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0"/>
  </p:notesMasterIdLst>
  <p:sldIdLst>
    <p:sldId id="756" r:id="rId2"/>
    <p:sldId id="1895" r:id="rId3"/>
    <p:sldId id="1894" r:id="rId4"/>
    <p:sldId id="879" r:id="rId5"/>
    <p:sldId id="1896" r:id="rId6"/>
    <p:sldId id="1949" r:id="rId7"/>
    <p:sldId id="1816" r:id="rId8"/>
    <p:sldId id="1295" r:id="rId9"/>
    <p:sldId id="1826" r:id="rId10"/>
    <p:sldId id="1898" r:id="rId11"/>
    <p:sldId id="1950" r:id="rId12"/>
    <p:sldId id="1951" r:id="rId13"/>
    <p:sldId id="1313" r:id="rId14"/>
    <p:sldId id="1651" r:id="rId15"/>
    <p:sldId id="1899" r:id="rId16"/>
    <p:sldId id="1900" r:id="rId17"/>
    <p:sldId id="1901" r:id="rId18"/>
    <p:sldId id="1902" r:id="rId19"/>
    <p:sldId id="1952" r:id="rId20"/>
    <p:sldId id="1953" r:id="rId21"/>
    <p:sldId id="1587" r:id="rId22"/>
    <p:sldId id="1790" r:id="rId23"/>
    <p:sldId id="1903" r:id="rId24"/>
    <p:sldId id="1904" r:id="rId25"/>
    <p:sldId id="1905" r:id="rId26"/>
    <p:sldId id="1906" r:id="rId27"/>
    <p:sldId id="1954" r:id="rId28"/>
    <p:sldId id="1955" r:id="rId29"/>
    <p:sldId id="1593" r:id="rId30"/>
    <p:sldId id="1942" r:id="rId31"/>
    <p:sldId id="1907" r:id="rId32"/>
    <p:sldId id="1944" r:id="rId33"/>
    <p:sldId id="1945" r:id="rId34"/>
    <p:sldId id="1946" r:id="rId35"/>
    <p:sldId id="1948" r:id="rId36"/>
    <p:sldId id="1956" r:id="rId37"/>
    <p:sldId id="1807" r:id="rId38"/>
    <p:sldId id="1808" r:id="rId39"/>
    <p:sldId id="1910" r:id="rId40"/>
    <p:sldId id="1911" r:id="rId41"/>
    <p:sldId id="1912" r:id="rId42"/>
    <p:sldId id="1913" r:id="rId43"/>
    <p:sldId id="1914" r:id="rId44"/>
    <p:sldId id="1855" r:id="rId45"/>
    <p:sldId id="1915" r:id="rId46"/>
    <p:sldId id="1916" r:id="rId47"/>
    <p:sldId id="1957" r:id="rId48"/>
    <p:sldId id="1958" r:id="rId49"/>
    <p:sldId id="1812" r:id="rId50"/>
    <p:sldId id="1813" r:id="rId51"/>
    <p:sldId id="1917" r:id="rId52"/>
    <p:sldId id="1918" r:id="rId53"/>
    <p:sldId id="1919" r:id="rId54"/>
    <p:sldId id="1959" r:id="rId55"/>
    <p:sldId id="1814" r:id="rId56"/>
    <p:sldId id="1881" r:id="rId57"/>
    <p:sldId id="1920" r:id="rId58"/>
    <p:sldId id="1921" r:id="rId59"/>
    <p:sldId id="1867" r:id="rId60"/>
    <p:sldId id="1922" r:id="rId61"/>
    <p:sldId id="1923" r:id="rId62"/>
    <p:sldId id="1960" r:id="rId63"/>
    <p:sldId id="1924" r:id="rId64"/>
    <p:sldId id="1927" r:id="rId65"/>
    <p:sldId id="1928" r:id="rId66"/>
    <p:sldId id="1961" r:id="rId67"/>
    <p:sldId id="1925" r:id="rId68"/>
    <p:sldId id="1929" r:id="rId69"/>
    <p:sldId id="1930" r:id="rId70"/>
    <p:sldId id="1931" r:id="rId71"/>
    <p:sldId id="1962" r:id="rId72"/>
    <p:sldId id="1963" r:id="rId73"/>
    <p:sldId id="1926" r:id="rId74"/>
    <p:sldId id="1932" r:id="rId75"/>
    <p:sldId id="1933" r:id="rId76"/>
    <p:sldId id="1934" r:id="rId77"/>
    <p:sldId id="1935" r:id="rId78"/>
    <p:sldId id="1936" r:id="rId79"/>
    <p:sldId id="1964" r:id="rId80"/>
    <p:sldId id="1937" r:id="rId81"/>
    <p:sldId id="1938" r:id="rId82"/>
    <p:sldId id="1939" r:id="rId83"/>
    <p:sldId id="1196" r:id="rId84"/>
    <p:sldId id="1940" r:id="rId85"/>
    <p:sldId id="1941" r:id="rId86"/>
    <p:sldId id="1966" r:id="rId87"/>
    <p:sldId id="1967" r:id="rId88"/>
    <p:sldId id="1965" r:id="rId89"/>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3186" y="294"/>
      </p:cViewPr>
      <p:guideLst/>
    </p:cSldViewPr>
  </p:slideViewPr>
  <p:notesTextViewPr>
    <p:cViewPr>
      <p:scale>
        <a:sx n="3" d="2"/>
        <a:sy n="3" d="2"/>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9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DFDC3-3335-4790-8034-ED1301BFAAA6}" type="datetimeFigureOut">
              <a:rPr lang="en-US" smtClean="0"/>
              <a:t>4/22/2025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5C1C4-1482-4438-8835-945EFF9E0772}" type="slidenum">
              <a:rPr lang="en-US" smtClean="0"/>
              <a:t>‹#›</a:t>
            </a:fld>
            <a:endParaRPr lang="en-US"/>
          </a:p>
        </p:txBody>
      </p:sp>
    </p:spTree>
    <p:extLst>
      <p:ext uri="{BB962C8B-B14F-4D97-AF65-F5344CB8AC3E}">
        <p14:creationId xmlns:p14="http://schemas.microsoft.com/office/powerpoint/2010/main" val="16507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944F78-8AD0-4B2C-BF43-6809BCC8B9AB}" type="datetime1">
              <a:rPr lang="en-GB" smtClean="0"/>
              <a:t>22/04/2025</a:t>
            </a:fld>
            <a:endParaRPr lang="en-GB"/>
          </a:p>
        </p:txBody>
      </p:sp>
      <p:sp>
        <p:nvSpPr>
          <p:cNvPr id="5" name="Footer Placeholder 4"/>
          <p:cNvSpPr>
            <a:spLocks noGrp="1"/>
          </p:cNvSpPr>
          <p:nvPr>
            <p:ph type="ftr" sz="quarter" idx="11"/>
          </p:nvPr>
        </p:nvSpPr>
        <p:spPr/>
        <p:txBody>
          <a:bodyPr/>
          <a:lstStyle/>
          <a:p>
            <a:r>
              <a:rPr lang="en-US"/>
              <a:t>Map Your Launch Funnel Planner</a:t>
            </a:r>
            <a:endParaRPr lang="en-GB" dirty="0"/>
          </a:p>
        </p:txBody>
      </p:sp>
    </p:spTree>
    <p:extLst>
      <p:ext uri="{BB962C8B-B14F-4D97-AF65-F5344CB8AC3E}">
        <p14:creationId xmlns:p14="http://schemas.microsoft.com/office/powerpoint/2010/main" val="2851279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EEDCD7-CA1B-41C4-8F98-873F6A1C6199}" type="datetime1">
              <a:rPr lang="en-GB" smtClean="0"/>
              <a:t>22/04/2025</a:t>
            </a:fld>
            <a:endParaRPr lang="en-GB"/>
          </a:p>
        </p:txBody>
      </p:sp>
      <p:sp>
        <p:nvSpPr>
          <p:cNvPr id="6" name="Footer Placeholder 5"/>
          <p:cNvSpPr>
            <a:spLocks noGrp="1"/>
          </p:cNvSpPr>
          <p:nvPr>
            <p:ph type="ftr" sz="quarter" idx="11"/>
          </p:nvPr>
        </p:nvSpPr>
        <p:spPr/>
        <p:txBody>
          <a:bodyPr/>
          <a:lstStyle/>
          <a:p>
            <a:r>
              <a:rPr lang="en-US"/>
              <a:t>Map Your Launch Funnel Planner</a:t>
            </a:r>
            <a:endParaRPr lang="en-GB" dirty="0"/>
          </a:p>
        </p:txBody>
      </p:sp>
      <p:sp>
        <p:nvSpPr>
          <p:cNvPr id="7" name="Slide Number Placeholder 6"/>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103382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32B6D7-49DC-4196-89CD-A3596B671080}" type="datetime1">
              <a:rPr lang="en-GB" smtClean="0"/>
              <a:t>22/04/2025</a:t>
            </a:fld>
            <a:endParaRPr lang="en-GB"/>
          </a:p>
        </p:txBody>
      </p:sp>
      <p:sp>
        <p:nvSpPr>
          <p:cNvPr id="8" name="Footer Placeholder 7"/>
          <p:cNvSpPr>
            <a:spLocks noGrp="1"/>
          </p:cNvSpPr>
          <p:nvPr>
            <p:ph type="ftr" sz="quarter" idx="11"/>
          </p:nvPr>
        </p:nvSpPr>
        <p:spPr/>
        <p:txBody>
          <a:bodyPr/>
          <a:lstStyle/>
          <a:p>
            <a:r>
              <a:rPr lang="en-US"/>
              <a:t>Map Your Launch Funnel Planner</a:t>
            </a:r>
            <a:endParaRPr lang="en-GB"/>
          </a:p>
        </p:txBody>
      </p:sp>
      <p:sp>
        <p:nvSpPr>
          <p:cNvPr id="9" name="Slide Number Placeholder 8"/>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191786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67FFF-4580-41FF-A8E3-9597300D99D2}" type="datetime1">
              <a:rPr lang="en-GB" smtClean="0"/>
              <a:t>22/04/2025</a:t>
            </a:fld>
            <a:endParaRPr lang="en-GB"/>
          </a:p>
        </p:txBody>
      </p:sp>
      <p:sp>
        <p:nvSpPr>
          <p:cNvPr id="3" name="Footer Placeholder 2"/>
          <p:cNvSpPr>
            <a:spLocks noGrp="1"/>
          </p:cNvSpPr>
          <p:nvPr>
            <p:ph type="ftr" sz="quarter" idx="11"/>
          </p:nvPr>
        </p:nvSpPr>
        <p:spPr/>
        <p:txBody>
          <a:bodyPr/>
          <a:lstStyle/>
          <a:p>
            <a:r>
              <a:rPr lang="en-US"/>
              <a:t>Map Your Launch Funnel Planner</a:t>
            </a:r>
            <a:endParaRPr lang="en-GB"/>
          </a:p>
        </p:txBody>
      </p:sp>
      <p:sp>
        <p:nvSpPr>
          <p:cNvPr id="4" name="Slide Number Placeholder 3"/>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301553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53B70289-A00B-4D9D-A593-14F3A09AD1C6}" type="datetime1">
              <a:rPr lang="en-GB" smtClean="0"/>
              <a:t>22/04/2025</a:t>
            </a:fld>
            <a:endParaRPr lang="en-GB"/>
          </a:p>
        </p:txBody>
      </p:sp>
      <p:sp>
        <p:nvSpPr>
          <p:cNvPr id="6" name="Footer Placeholder 5"/>
          <p:cNvSpPr>
            <a:spLocks noGrp="1"/>
          </p:cNvSpPr>
          <p:nvPr>
            <p:ph type="ftr" sz="quarter" idx="11"/>
          </p:nvPr>
        </p:nvSpPr>
        <p:spPr/>
        <p:txBody>
          <a:bodyPr/>
          <a:lstStyle/>
          <a:p>
            <a:r>
              <a:rPr lang="en-US"/>
              <a:t>Map Your Launch Funnel Planner</a:t>
            </a:r>
            <a:endParaRPr lang="en-GB"/>
          </a:p>
        </p:txBody>
      </p:sp>
      <p:sp>
        <p:nvSpPr>
          <p:cNvPr id="7" name="Slide Number Placeholder 6"/>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3720287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AFD7BDB9-BA7C-468B-A9C4-93B9C8E42F85}" type="datetime1">
              <a:rPr lang="en-GB" smtClean="0"/>
              <a:t>22/04/2025</a:t>
            </a:fld>
            <a:endParaRPr lang="en-GB"/>
          </a:p>
        </p:txBody>
      </p:sp>
      <p:sp>
        <p:nvSpPr>
          <p:cNvPr id="6" name="Footer Placeholder 5"/>
          <p:cNvSpPr>
            <a:spLocks noGrp="1"/>
          </p:cNvSpPr>
          <p:nvPr>
            <p:ph type="ftr" sz="quarter" idx="11"/>
          </p:nvPr>
        </p:nvSpPr>
        <p:spPr/>
        <p:txBody>
          <a:bodyPr/>
          <a:lstStyle/>
          <a:p>
            <a:r>
              <a:rPr lang="en-US"/>
              <a:t>Map Your Launch Funnel Planner</a:t>
            </a:r>
            <a:endParaRPr lang="en-GB"/>
          </a:p>
        </p:txBody>
      </p:sp>
      <p:sp>
        <p:nvSpPr>
          <p:cNvPr id="7" name="Slide Number Placeholder 6"/>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3227360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D5D2FE-751F-41B0-988A-738829C273AC}" type="datetime1">
              <a:rPr lang="en-GB" smtClean="0"/>
              <a:t>22/04/2025</a:t>
            </a:fld>
            <a:endParaRPr lang="en-GB"/>
          </a:p>
        </p:txBody>
      </p:sp>
      <p:sp>
        <p:nvSpPr>
          <p:cNvPr id="5" name="Footer Placeholder 4"/>
          <p:cNvSpPr>
            <a:spLocks noGrp="1"/>
          </p:cNvSpPr>
          <p:nvPr>
            <p:ph type="ftr" sz="quarter" idx="11"/>
          </p:nvPr>
        </p:nvSpPr>
        <p:spPr/>
        <p:txBody>
          <a:bodyPr/>
          <a:lstStyle/>
          <a:p>
            <a:r>
              <a:rPr lang="en-US"/>
              <a:t>Map Your Launch Funnel Planner</a:t>
            </a:r>
            <a:endParaRPr lang="en-GB"/>
          </a:p>
        </p:txBody>
      </p:sp>
      <p:sp>
        <p:nvSpPr>
          <p:cNvPr id="6" name="Slide Number Placeholder 5"/>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3051225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DF4C4-2326-490C-842A-1EF8DCF42E82}" type="datetime1">
              <a:rPr lang="en-GB" smtClean="0"/>
              <a:t>22/04/2025</a:t>
            </a:fld>
            <a:endParaRPr lang="en-GB"/>
          </a:p>
        </p:txBody>
      </p:sp>
      <p:sp>
        <p:nvSpPr>
          <p:cNvPr id="5" name="Footer Placeholder 4"/>
          <p:cNvSpPr>
            <a:spLocks noGrp="1"/>
          </p:cNvSpPr>
          <p:nvPr>
            <p:ph type="ftr" sz="quarter" idx="11"/>
          </p:nvPr>
        </p:nvSpPr>
        <p:spPr/>
        <p:txBody>
          <a:bodyPr/>
          <a:lstStyle/>
          <a:p>
            <a:r>
              <a:rPr lang="en-US"/>
              <a:t>Map Your Launch Funnel Planner</a:t>
            </a:r>
            <a:endParaRPr lang="en-GB"/>
          </a:p>
        </p:txBody>
      </p:sp>
      <p:sp>
        <p:nvSpPr>
          <p:cNvPr id="6" name="Slide Number Placeholder 5"/>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719339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488" y="6119285"/>
            <a:ext cx="5915024"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A78A4-A85A-4276-B8AD-8CB2DA8FCF8E}" type="datetime1">
              <a:rPr lang="en-GB" smtClean="0"/>
              <a:t>22/04/2025</a:t>
            </a:fld>
            <a:endParaRPr lang="en-GB"/>
          </a:p>
        </p:txBody>
      </p:sp>
      <p:sp>
        <p:nvSpPr>
          <p:cNvPr id="5" name="Footer Placeholder 4"/>
          <p:cNvSpPr>
            <a:spLocks noGrp="1"/>
          </p:cNvSpPr>
          <p:nvPr>
            <p:ph type="ftr" sz="quarter" idx="11"/>
          </p:nvPr>
        </p:nvSpPr>
        <p:spPr/>
        <p:txBody>
          <a:bodyPr/>
          <a:lstStyle/>
          <a:p>
            <a:r>
              <a:rPr lang="en-US"/>
              <a:t>Map Your Launch Funnel Planner</a:t>
            </a:r>
            <a:endParaRPr lang="en-GB" dirty="0"/>
          </a:p>
        </p:txBody>
      </p:sp>
      <p:sp>
        <p:nvSpPr>
          <p:cNvPr id="6" name="Slide Number Placeholder 5"/>
          <p:cNvSpPr>
            <a:spLocks noGrp="1"/>
          </p:cNvSpPr>
          <p:nvPr>
            <p:ph type="sldNum" sz="quarter" idx="12"/>
          </p:nvPr>
        </p:nvSpPr>
        <p:spPr/>
        <p:txBody>
          <a:bodyPr/>
          <a:lstStyle/>
          <a:p>
            <a:fld id="{0F95B37D-F8D8-4EC9-B441-3B6298AB4CD6}" type="slidenum">
              <a:rPr lang="en-GB" smtClean="0"/>
              <a:t>‹#›</a:t>
            </a:fld>
            <a:endParaRPr lang="en-GB"/>
          </a:p>
        </p:txBody>
      </p:sp>
      <p:sp>
        <p:nvSpPr>
          <p:cNvPr id="8" name="Title 1">
            <a:extLst>
              <a:ext uri="{FF2B5EF4-FFF2-40B4-BE49-F238E27FC236}">
                <a16:creationId xmlns:a16="http://schemas.microsoft.com/office/drawing/2014/main" id="{B741CC8C-4DE0-4381-BA6C-27C57F0A612C}"/>
              </a:ext>
            </a:extLst>
          </p:cNvPr>
          <p:cNvSpPr>
            <a:spLocks noGrp="1"/>
          </p:cNvSpPr>
          <p:nvPr>
            <p:ph type="ctrTitle"/>
          </p:nvPr>
        </p:nvSpPr>
        <p:spPr>
          <a:xfrm>
            <a:off x="471487" y="2935817"/>
            <a:ext cx="5915024" cy="3183467"/>
          </a:xfrm>
        </p:spPr>
        <p:txBody>
          <a:bodyPr anchor="b"/>
          <a:lstStyle>
            <a:lvl1pPr algn="l">
              <a:defRPr sz="3375"/>
            </a:lvl1pPr>
          </a:lstStyle>
          <a:p>
            <a:r>
              <a:rPr lang="en-US"/>
              <a:t>Click to edit Master title style</a:t>
            </a:r>
            <a:endParaRPr lang="en-US" dirty="0"/>
          </a:p>
        </p:txBody>
      </p:sp>
    </p:spTree>
    <p:extLst>
      <p:ext uri="{BB962C8B-B14F-4D97-AF65-F5344CB8AC3E}">
        <p14:creationId xmlns:p14="http://schemas.microsoft.com/office/powerpoint/2010/main" val="51656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1488" y="2279652"/>
            <a:ext cx="5911453" cy="3803649"/>
          </a:xfrm>
        </p:spPr>
        <p:txBody>
          <a:bodyPr anchor="b"/>
          <a:lstStyle>
            <a:lvl1pPr>
              <a:defRPr sz="3375" b="1"/>
            </a:lvl1pPr>
          </a:lstStyle>
          <a:p>
            <a:r>
              <a:rPr lang="en-US" dirty="0"/>
              <a:t>CLICK TO EDIT MASTER TITLE STYLE</a:t>
            </a:r>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13D98C-A1F0-4BC3-B801-487DBDA77755}" type="datetime1">
              <a:rPr lang="en-GB" smtClean="0"/>
              <a:t>22/04/2025</a:t>
            </a:fld>
            <a:endParaRPr lang="en-GB"/>
          </a:p>
        </p:txBody>
      </p:sp>
      <p:sp>
        <p:nvSpPr>
          <p:cNvPr id="5" name="Footer Placeholder 4"/>
          <p:cNvSpPr>
            <a:spLocks noGrp="1"/>
          </p:cNvSpPr>
          <p:nvPr>
            <p:ph type="ftr" sz="quarter" idx="11"/>
          </p:nvPr>
        </p:nvSpPr>
        <p:spPr/>
        <p:txBody>
          <a:bodyPr/>
          <a:lstStyle/>
          <a:p>
            <a:r>
              <a:rPr lang="en-US"/>
              <a:t>Map Your Launch Funnel Planner</a:t>
            </a:r>
            <a:endParaRPr lang="en-GB" dirty="0"/>
          </a:p>
        </p:txBody>
      </p:sp>
      <p:sp>
        <p:nvSpPr>
          <p:cNvPr id="6" name="Slide Number Placeholder 5"/>
          <p:cNvSpPr>
            <a:spLocks noGrp="1"/>
          </p:cNvSpPr>
          <p:nvPr>
            <p:ph type="sldNum" sz="quarter" idx="12"/>
          </p:nvPr>
        </p:nvSpPr>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122162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1339856"/>
            <a:ext cx="5915025" cy="1767417"/>
          </a:xfrm>
        </p:spPr>
        <p:txBody>
          <a:bodyPr>
            <a:normAutofit/>
          </a:bodyPr>
          <a:lstStyle>
            <a:lvl1pPr>
              <a:defRPr sz="2700"/>
            </a:lvl1pPr>
          </a:lstStyle>
          <a:p>
            <a:r>
              <a:rPr lang="en-US"/>
              <a:t>Click to edit Master title style</a:t>
            </a:r>
          </a:p>
        </p:txBody>
      </p:sp>
      <p:sp>
        <p:nvSpPr>
          <p:cNvPr id="3" name="Content Placeholder 2"/>
          <p:cNvSpPr>
            <a:spLocks noGrp="1"/>
          </p:cNvSpPr>
          <p:nvPr>
            <p:ph idx="1"/>
          </p:nvPr>
        </p:nvSpPr>
        <p:spPr>
          <a:xfrm>
            <a:off x="471488" y="3712190"/>
            <a:ext cx="5915025" cy="4723356"/>
          </a:xfrm>
        </p:spPr>
        <p:txBody>
          <a:bodyPr>
            <a:normAutofit/>
          </a:bodyPr>
          <a:lstStyle>
            <a:lvl1pPr>
              <a:defRPr sz="2250"/>
            </a:lvl1pPr>
            <a:lvl2pPr>
              <a:defRPr sz="2025"/>
            </a:lvl2pPr>
            <a:lvl3pPr>
              <a:defRPr sz="1800"/>
            </a:lvl3pPr>
            <a:lvl4pPr>
              <a:defRPr sz="1575"/>
            </a:lvl4pPr>
            <a:lvl5pPr>
              <a:defRPr sz="15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8590460"/>
            <a:ext cx="1543050" cy="486833"/>
          </a:xfrm>
        </p:spPr>
        <p:txBody>
          <a:bodyPr/>
          <a:lstStyle/>
          <a:p>
            <a:fld id="{A2B1F6F5-4081-4633-81B8-0FB6033AE02E}" type="datetime1">
              <a:rPr lang="en-GB" smtClean="0"/>
              <a:t>22/04/2025</a:t>
            </a:fld>
            <a:endParaRPr lang="en-GB"/>
          </a:p>
        </p:txBody>
      </p:sp>
      <p:sp>
        <p:nvSpPr>
          <p:cNvPr id="5" name="Footer Placeholder 4"/>
          <p:cNvSpPr>
            <a:spLocks noGrp="1"/>
          </p:cNvSpPr>
          <p:nvPr>
            <p:ph type="ftr" sz="quarter" idx="11"/>
          </p:nvPr>
        </p:nvSpPr>
        <p:spPr>
          <a:xfrm>
            <a:off x="2271713" y="8590460"/>
            <a:ext cx="2314575" cy="486833"/>
          </a:xfrm>
        </p:spPr>
        <p:txBody>
          <a:bodyPr/>
          <a:lstStyle/>
          <a:p>
            <a:r>
              <a:rPr lang="en-US"/>
              <a:t>Map Your Launch Funnel Planner</a:t>
            </a:r>
            <a:endParaRPr lang="en-GB" dirty="0"/>
          </a:p>
        </p:txBody>
      </p:sp>
      <p:sp>
        <p:nvSpPr>
          <p:cNvPr id="6" name="Slide Number Placeholder 5"/>
          <p:cNvSpPr>
            <a:spLocks noGrp="1"/>
          </p:cNvSpPr>
          <p:nvPr>
            <p:ph type="sldNum" sz="quarter" idx="12"/>
          </p:nvPr>
        </p:nvSpPr>
        <p:spPr>
          <a:xfrm>
            <a:off x="4843463" y="8590460"/>
            <a:ext cx="1543050" cy="486833"/>
          </a:xfrm>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3544767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8" y="2492992"/>
            <a:ext cx="5915025" cy="5942555"/>
          </a:xfrm>
        </p:spPr>
        <p:txBody>
          <a:bodyPr>
            <a:normAutofit/>
          </a:bodyPr>
          <a:lstStyle>
            <a:lvl1pPr>
              <a:defRPr sz="2250"/>
            </a:lvl1pPr>
            <a:lvl2pPr>
              <a:defRPr sz="2025"/>
            </a:lvl2pPr>
            <a:lvl3pPr>
              <a:defRPr sz="1800"/>
            </a:lvl3pPr>
            <a:lvl4pPr>
              <a:defRPr sz="1575"/>
            </a:lvl4pPr>
            <a:lvl5pPr>
              <a:defRPr sz="15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8590460"/>
            <a:ext cx="1543050" cy="486833"/>
          </a:xfrm>
        </p:spPr>
        <p:txBody>
          <a:bodyPr/>
          <a:lstStyle/>
          <a:p>
            <a:fld id="{00C1E9D7-5D2A-4CC0-B56A-5F226D1F6AB3}" type="datetime1">
              <a:rPr lang="en-GB" smtClean="0"/>
              <a:t>22/04/2025</a:t>
            </a:fld>
            <a:endParaRPr lang="en-GB"/>
          </a:p>
        </p:txBody>
      </p:sp>
      <p:sp>
        <p:nvSpPr>
          <p:cNvPr id="5" name="Footer Placeholder 4"/>
          <p:cNvSpPr>
            <a:spLocks noGrp="1"/>
          </p:cNvSpPr>
          <p:nvPr>
            <p:ph type="ftr" sz="quarter" idx="11"/>
          </p:nvPr>
        </p:nvSpPr>
        <p:spPr>
          <a:xfrm>
            <a:off x="2271713" y="8590460"/>
            <a:ext cx="2314575" cy="486833"/>
          </a:xfrm>
        </p:spPr>
        <p:txBody>
          <a:bodyPr/>
          <a:lstStyle/>
          <a:p>
            <a:r>
              <a:rPr lang="en-US"/>
              <a:t>Map Your Launch Funnel Planner</a:t>
            </a:r>
            <a:endParaRPr lang="en-GB" dirty="0"/>
          </a:p>
        </p:txBody>
      </p:sp>
      <p:sp>
        <p:nvSpPr>
          <p:cNvPr id="6" name="Slide Number Placeholder 5"/>
          <p:cNvSpPr>
            <a:spLocks noGrp="1"/>
          </p:cNvSpPr>
          <p:nvPr>
            <p:ph type="sldNum" sz="quarter" idx="12"/>
          </p:nvPr>
        </p:nvSpPr>
        <p:spPr>
          <a:xfrm>
            <a:off x="4843463" y="8590460"/>
            <a:ext cx="1543050" cy="486833"/>
          </a:xfrm>
        </p:spPr>
        <p:txBody>
          <a:bodyPr/>
          <a:lstStyle/>
          <a:p>
            <a:fld id="{0F95B37D-F8D8-4EC9-B441-3B6298AB4CD6}" type="slidenum">
              <a:rPr lang="en-GB" smtClean="0"/>
              <a:t>‹#›</a:t>
            </a:fld>
            <a:endParaRPr lang="en-GB"/>
          </a:p>
        </p:txBody>
      </p:sp>
    </p:spTree>
    <p:extLst>
      <p:ext uri="{BB962C8B-B14F-4D97-AF65-F5344CB8AC3E}">
        <p14:creationId xmlns:p14="http://schemas.microsoft.com/office/powerpoint/2010/main" val="304089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sson Overview">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170053E-6014-4D47-AAAE-27C1EE90554B}"/>
              </a:ext>
            </a:extLst>
          </p:cNvPr>
          <p:cNvSpPr>
            <a:spLocks noGrp="1"/>
          </p:cNvSpPr>
          <p:nvPr>
            <p:ph type="dt" sz="half" idx="10"/>
          </p:nvPr>
        </p:nvSpPr>
        <p:spPr/>
        <p:txBody>
          <a:bodyPr/>
          <a:lstStyle/>
          <a:p>
            <a:fld id="{8E908DE9-8635-4D9C-B246-45C224EE7BEC}" type="datetime1">
              <a:rPr lang="en-GB" smtClean="0"/>
              <a:t>22/04/2025</a:t>
            </a:fld>
            <a:endParaRPr lang="en-GB"/>
          </a:p>
        </p:txBody>
      </p:sp>
      <p:sp>
        <p:nvSpPr>
          <p:cNvPr id="4" name="Footer Placeholder 3">
            <a:extLst>
              <a:ext uri="{FF2B5EF4-FFF2-40B4-BE49-F238E27FC236}">
                <a16:creationId xmlns:a16="http://schemas.microsoft.com/office/drawing/2014/main" id="{49AE31B5-D679-4420-8373-D7DB2921B27A}"/>
              </a:ext>
            </a:extLst>
          </p:cNvPr>
          <p:cNvSpPr>
            <a:spLocks noGrp="1"/>
          </p:cNvSpPr>
          <p:nvPr>
            <p:ph type="ftr" sz="quarter" idx="11"/>
          </p:nvPr>
        </p:nvSpPr>
        <p:spPr/>
        <p:txBody>
          <a:bodyPr/>
          <a:lstStyle/>
          <a:p>
            <a:r>
              <a:rPr lang="en-US"/>
              <a:t>Map Your Launch Funnel Planner</a:t>
            </a:r>
            <a:endParaRPr lang="en-GB" dirty="0"/>
          </a:p>
        </p:txBody>
      </p:sp>
      <p:sp>
        <p:nvSpPr>
          <p:cNvPr id="5" name="Slide Number Placeholder 4">
            <a:extLst>
              <a:ext uri="{FF2B5EF4-FFF2-40B4-BE49-F238E27FC236}">
                <a16:creationId xmlns:a16="http://schemas.microsoft.com/office/drawing/2014/main" id="{21BD192A-4B14-40A6-8A37-FDCC1474C90E}"/>
              </a:ext>
            </a:extLst>
          </p:cNvPr>
          <p:cNvSpPr>
            <a:spLocks noGrp="1"/>
          </p:cNvSpPr>
          <p:nvPr>
            <p:ph type="sldNum" sz="quarter" idx="12"/>
          </p:nvPr>
        </p:nvSpPr>
        <p:spPr/>
        <p:txBody>
          <a:bodyPr/>
          <a:lstStyle/>
          <a:p>
            <a:fld id="{0F95B37D-F8D8-4EC9-B441-3B6298AB4CD6}" type="slidenum">
              <a:rPr lang="en-GB" smtClean="0"/>
              <a:t>‹#›</a:t>
            </a:fld>
            <a:endParaRPr lang="en-GB"/>
          </a:p>
        </p:txBody>
      </p:sp>
      <p:sp>
        <p:nvSpPr>
          <p:cNvPr id="6" name="Content Placeholder 2">
            <a:extLst>
              <a:ext uri="{FF2B5EF4-FFF2-40B4-BE49-F238E27FC236}">
                <a16:creationId xmlns:a16="http://schemas.microsoft.com/office/drawing/2014/main" id="{42C2A2A0-0E8A-4837-B11B-ABECEB89759C}"/>
              </a:ext>
            </a:extLst>
          </p:cNvPr>
          <p:cNvSpPr>
            <a:spLocks noGrp="1"/>
          </p:cNvSpPr>
          <p:nvPr>
            <p:ph idx="1" hasCustomPrompt="1"/>
          </p:nvPr>
        </p:nvSpPr>
        <p:spPr>
          <a:xfrm>
            <a:off x="471488" y="2124893"/>
            <a:ext cx="5915025" cy="5932657"/>
          </a:xfrm>
        </p:spPr>
        <p:txBody>
          <a:bodyPr>
            <a:normAutofit/>
          </a:bodyPr>
          <a:lstStyle>
            <a:lvl1pPr marL="321469" indent="-321469">
              <a:buFont typeface="Wingdings" panose="05000000000000000000" pitchFamily="2" charset="2"/>
              <a:buChar char="Ø"/>
              <a:defRPr sz="2025" b="0"/>
            </a:lvl1pPr>
            <a:lvl2pPr>
              <a:defRPr sz="2025"/>
            </a:lvl2pPr>
            <a:lvl3pPr>
              <a:defRPr sz="1800"/>
            </a:lvl3pPr>
            <a:lvl4pPr>
              <a:defRPr sz="1575"/>
            </a:lvl4pPr>
            <a:lvl5pPr>
              <a:defRPr sz="1575"/>
            </a:lvl5pPr>
          </a:lstStyle>
          <a:p>
            <a:pPr lvl="0"/>
            <a:r>
              <a:rPr lang="en-US" dirty="0"/>
              <a:t>Title</a:t>
            </a:r>
          </a:p>
        </p:txBody>
      </p:sp>
    </p:spTree>
    <p:extLst>
      <p:ext uri="{BB962C8B-B14F-4D97-AF65-F5344CB8AC3E}">
        <p14:creationId xmlns:p14="http://schemas.microsoft.com/office/powerpoint/2010/main" val="33714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ss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487" y="4561961"/>
            <a:ext cx="5915024" cy="2000249"/>
          </a:xfrm>
        </p:spPr>
        <p:txBody>
          <a:bodyPr>
            <a:normAutofit/>
          </a:bodyPr>
          <a:lstStyle>
            <a:lvl1pPr marL="0" indent="0">
              <a:buNone/>
              <a:defRPr sz="22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781B46-96B5-490B-8E2E-396021F37E60}" type="datetime1">
              <a:rPr lang="en-GB" smtClean="0"/>
              <a:t>22/04/2025</a:t>
            </a:fld>
            <a:endParaRPr lang="en-GB"/>
          </a:p>
        </p:txBody>
      </p:sp>
      <p:sp>
        <p:nvSpPr>
          <p:cNvPr id="5" name="Footer Placeholder 4"/>
          <p:cNvSpPr>
            <a:spLocks noGrp="1"/>
          </p:cNvSpPr>
          <p:nvPr>
            <p:ph type="ftr" sz="quarter" idx="11"/>
          </p:nvPr>
        </p:nvSpPr>
        <p:spPr/>
        <p:txBody>
          <a:bodyPr/>
          <a:lstStyle/>
          <a:p>
            <a:r>
              <a:rPr lang="en-US"/>
              <a:t>Map Your Launch Funnel Planner</a:t>
            </a:r>
            <a:endParaRPr lang="en-GB" dirty="0"/>
          </a:p>
        </p:txBody>
      </p:sp>
      <p:sp>
        <p:nvSpPr>
          <p:cNvPr id="6" name="Slide Number Placeholder 5"/>
          <p:cNvSpPr>
            <a:spLocks noGrp="1"/>
          </p:cNvSpPr>
          <p:nvPr>
            <p:ph type="sldNum" sz="quarter" idx="12"/>
          </p:nvPr>
        </p:nvSpPr>
        <p:spPr/>
        <p:txBody>
          <a:bodyPr/>
          <a:lstStyle/>
          <a:p>
            <a:fld id="{0F95B37D-F8D8-4EC9-B441-3B6298AB4CD6}" type="slidenum">
              <a:rPr lang="en-GB" smtClean="0"/>
              <a:t>‹#›</a:t>
            </a:fld>
            <a:endParaRPr lang="en-GB"/>
          </a:p>
        </p:txBody>
      </p:sp>
      <p:sp>
        <p:nvSpPr>
          <p:cNvPr id="8" name="Title 1">
            <a:extLst>
              <a:ext uri="{FF2B5EF4-FFF2-40B4-BE49-F238E27FC236}">
                <a16:creationId xmlns:a16="http://schemas.microsoft.com/office/drawing/2014/main" id="{B741CC8C-4DE0-4381-BA6C-27C57F0A612C}"/>
              </a:ext>
            </a:extLst>
          </p:cNvPr>
          <p:cNvSpPr>
            <a:spLocks noGrp="1"/>
          </p:cNvSpPr>
          <p:nvPr>
            <p:ph type="ctrTitle"/>
          </p:nvPr>
        </p:nvSpPr>
        <p:spPr>
          <a:xfrm>
            <a:off x="471487" y="1737061"/>
            <a:ext cx="5915024" cy="2000249"/>
          </a:xfrm>
        </p:spPr>
        <p:txBody>
          <a:bodyPr anchor="b">
            <a:normAutofit/>
          </a:bodyPr>
          <a:lstStyle>
            <a:lvl1pPr algn="l">
              <a:defRPr sz="2700"/>
            </a:lvl1pPr>
          </a:lstStyle>
          <a:p>
            <a:r>
              <a:rPr lang="en-US"/>
              <a:t>Click to edit Master title style</a:t>
            </a:r>
            <a:endParaRPr lang="en-US" dirty="0"/>
          </a:p>
        </p:txBody>
      </p:sp>
    </p:spTree>
    <p:extLst>
      <p:ext uri="{BB962C8B-B14F-4D97-AF65-F5344CB8AC3E}">
        <p14:creationId xmlns:p14="http://schemas.microsoft.com/office/powerpoint/2010/main" val="1123848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Questio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2915" y="6043749"/>
            <a:ext cx="2966085" cy="2013800"/>
          </a:xfrm>
        </p:spPr>
        <p:txBody>
          <a:bodyPr>
            <a:normAutofit/>
          </a:bodyPr>
          <a:lstStyle>
            <a:lvl1pPr marL="0" indent="0">
              <a:buNone/>
              <a:defRPr sz="3375" b="1"/>
            </a:lvl1pPr>
            <a:lvl2pPr>
              <a:defRPr sz="2025"/>
            </a:lvl2pPr>
            <a:lvl3pPr>
              <a:defRPr sz="1800"/>
            </a:lvl3pPr>
            <a:lvl4pPr>
              <a:defRPr sz="1575"/>
            </a:lvl4pPr>
            <a:lvl5pPr>
              <a:defRPr sz="1575"/>
            </a:lvl5pPr>
          </a:lstStyle>
          <a:p>
            <a:pPr lvl="0"/>
            <a:r>
              <a:rPr lang="en-US" dirty="0"/>
              <a:t>Title</a:t>
            </a:r>
          </a:p>
        </p:txBody>
      </p:sp>
      <p:sp>
        <p:nvSpPr>
          <p:cNvPr id="4" name="Date Placeholder 3"/>
          <p:cNvSpPr>
            <a:spLocks noGrp="1"/>
          </p:cNvSpPr>
          <p:nvPr>
            <p:ph type="dt" sz="half" idx="10"/>
          </p:nvPr>
        </p:nvSpPr>
        <p:spPr>
          <a:xfrm>
            <a:off x="471488" y="8556712"/>
            <a:ext cx="1543050" cy="486833"/>
          </a:xfrm>
        </p:spPr>
        <p:txBody>
          <a:bodyPr/>
          <a:lstStyle/>
          <a:p>
            <a:fld id="{88C25DBC-4B27-4713-A634-3DA8D7D6BEA7}" type="datetime1">
              <a:rPr lang="en-GB" smtClean="0"/>
              <a:t>22/04/2025</a:t>
            </a:fld>
            <a:endParaRPr lang="en-GB"/>
          </a:p>
        </p:txBody>
      </p:sp>
      <p:sp>
        <p:nvSpPr>
          <p:cNvPr id="5" name="Footer Placeholder 4"/>
          <p:cNvSpPr>
            <a:spLocks noGrp="1"/>
          </p:cNvSpPr>
          <p:nvPr>
            <p:ph type="ftr" sz="quarter" idx="11"/>
          </p:nvPr>
        </p:nvSpPr>
        <p:spPr>
          <a:xfrm>
            <a:off x="2271713" y="8556710"/>
            <a:ext cx="2314575" cy="486833"/>
          </a:xfrm>
        </p:spPr>
        <p:txBody>
          <a:bodyPr/>
          <a:lstStyle/>
          <a:p>
            <a:r>
              <a:rPr lang="en-US"/>
              <a:t>Map Your Launch Funnel Planner</a:t>
            </a:r>
            <a:endParaRPr lang="en-GB" dirty="0"/>
          </a:p>
        </p:txBody>
      </p:sp>
      <p:sp>
        <p:nvSpPr>
          <p:cNvPr id="6" name="Slide Number Placeholder 5"/>
          <p:cNvSpPr>
            <a:spLocks noGrp="1"/>
          </p:cNvSpPr>
          <p:nvPr>
            <p:ph type="sldNum" sz="quarter" idx="12"/>
          </p:nvPr>
        </p:nvSpPr>
        <p:spPr>
          <a:xfrm>
            <a:off x="4843463" y="8556710"/>
            <a:ext cx="1543050" cy="486833"/>
          </a:xfrm>
        </p:spPr>
        <p:txBody>
          <a:bodyPr/>
          <a:lstStyle/>
          <a:p>
            <a:fld id="{0F95B37D-F8D8-4EC9-B441-3B6298AB4CD6}" type="slidenum">
              <a:rPr lang="en-GB" smtClean="0"/>
              <a:t>‹#›</a:t>
            </a:fld>
            <a:endParaRPr lang="en-GB"/>
          </a:p>
        </p:txBody>
      </p:sp>
      <p:pic>
        <p:nvPicPr>
          <p:cNvPr id="8" name="Picture 7" descr="stick_figure_sit_in_question_mark_800_clr_2623.png">
            <a:extLst>
              <a:ext uri="{FF2B5EF4-FFF2-40B4-BE49-F238E27FC236}">
                <a16:creationId xmlns:a16="http://schemas.microsoft.com/office/drawing/2014/main" id="{2EC7FC67-E048-4541-80D7-7E66F0F00E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42073" y="767644"/>
            <a:ext cx="3615928"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7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Questio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2915" y="1933304"/>
            <a:ext cx="3725364" cy="1219200"/>
          </a:xfrm>
        </p:spPr>
        <p:txBody>
          <a:bodyPr>
            <a:normAutofit/>
          </a:bodyPr>
          <a:lstStyle>
            <a:lvl1pPr marL="0" indent="0">
              <a:buNone/>
              <a:defRPr sz="2475" b="1"/>
            </a:lvl1pPr>
            <a:lvl2pPr>
              <a:defRPr sz="2025"/>
            </a:lvl2pPr>
            <a:lvl3pPr>
              <a:defRPr sz="1800"/>
            </a:lvl3pPr>
            <a:lvl4pPr>
              <a:defRPr sz="1575"/>
            </a:lvl4pPr>
            <a:lvl5pPr>
              <a:defRPr sz="1575"/>
            </a:lvl5pPr>
          </a:lstStyle>
          <a:p>
            <a:pPr lvl="0"/>
            <a:r>
              <a:rPr lang="en-US" dirty="0"/>
              <a:t>Title</a:t>
            </a:r>
          </a:p>
        </p:txBody>
      </p:sp>
      <p:sp>
        <p:nvSpPr>
          <p:cNvPr id="4" name="Date Placeholder 3"/>
          <p:cNvSpPr>
            <a:spLocks noGrp="1"/>
          </p:cNvSpPr>
          <p:nvPr>
            <p:ph type="dt" sz="half" idx="10"/>
          </p:nvPr>
        </p:nvSpPr>
        <p:spPr>
          <a:xfrm>
            <a:off x="471488" y="8556712"/>
            <a:ext cx="1543050" cy="486833"/>
          </a:xfrm>
        </p:spPr>
        <p:txBody>
          <a:bodyPr/>
          <a:lstStyle/>
          <a:p>
            <a:fld id="{8BC38F0F-FC57-4320-9CE7-4C6B6D6451D0}" type="datetime1">
              <a:rPr lang="en-GB" smtClean="0"/>
              <a:t>22/04/2025</a:t>
            </a:fld>
            <a:endParaRPr lang="en-GB"/>
          </a:p>
        </p:txBody>
      </p:sp>
      <p:sp>
        <p:nvSpPr>
          <p:cNvPr id="5" name="Footer Placeholder 4"/>
          <p:cNvSpPr>
            <a:spLocks noGrp="1"/>
          </p:cNvSpPr>
          <p:nvPr>
            <p:ph type="ftr" sz="quarter" idx="11"/>
          </p:nvPr>
        </p:nvSpPr>
        <p:spPr>
          <a:xfrm>
            <a:off x="2271713" y="8556710"/>
            <a:ext cx="2314575" cy="486833"/>
          </a:xfrm>
        </p:spPr>
        <p:txBody>
          <a:bodyPr/>
          <a:lstStyle/>
          <a:p>
            <a:r>
              <a:rPr lang="en-US"/>
              <a:t>Map Your Launch Funnel Planner</a:t>
            </a:r>
            <a:endParaRPr lang="en-GB" dirty="0"/>
          </a:p>
        </p:txBody>
      </p:sp>
      <p:sp>
        <p:nvSpPr>
          <p:cNvPr id="6" name="Slide Number Placeholder 5"/>
          <p:cNvSpPr>
            <a:spLocks noGrp="1"/>
          </p:cNvSpPr>
          <p:nvPr>
            <p:ph type="sldNum" sz="quarter" idx="12"/>
          </p:nvPr>
        </p:nvSpPr>
        <p:spPr>
          <a:xfrm>
            <a:off x="4843463" y="8556710"/>
            <a:ext cx="1543050" cy="486833"/>
          </a:xfrm>
        </p:spPr>
        <p:txBody>
          <a:bodyPr/>
          <a:lstStyle/>
          <a:p>
            <a:fld id="{0F95B37D-F8D8-4EC9-B441-3B6298AB4CD6}" type="slidenum">
              <a:rPr lang="en-GB" smtClean="0"/>
              <a:t>‹#›</a:t>
            </a:fld>
            <a:endParaRPr lang="en-GB"/>
          </a:p>
        </p:txBody>
      </p:sp>
      <p:sp>
        <p:nvSpPr>
          <p:cNvPr id="7" name="Content Placeholder 6">
            <a:extLst>
              <a:ext uri="{FF2B5EF4-FFF2-40B4-BE49-F238E27FC236}">
                <a16:creationId xmlns:a16="http://schemas.microsoft.com/office/drawing/2014/main" id="{4664D80F-7D3B-40DE-BBF3-D0F0F3E5F96C}"/>
              </a:ext>
            </a:extLst>
          </p:cNvPr>
          <p:cNvSpPr>
            <a:spLocks noGrp="1"/>
          </p:cNvSpPr>
          <p:nvPr>
            <p:ph sz="quarter" idx="13"/>
          </p:nvPr>
        </p:nvSpPr>
        <p:spPr>
          <a:xfrm>
            <a:off x="471488" y="3378200"/>
            <a:ext cx="5915025" cy="3431117"/>
          </a:xfrm>
        </p:spPr>
        <p:txBody>
          <a:bodyPr/>
          <a:lstStyle/>
          <a:p>
            <a:pPr lvl="0"/>
            <a:r>
              <a:rPr lang="en-US"/>
              <a:t>Click to edit Master text styles</a:t>
            </a:r>
          </a:p>
          <a:p>
            <a:pPr lvl="1"/>
            <a:r>
              <a:rPr lang="en-US"/>
              <a:t>Second level</a:t>
            </a:r>
          </a:p>
        </p:txBody>
      </p:sp>
      <p:pic>
        <p:nvPicPr>
          <p:cNvPr id="9" name="Picture 8" descr="pencil_draw_checkmark_yellow_clipboard_400_clr_3271.png">
            <a:extLst>
              <a:ext uri="{FF2B5EF4-FFF2-40B4-BE49-F238E27FC236}">
                <a16:creationId xmlns:a16="http://schemas.microsoft.com/office/drawing/2014/main" id="{8F01F956-3665-413C-A8C0-DF3C33079E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895" y="0"/>
            <a:ext cx="2890770" cy="599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37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Debrief">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2915" y="6043749"/>
            <a:ext cx="2966085" cy="2013800"/>
          </a:xfrm>
        </p:spPr>
        <p:txBody>
          <a:bodyPr>
            <a:normAutofit/>
          </a:bodyPr>
          <a:lstStyle>
            <a:lvl1pPr marL="0" indent="0">
              <a:buNone/>
              <a:defRPr sz="3375" b="1"/>
            </a:lvl1pPr>
            <a:lvl2pPr>
              <a:defRPr sz="2025"/>
            </a:lvl2pPr>
            <a:lvl3pPr>
              <a:defRPr sz="1800"/>
            </a:lvl3pPr>
            <a:lvl4pPr>
              <a:defRPr sz="1575"/>
            </a:lvl4pPr>
            <a:lvl5pPr>
              <a:defRPr sz="1575"/>
            </a:lvl5pPr>
          </a:lstStyle>
          <a:p>
            <a:pPr lvl="0"/>
            <a:r>
              <a:rPr lang="en-US" dirty="0"/>
              <a:t>Title</a:t>
            </a:r>
          </a:p>
        </p:txBody>
      </p:sp>
      <p:sp>
        <p:nvSpPr>
          <p:cNvPr id="4" name="Date Placeholder 3"/>
          <p:cNvSpPr>
            <a:spLocks noGrp="1"/>
          </p:cNvSpPr>
          <p:nvPr>
            <p:ph type="dt" sz="half" idx="10"/>
          </p:nvPr>
        </p:nvSpPr>
        <p:spPr>
          <a:xfrm>
            <a:off x="471488" y="8556712"/>
            <a:ext cx="1543050" cy="486833"/>
          </a:xfrm>
        </p:spPr>
        <p:txBody>
          <a:bodyPr/>
          <a:lstStyle/>
          <a:p>
            <a:fld id="{6ADA6AAA-F8AF-4259-AAFF-361C2DAC7C9F}" type="datetime1">
              <a:rPr lang="en-GB" smtClean="0"/>
              <a:t>22/04/2025</a:t>
            </a:fld>
            <a:endParaRPr lang="en-GB"/>
          </a:p>
        </p:txBody>
      </p:sp>
      <p:sp>
        <p:nvSpPr>
          <p:cNvPr id="5" name="Footer Placeholder 4"/>
          <p:cNvSpPr>
            <a:spLocks noGrp="1"/>
          </p:cNvSpPr>
          <p:nvPr>
            <p:ph type="ftr" sz="quarter" idx="11"/>
          </p:nvPr>
        </p:nvSpPr>
        <p:spPr>
          <a:xfrm>
            <a:off x="2271713" y="8556710"/>
            <a:ext cx="2314575" cy="486833"/>
          </a:xfrm>
        </p:spPr>
        <p:txBody>
          <a:bodyPr/>
          <a:lstStyle/>
          <a:p>
            <a:r>
              <a:rPr lang="en-US"/>
              <a:t>Map Your Launch Funnel Planner</a:t>
            </a:r>
            <a:endParaRPr lang="en-GB" dirty="0"/>
          </a:p>
        </p:txBody>
      </p:sp>
      <p:sp>
        <p:nvSpPr>
          <p:cNvPr id="6" name="Slide Number Placeholder 5"/>
          <p:cNvSpPr>
            <a:spLocks noGrp="1"/>
          </p:cNvSpPr>
          <p:nvPr>
            <p:ph type="sldNum" sz="quarter" idx="12"/>
          </p:nvPr>
        </p:nvSpPr>
        <p:spPr>
          <a:xfrm>
            <a:off x="4843463" y="8556710"/>
            <a:ext cx="1543050" cy="486833"/>
          </a:xfrm>
        </p:spPr>
        <p:txBody>
          <a:bodyPr/>
          <a:lstStyle/>
          <a:p>
            <a:fld id="{0F95B37D-F8D8-4EC9-B441-3B6298AB4CD6}" type="slidenum">
              <a:rPr lang="en-GB" smtClean="0"/>
              <a:t>‹#›</a:t>
            </a:fld>
            <a:endParaRPr lang="en-GB"/>
          </a:p>
        </p:txBody>
      </p:sp>
      <p:pic>
        <p:nvPicPr>
          <p:cNvPr id="7" name="Picture 5" descr="talk_show_interview_800_clr_8350.png">
            <a:extLst>
              <a:ext uri="{FF2B5EF4-FFF2-40B4-BE49-F238E27FC236}">
                <a16:creationId xmlns:a16="http://schemas.microsoft.com/office/drawing/2014/main" id="{44F73769-9E0F-4284-BC64-CCF49B1AE7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0533" y="658044"/>
            <a:ext cx="4227467" cy="747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994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1227665"/>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29232"/>
            <a:ext cx="5915025" cy="50067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1AA9A2A2-5E66-4284-B9C3-509E3CC2CFCA}" type="datetime1">
              <a:rPr lang="en-GB" smtClean="0"/>
              <a:t>22/04/2025</a:t>
            </a:fld>
            <a:endParaRPr lang="en-GB"/>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Map Your Launch Funnel Planner</a:t>
            </a:r>
            <a:endParaRPr lang="en-GB"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0F95B37D-F8D8-4EC9-B441-3B6298AB4CD6}" type="slidenum">
              <a:rPr lang="en-GB" smtClean="0"/>
              <a:t>‹#›</a:t>
            </a:fld>
            <a:endParaRPr lang="en-GB"/>
          </a:p>
        </p:txBody>
      </p:sp>
    </p:spTree>
    <p:extLst>
      <p:ext uri="{BB962C8B-B14F-4D97-AF65-F5344CB8AC3E}">
        <p14:creationId xmlns:p14="http://schemas.microsoft.com/office/powerpoint/2010/main" val="35939958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dt="0"/>
  <p:txStyles>
    <p:titleStyle>
      <a:lvl1pPr algn="l" defTabSz="514350" rtl="0" eaLnBrk="1" latinLnBrk="0" hangingPunct="1">
        <a:lnSpc>
          <a:spcPct val="90000"/>
        </a:lnSpc>
        <a:spcBef>
          <a:spcPct val="0"/>
        </a:spcBef>
        <a:buNone/>
        <a:defRPr sz="2475" b="1"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spcAft>
          <a:spcPts val="675"/>
        </a:spcAft>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spcAft>
          <a:spcPts val="675"/>
        </a:spcAft>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spcAft>
          <a:spcPts val="675"/>
        </a:spcAft>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spcAft>
          <a:spcPts val="675"/>
        </a:spcAft>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spcAft>
          <a:spcPts val="675"/>
        </a:spcAft>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riting in a book&#10;&#10;Description automatically generated">
            <a:extLst>
              <a:ext uri="{FF2B5EF4-FFF2-40B4-BE49-F238E27FC236}">
                <a16:creationId xmlns:a16="http://schemas.microsoft.com/office/drawing/2014/main" id="{4B3ED7C8-1C41-9007-FC5C-947F5B6A12D9}"/>
              </a:ext>
            </a:extLst>
          </p:cNvPr>
          <p:cNvPicPr>
            <a:picLocks noChangeAspect="1"/>
          </p:cNvPicPr>
          <p:nvPr/>
        </p:nvPicPr>
        <p:blipFill>
          <a:blip r:embed="rId2">
            <a:extLst>
              <a:ext uri="{28A0092B-C50C-407E-A947-70E740481C1C}">
                <a14:useLocalDpi xmlns:a14="http://schemas.microsoft.com/office/drawing/2010/main" val="0"/>
              </a:ext>
            </a:extLst>
          </a:blip>
          <a:srcRect t="32600"/>
          <a:stretch/>
        </p:blipFill>
        <p:spPr>
          <a:xfrm>
            <a:off x="476948" y="2142743"/>
            <a:ext cx="6089904" cy="5472794"/>
          </a:xfrm>
          <a:prstGeom prst="rect">
            <a:avLst/>
          </a:prstGeom>
        </p:spPr>
      </p:pic>
      <p:sp>
        <p:nvSpPr>
          <p:cNvPr id="31" name="CuadroTexto 13"/>
          <p:cNvSpPr txBox="1"/>
          <p:nvPr/>
        </p:nvSpPr>
        <p:spPr>
          <a:xfrm>
            <a:off x="725296" y="7785855"/>
            <a:ext cx="5593208" cy="769441"/>
          </a:xfrm>
          <a:prstGeom prst="rect">
            <a:avLst/>
          </a:prstGeom>
          <a:solidFill>
            <a:schemeClr val="bg1"/>
          </a:solidFill>
        </p:spPr>
        <p:txBody>
          <a:bodyPr wrap="square" rtlCol="0">
            <a:spAutoFit/>
          </a:bodyPr>
          <a:lstStyle/>
          <a:p>
            <a:pPr algn="ctr"/>
            <a:r>
              <a:rPr lang="en-US" sz="4400" b="1" dirty="0">
                <a:latin typeface="Century Gothic" panose="020B0502020202020204" pitchFamily="34" charset="0"/>
                <a:ea typeface="Brannboll Fet" charset="0"/>
                <a:cs typeface="Brannboll Fet" charset="0"/>
              </a:rPr>
              <a:t>Planner</a:t>
            </a:r>
            <a:endParaRPr lang="en-US" sz="3200" b="1" dirty="0">
              <a:latin typeface="Santorini" pitchFamily="2" charset="0"/>
              <a:ea typeface="Brannboll Fet" charset="0"/>
              <a:cs typeface="Brannboll Fet" charset="0"/>
            </a:endParaRPr>
          </a:p>
        </p:txBody>
      </p:sp>
      <p:sp>
        <p:nvSpPr>
          <p:cNvPr id="4" name="CuadroTexto 13">
            <a:extLst>
              <a:ext uri="{FF2B5EF4-FFF2-40B4-BE49-F238E27FC236}">
                <a16:creationId xmlns:a16="http://schemas.microsoft.com/office/drawing/2014/main" id="{5600990C-5075-88A7-64A3-E3C66349B5BF}"/>
              </a:ext>
            </a:extLst>
          </p:cNvPr>
          <p:cNvSpPr txBox="1"/>
          <p:nvPr/>
        </p:nvSpPr>
        <p:spPr>
          <a:xfrm>
            <a:off x="632396" y="525875"/>
            <a:ext cx="5593208" cy="1446550"/>
          </a:xfrm>
          <a:prstGeom prst="rect">
            <a:avLst/>
          </a:prstGeom>
          <a:solidFill>
            <a:schemeClr val="bg1"/>
          </a:solidFill>
        </p:spPr>
        <p:txBody>
          <a:bodyPr wrap="square" rtlCol="0">
            <a:spAutoFit/>
          </a:bodyPr>
          <a:lstStyle/>
          <a:p>
            <a:pPr algn="ctr"/>
            <a:r>
              <a:rPr lang="en-US" sz="4400" b="1" dirty="0">
                <a:latin typeface="Century Gothic" panose="020B0502020202020204" pitchFamily="34" charset="0"/>
                <a:ea typeface="Brannboll Fet" charset="0"/>
                <a:cs typeface="Brannboll Fet" charset="0"/>
              </a:rPr>
              <a:t>Map Your Launch Funnel</a:t>
            </a:r>
            <a:endParaRPr lang="en-US" sz="3200" b="1" dirty="0">
              <a:latin typeface="Santorini" pitchFamily="2" charset="0"/>
              <a:ea typeface="Brannboll Fet" charset="0"/>
              <a:cs typeface="Brannboll Fet" charset="0"/>
            </a:endParaRPr>
          </a:p>
        </p:txBody>
      </p:sp>
    </p:spTree>
    <p:extLst>
      <p:ext uri="{BB962C8B-B14F-4D97-AF65-F5344CB8AC3E}">
        <p14:creationId xmlns:p14="http://schemas.microsoft.com/office/powerpoint/2010/main" val="237487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CFD3E-2E64-5DD6-9393-D086440CA9D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F5DA2A-AFD8-8C28-225E-E3393C810186}"/>
              </a:ext>
            </a:extLst>
          </p:cNvPr>
          <p:cNvSpPr>
            <a:spLocks noGrp="1"/>
          </p:cNvSpPr>
          <p:nvPr>
            <p:ph type="ftr" sz="quarter" idx="11"/>
          </p:nvPr>
        </p:nvSpPr>
        <p:spPr/>
        <p:txBody>
          <a:bodyPr/>
          <a:lstStyle/>
          <a:p>
            <a:r>
              <a:rPr lang="en-US"/>
              <a:t>Map Your Launch Funnel Planner</a:t>
            </a:r>
            <a:endParaRPr lang="en-GB" dirty="0"/>
          </a:p>
        </p:txBody>
      </p:sp>
      <p:graphicFrame>
        <p:nvGraphicFramePr>
          <p:cNvPr id="8" name="Table 4">
            <a:extLst>
              <a:ext uri="{FF2B5EF4-FFF2-40B4-BE49-F238E27FC236}">
                <a16:creationId xmlns:a16="http://schemas.microsoft.com/office/drawing/2014/main" id="{1484679A-048C-4DFF-BA64-AFC00BABF39B}"/>
              </a:ext>
            </a:extLst>
          </p:cNvPr>
          <p:cNvGraphicFramePr>
            <a:graphicFrameLocks noGrp="1"/>
          </p:cNvGraphicFramePr>
          <p:nvPr>
            <p:extLst>
              <p:ext uri="{D42A27DB-BD31-4B8C-83A1-F6EECF244321}">
                <p14:modId xmlns:p14="http://schemas.microsoft.com/office/powerpoint/2010/main" val="4140641767"/>
              </p:ext>
            </p:extLst>
          </p:nvPr>
        </p:nvGraphicFramePr>
        <p:xfrm>
          <a:off x="551055" y="654908"/>
          <a:ext cx="5689599" cy="7863840"/>
        </p:xfrm>
        <a:graphic>
          <a:graphicData uri="http://schemas.openxmlformats.org/drawingml/2006/table">
            <a:tbl>
              <a:tblPr firstRow="1" bandRow="1">
                <a:tableStyleId>{5C22544A-7EE6-4342-B048-85BDC9FD1C3A}</a:tableStyleId>
              </a:tblPr>
              <a:tblGrid>
                <a:gridCol w="5689599">
                  <a:extLst>
                    <a:ext uri="{9D8B030D-6E8A-4147-A177-3AD203B41FA5}">
                      <a16:colId xmlns:a16="http://schemas.microsoft.com/office/drawing/2014/main" val="1282557019"/>
                    </a:ext>
                  </a:extLst>
                </a:gridCol>
              </a:tblGrid>
              <a:tr h="457200">
                <a:tc>
                  <a:txBody>
                    <a:bodyPr/>
                    <a:lstStyle/>
                    <a:p>
                      <a:r>
                        <a:rPr lang="en-US" sz="1200" b="1" dirty="0">
                          <a:solidFill>
                            <a:schemeClr val="tx1"/>
                          </a:solidFill>
                          <a:latin typeface="Verdana" panose="020B0604030504040204" pitchFamily="34" charset="0"/>
                          <a:ea typeface="Verdana" panose="020B0604030504040204" pitchFamily="34" charset="0"/>
                        </a:rPr>
                        <a:t>Benefits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3474720">
                <a:tc>
                  <a:txBody>
                    <a:bodyPr/>
                    <a:lstStyle/>
                    <a:p>
                      <a:r>
                        <a:rPr lang="en-US" sz="1050" b="0" i="1" dirty="0">
                          <a:latin typeface="Verdana" panose="020B0604030504040204" pitchFamily="34" charset="0"/>
                          <a:ea typeface="Verdana" panose="020B0604030504040204" pitchFamily="34" charset="0"/>
                        </a:rPr>
                        <a:t>Describe how your product helps customers solve a problem or achieve a positive result</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457200">
                <a:tc>
                  <a:txBody>
                    <a:bodyPr/>
                    <a:lstStyle/>
                    <a:p>
                      <a:r>
                        <a:rPr lang="en-US" sz="1200" b="1" dirty="0">
                          <a:latin typeface="Verdana" panose="020B0604030504040204" pitchFamily="34" charset="0"/>
                          <a:ea typeface="Verdana" panose="020B0604030504040204" pitchFamily="34" charset="0"/>
                        </a:rPr>
                        <a:t>Unique Selling Points (USPs)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0549790"/>
                  </a:ext>
                </a:extLst>
              </a:tr>
              <a:tr h="3474720">
                <a:tc>
                  <a:txBody>
                    <a:bodyPr/>
                    <a:lstStyle/>
                    <a:p>
                      <a:r>
                        <a:rPr lang="en-US" sz="1050" b="0" i="1" dirty="0">
                          <a:latin typeface="Verdana" panose="020B0604030504040204" pitchFamily="34" charset="0"/>
                          <a:ea typeface="Verdana" panose="020B0604030504040204" pitchFamily="34" charset="0"/>
                        </a:rPr>
                        <a:t>List what makes your product different from others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062093"/>
                  </a:ext>
                </a:extLst>
              </a:tr>
            </a:tbl>
          </a:graphicData>
        </a:graphic>
      </p:graphicFrame>
    </p:spTree>
    <p:extLst>
      <p:ext uri="{BB962C8B-B14F-4D97-AF65-F5344CB8AC3E}">
        <p14:creationId xmlns:p14="http://schemas.microsoft.com/office/powerpoint/2010/main" val="99240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6610A-87CB-322F-DCFA-424E9C88269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1A26A9-70B2-7D44-70A4-440037E71ECE}"/>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67BF2D46-4D08-6C46-64D5-B997CBD5813F}"/>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16196CF4-AA21-6165-443C-D791E1E27769}"/>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2724612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6D6F0-9E4A-18DA-A609-EF8AA72B335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9C2E09-0F58-8C76-5E7C-36B1AB043F19}"/>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8A821673-2E8A-2D25-65D0-741D4379A77A}"/>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074F9E8-67FA-DA20-4B5E-627A0EF9EED4}"/>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2212121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C74F2-5C3E-4391-ACBB-3EAD0FF4B0F3}"/>
              </a:ext>
            </a:extLst>
          </p:cNvPr>
          <p:cNvPicPr>
            <a:picLocks noChangeAspect="1"/>
          </p:cNvPicPr>
          <p:nvPr/>
        </p:nvPicPr>
        <p:blipFill>
          <a:blip r:embed="rId2">
            <a:extLst>
              <a:ext uri="{28A0092B-C50C-407E-A947-70E740481C1C}">
                <a14:useLocalDpi xmlns:a14="http://schemas.microsoft.com/office/drawing/2010/main" val="0"/>
              </a:ext>
            </a:extLst>
          </a:blip>
          <a:srcRect t="9726" b="17303"/>
          <a:stretch/>
        </p:blipFill>
        <p:spPr>
          <a:xfrm>
            <a:off x="0" y="0"/>
            <a:ext cx="6858000" cy="6242899"/>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C8A2FBA-2B1B-4B4B-B24D-61451B2D55AB}"/>
              </a:ext>
            </a:extLst>
          </p:cNvPr>
          <p:cNvSpPr txBox="1"/>
          <p:nvPr/>
        </p:nvSpPr>
        <p:spPr>
          <a:xfrm>
            <a:off x="406917" y="6736921"/>
            <a:ext cx="6285744" cy="1828708"/>
          </a:xfrm>
          <a:prstGeom prst="rect">
            <a:avLst/>
          </a:prstGeom>
        </p:spPr>
        <p:txBody>
          <a:bodyPr vert="horz" lIns="91440" tIns="45720" rIns="91440" bIns="45720" rtlCol="0" anchor="ctr">
            <a:normAutofit/>
          </a:bodyPr>
          <a:lstStyle/>
          <a:p>
            <a:pPr defTabSz="685800">
              <a:lnSpc>
                <a:spcPct val="90000"/>
              </a:lnSpc>
              <a:spcBef>
                <a:spcPct val="0"/>
              </a:spcBef>
              <a:spcAft>
                <a:spcPts val="1800"/>
              </a:spcAft>
            </a:pPr>
            <a:r>
              <a:rPr lang="en-US" sz="3200" b="1" dirty="0">
                <a:solidFill>
                  <a:srgbClr val="000000"/>
                </a:solidFill>
                <a:effectLst/>
                <a:latin typeface="+mj-lt"/>
                <a:ea typeface="+mj-ea"/>
                <a:cs typeface="+mj-cs"/>
              </a:rPr>
              <a:t>Step 2: </a:t>
            </a:r>
          </a:p>
          <a:p>
            <a:pPr defTabSz="685800">
              <a:lnSpc>
                <a:spcPct val="90000"/>
              </a:lnSpc>
              <a:spcBef>
                <a:spcPct val="0"/>
              </a:spcBef>
              <a:spcAft>
                <a:spcPts val="1800"/>
              </a:spcAft>
            </a:pPr>
            <a:r>
              <a:rPr lang="en-US" sz="3200" dirty="0">
                <a:solidFill>
                  <a:srgbClr val="000000"/>
                </a:solidFill>
                <a:effectLst/>
                <a:latin typeface="+mj-lt"/>
                <a:ea typeface="+mj-ea"/>
                <a:cs typeface="+mj-cs"/>
              </a:rPr>
              <a:t>Set Your Launch Goals</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a:xfrm>
            <a:off x="1577038" y="8853030"/>
            <a:ext cx="3703922" cy="163074"/>
          </a:xfrm>
        </p:spPr>
        <p:txBody>
          <a:bodyPr vert="horz" lIns="91440" tIns="45720" rIns="91440" bIns="45720" rtlCol="0" anchor="ctr">
            <a:normAutofit/>
          </a:bodyPr>
          <a:lstStyle/>
          <a:p>
            <a:pPr defTabSz="514350">
              <a:lnSpc>
                <a:spcPct val="90000"/>
              </a:lnSpc>
              <a:spcAft>
                <a:spcPts val="600"/>
              </a:spcAft>
              <a:defRPr/>
            </a:pPr>
            <a:r>
              <a:rPr lang="en-US" sz="500" kern="1200">
                <a:solidFill>
                  <a:srgbClr val="898989"/>
                </a:solidFill>
                <a:latin typeface="+mn-lt"/>
                <a:ea typeface="+mn-ea"/>
                <a:cs typeface="+mn-cs"/>
              </a:rPr>
              <a:t>Map Your Launch Funnel Planner</a:t>
            </a:r>
            <a:endParaRPr lang="en-US" sz="500" kern="1200" dirty="0">
              <a:solidFill>
                <a:srgbClr val="898989"/>
              </a:solidFill>
              <a:latin typeface="+mn-lt"/>
              <a:ea typeface="+mn-ea"/>
              <a:cs typeface="+mn-cs"/>
            </a:endParaRPr>
          </a:p>
        </p:txBody>
      </p:sp>
    </p:spTree>
    <p:extLst>
      <p:ext uri="{BB962C8B-B14F-4D97-AF65-F5344CB8AC3E}">
        <p14:creationId xmlns:p14="http://schemas.microsoft.com/office/powerpoint/2010/main" val="1340295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427603" y="862451"/>
            <a:ext cx="6002789" cy="523220"/>
          </a:xfrm>
          <a:prstGeom prst="rect">
            <a:avLst/>
          </a:prstGeom>
          <a:solidFill>
            <a:schemeClr val="bg1"/>
          </a:solidFill>
        </p:spPr>
        <p:txBody>
          <a:bodyPr wrap="square">
            <a:spAutoFit/>
          </a:bodyPr>
          <a:lstStyle/>
          <a:p>
            <a:pPr algn="ctr"/>
            <a:r>
              <a:rPr lang="en-US" sz="2800" b="1" dirty="0">
                <a:solidFill>
                  <a:schemeClr val="tx1">
                    <a:lumMod val="75000"/>
                    <a:lumOff val="25000"/>
                  </a:schemeClr>
                </a:solidFill>
                <a:latin typeface="Century Gothic" panose="020B0502020202020204" pitchFamily="34" charset="0"/>
                <a:ea typeface="Helvetica" panose="020B0604020202020204" pitchFamily="34" charset="0"/>
                <a:cs typeface="Verdana" panose="020B0604030504040204" pitchFamily="34" charset="0"/>
              </a:rPr>
              <a:t>Set Your Launch Goals</a:t>
            </a:r>
            <a:endParaRPr lang="en-US" sz="40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Map Your Launch Funnel Planner</a:t>
            </a:r>
            <a:endParaRPr lang="en-GB" dirty="0"/>
          </a:p>
        </p:txBody>
      </p:sp>
      <p:sp>
        <p:nvSpPr>
          <p:cNvPr id="4" name="TextBox 3">
            <a:extLst>
              <a:ext uri="{FF2B5EF4-FFF2-40B4-BE49-F238E27FC236}">
                <a16:creationId xmlns:a16="http://schemas.microsoft.com/office/drawing/2014/main" id="{21B421C7-33AF-6588-00DF-AD19B226ECDE}"/>
              </a:ext>
            </a:extLst>
          </p:cNvPr>
          <p:cNvSpPr txBox="1"/>
          <p:nvPr/>
        </p:nvSpPr>
        <p:spPr>
          <a:xfrm>
            <a:off x="789298" y="1822986"/>
            <a:ext cx="5279395" cy="1499257"/>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Now that you’ve defined your product, it’s time to set your launch goals. Without well-defined goals, how will you know if your launch was successful? Clear goals help you make decisions, measure progress, and stay focused on what matters most.</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One of the best ways to set effective goals is to use the SMART goal framework, which ensures your goals are:</a:t>
            </a:r>
          </a:p>
        </p:txBody>
      </p:sp>
      <p:grpSp>
        <p:nvGrpSpPr>
          <p:cNvPr id="5" name="Group 4">
            <a:extLst>
              <a:ext uri="{FF2B5EF4-FFF2-40B4-BE49-F238E27FC236}">
                <a16:creationId xmlns:a16="http://schemas.microsoft.com/office/drawing/2014/main" id="{BCB4D5E9-BAA1-D98B-C751-7469772BD081}"/>
              </a:ext>
            </a:extLst>
          </p:cNvPr>
          <p:cNvGrpSpPr/>
          <p:nvPr/>
        </p:nvGrpSpPr>
        <p:grpSpPr>
          <a:xfrm>
            <a:off x="620042" y="3581049"/>
            <a:ext cx="5568207" cy="4572095"/>
            <a:chOff x="620042" y="3581049"/>
            <a:chExt cx="5568207" cy="4572095"/>
          </a:xfrm>
        </p:grpSpPr>
        <p:sp>
          <p:nvSpPr>
            <p:cNvPr id="6" name="Freeform: Shape 5">
              <a:extLst>
                <a:ext uri="{FF2B5EF4-FFF2-40B4-BE49-F238E27FC236}">
                  <a16:creationId xmlns:a16="http://schemas.microsoft.com/office/drawing/2014/main" id="{DBFC8B09-4FAB-1714-7CA9-1FA15B954A27}"/>
                </a:ext>
              </a:extLst>
            </p:cNvPr>
            <p:cNvSpPr/>
            <p:nvPr/>
          </p:nvSpPr>
          <p:spPr>
            <a:xfrm>
              <a:off x="2249567" y="3581049"/>
              <a:ext cx="3938682" cy="846394"/>
            </a:xfrm>
            <a:custGeom>
              <a:avLst/>
              <a:gdLst>
                <a:gd name="connsiteX0" fmla="*/ 0 w 3938682"/>
                <a:gd name="connsiteY0" fmla="*/ 105799 h 846394"/>
                <a:gd name="connsiteX1" fmla="*/ 3515485 w 3938682"/>
                <a:gd name="connsiteY1" fmla="*/ 105799 h 846394"/>
                <a:gd name="connsiteX2" fmla="*/ 3515485 w 3938682"/>
                <a:gd name="connsiteY2" fmla="*/ 0 h 846394"/>
                <a:gd name="connsiteX3" fmla="*/ 3938682 w 3938682"/>
                <a:gd name="connsiteY3" fmla="*/ 423197 h 846394"/>
                <a:gd name="connsiteX4" fmla="*/ 3515485 w 3938682"/>
                <a:gd name="connsiteY4" fmla="*/ 846394 h 846394"/>
                <a:gd name="connsiteX5" fmla="*/ 3515485 w 3938682"/>
                <a:gd name="connsiteY5" fmla="*/ 740595 h 846394"/>
                <a:gd name="connsiteX6" fmla="*/ 0 w 3938682"/>
                <a:gd name="connsiteY6" fmla="*/ 740595 h 846394"/>
                <a:gd name="connsiteX7" fmla="*/ 0 w 3938682"/>
                <a:gd name="connsiteY7" fmla="*/ 105799 h 84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8682" h="846394">
                  <a:moveTo>
                    <a:pt x="0" y="105799"/>
                  </a:moveTo>
                  <a:lnTo>
                    <a:pt x="3515485" y="105799"/>
                  </a:lnTo>
                  <a:lnTo>
                    <a:pt x="3515485" y="0"/>
                  </a:lnTo>
                  <a:lnTo>
                    <a:pt x="3938682" y="423197"/>
                  </a:lnTo>
                  <a:lnTo>
                    <a:pt x="3515485" y="846394"/>
                  </a:lnTo>
                  <a:lnTo>
                    <a:pt x="3515485" y="740595"/>
                  </a:lnTo>
                  <a:lnTo>
                    <a:pt x="0" y="740595"/>
                  </a:lnTo>
                  <a:lnTo>
                    <a:pt x="0" y="105799"/>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525" tIns="115324" rIns="326923" bIns="115324" numCol="1" spcCol="1270" anchor="ctr" anchorCtr="0">
              <a:noAutofit/>
            </a:bodyPr>
            <a:lstStyle/>
            <a:p>
              <a:pPr marL="114300" lvl="1" indent="-114300" algn="l" defTabSz="666750">
                <a:lnSpc>
                  <a:spcPct val="90000"/>
                </a:lnSpc>
                <a:spcBef>
                  <a:spcPct val="0"/>
                </a:spcBef>
                <a:spcAft>
                  <a:spcPct val="15000"/>
                </a:spcAft>
                <a:buFont typeface="Arial" panose="020B0604020202020204" pitchFamily="34" charset="0"/>
                <a:buNone/>
              </a:pPr>
              <a:r>
                <a:rPr lang="en-US" sz="1500" kern="1200" dirty="0">
                  <a:effectLst/>
                  <a:latin typeface="Verdana" panose="020B0604030504040204" pitchFamily="34" charset="0"/>
                  <a:ea typeface="Verdana" panose="020B0604030504040204" pitchFamily="34" charset="0"/>
                  <a:cs typeface="Verdana" panose="020B0604030504040204" pitchFamily="34" charset="0"/>
                </a:rPr>
                <a:t>  Clearly state what you want to achieve</a:t>
              </a:r>
              <a:endParaRPr lang="en-US" sz="1500" kern="1200" dirty="0"/>
            </a:p>
          </p:txBody>
        </p:sp>
        <p:sp>
          <p:nvSpPr>
            <p:cNvPr id="8" name="Freeform: Shape 7">
              <a:extLst>
                <a:ext uri="{FF2B5EF4-FFF2-40B4-BE49-F238E27FC236}">
                  <a16:creationId xmlns:a16="http://schemas.microsoft.com/office/drawing/2014/main" id="{EFE29388-DDC0-6D93-ED3E-397C454B6060}"/>
                </a:ext>
              </a:extLst>
            </p:cNvPr>
            <p:cNvSpPr/>
            <p:nvPr/>
          </p:nvSpPr>
          <p:spPr>
            <a:xfrm>
              <a:off x="620042" y="3625214"/>
              <a:ext cx="1579823" cy="846394"/>
            </a:xfrm>
            <a:custGeom>
              <a:avLst/>
              <a:gdLst>
                <a:gd name="connsiteX0" fmla="*/ 0 w 1579823"/>
                <a:gd name="connsiteY0" fmla="*/ 141068 h 846394"/>
                <a:gd name="connsiteX1" fmla="*/ 141068 w 1579823"/>
                <a:gd name="connsiteY1" fmla="*/ 0 h 846394"/>
                <a:gd name="connsiteX2" fmla="*/ 1438755 w 1579823"/>
                <a:gd name="connsiteY2" fmla="*/ 0 h 846394"/>
                <a:gd name="connsiteX3" fmla="*/ 1579823 w 1579823"/>
                <a:gd name="connsiteY3" fmla="*/ 141068 h 846394"/>
                <a:gd name="connsiteX4" fmla="*/ 1579823 w 1579823"/>
                <a:gd name="connsiteY4" fmla="*/ 705326 h 846394"/>
                <a:gd name="connsiteX5" fmla="*/ 1438755 w 1579823"/>
                <a:gd name="connsiteY5" fmla="*/ 846394 h 846394"/>
                <a:gd name="connsiteX6" fmla="*/ 141068 w 1579823"/>
                <a:gd name="connsiteY6" fmla="*/ 846394 h 846394"/>
                <a:gd name="connsiteX7" fmla="*/ 0 w 1579823"/>
                <a:gd name="connsiteY7" fmla="*/ 705326 h 846394"/>
                <a:gd name="connsiteX8" fmla="*/ 0 w 1579823"/>
                <a:gd name="connsiteY8" fmla="*/ 141068 h 84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9823" h="846394">
                  <a:moveTo>
                    <a:pt x="0" y="141068"/>
                  </a:moveTo>
                  <a:cubicBezTo>
                    <a:pt x="0" y="63158"/>
                    <a:pt x="63158" y="0"/>
                    <a:pt x="141068" y="0"/>
                  </a:cubicBezTo>
                  <a:lnTo>
                    <a:pt x="1438755" y="0"/>
                  </a:lnTo>
                  <a:cubicBezTo>
                    <a:pt x="1516665" y="0"/>
                    <a:pt x="1579823" y="63158"/>
                    <a:pt x="1579823" y="141068"/>
                  </a:cubicBezTo>
                  <a:lnTo>
                    <a:pt x="1579823" y="705326"/>
                  </a:lnTo>
                  <a:cubicBezTo>
                    <a:pt x="1579823" y="783236"/>
                    <a:pt x="1516665" y="846394"/>
                    <a:pt x="1438755" y="846394"/>
                  </a:cubicBezTo>
                  <a:lnTo>
                    <a:pt x="141068" y="846394"/>
                  </a:lnTo>
                  <a:cubicBezTo>
                    <a:pt x="63158" y="846394"/>
                    <a:pt x="0" y="783236"/>
                    <a:pt x="0" y="705326"/>
                  </a:cubicBezTo>
                  <a:lnTo>
                    <a:pt x="0" y="14106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8468" tIns="69893" rIns="98468" bIns="69893"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b="1" kern="1200" dirty="0">
                  <a:effectLst/>
                  <a:latin typeface="Verdana" panose="020B0604030504040204" pitchFamily="34" charset="0"/>
                  <a:ea typeface="Verdana" panose="020B0604030504040204" pitchFamily="34" charset="0"/>
                  <a:cs typeface="Verdana" panose="020B0604030504040204" pitchFamily="34" charset="0"/>
                </a:rPr>
                <a:t>Specific</a:t>
              </a:r>
              <a:endParaRPr lang="en-US" sz="1500" kern="1200" dirty="0"/>
            </a:p>
          </p:txBody>
        </p:sp>
        <p:sp>
          <p:nvSpPr>
            <p:cNvPr id="9" name="Freeform: Shape 8">
              <a:extLst>
                <a:ext uri="{FF2B5EF4-FFF2-40B4-BE49-F238E27FC236}">
                  <a16:creationId xmlns:a16="http://schemas.microsoft.com/office/drawing/2014/main" id="{9E08B0CB-A5B3-F502-4D42-9B74A341EA0B}"/>
                </a:ext>
              </a:extLst>
            </p:cNvPr>
            <p:cNvSpPr/>
            <p:nvPr/>
          </p:nvSpPr>
          <p:spPr>
            <a:xfrm>
              <a:off x="2249567" y="4512083"/>
              <a:ext cx="3938682" cy="846394"/>
            </a:xfrm>
            <a:custGeom>
              <a:avLst/>
              <a:gdLst>
                <a:gd name="connsiteX0" fmla="*/ 0 w 3938682"/>
                <a:gd name="connsiteY0" fmla="*/ 105799 h 846394"/>
                <a:gd name="connsiteX1" fmla="*/ 3515485 w 3938682"/>
                <a:gd name="connsiteY1" fmla="*/ 105799 h 846394"/>
                <a:gd name="connsiteX2" fmla="*/ 3515485 w 3938682"/>
                <a:gd name="connsiteY2" fmla="*/ 0 h 846394"/>
                <a:gd name="connsiteX3" fmla="*/ 3938682 w 3938682"/>
                <a:gd name="connsiteY3" fmla="*/ 423197 h 846394"/>
                <a:gd name="connsiteX4" fmla="*/ 3515485 w 3938682"/>
                <a:gd name="connsiteY4" fmla="*/ 846394 h 846394"/>
                <a:gd name="connsiteX5" fmla="*/ 3515485 w 3938682"/>
                <a:gd name="connsiteY5" fmla="*/ 740595 h 846394"/>
                <a:gd name="connsiteX6" fmla="*/ 0 w 3938682"/>
                <a:gd name="connsiteY6" fmla="*/ 740595 h 846394"/>
                <a:gd name="connsiteX7" fmla="*/ 0 w 3938682"/>
                <a:gd name="connsiteY7" fmla="*/ 105799 h 84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8682" h="846394">
                  <a:moveTo>
                    <a:pt x="0" y="105799"/>
                  </a:moveTo>
                  <a:lnTo>
                    <a:pt x="3515485" y="105799"/>
                  </a:lnTo>
                  <a:lnTo>
                    <a:pt x="3515485" y="0"/>
                  </a:lnTo>
                  <a:lnTo>
                    <a:pt x="3938682" y="423197"/>
                  </a:lnTo>
                  <a:lnTo>
                    <a:pt x="3515485" y="846394"/>
                  </a:lnTo>
                  <a:lnTo>
                    <a:pt x="3515485" y="740595"/>
                  </a:lnTo>
                  <a:lnTo>
                    <a:pt x="0" y="740595"/>
                  </a:lnTo>
                  <a:lnTo>
                    <a:pt x="0" y="105799"/>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525" tIns="115324" rIns="326923" bIns="115324" numCol="1" spcCol="1270" anchor="ctr" anchorCtr="0">
              <a:noAutofit/>
            </a:bodyPr>
            <a:lstStyle/>
            <a:p>
              <a:pPr marL="114300" lvl="1" indent="-114300" algn="l" defTabSz="666750">
                <a:lnSpc>
                  <a:spcPct val="90000"/>
                </a:lnSpc>
                <a:spcBef>
                  <a:spcPct val="0"/>
                </a:spcBef>
                <a:spcAft>
                  <a:spcPct val="15000"/>
                </a:spcAft>
                <a:buNone/>
              </a:pPr>
              <a:r>
                <a:rPr lang="en-US" sz="1500" kern="1200" dirty="0">
                  <a:effectLst/>
                  <a:latin typeface="Verdana" panose="020B0604030504040204" pitchFamily="34" charset="0"/>
                  <a:ea typeface="Verdana" panose="020B0604030504040204" pitchFamily="34" charset="0"/>
                  <a:cs typeface="Verdana" panose="020B0604030504040204" pitchFamily="34" charset="0"/>
                </a:rPr>
                <a:t>  Define how you’ll track progress and measure success</a:t>
              </a:r>
            </a:p>
          </p:txBody>
        </p:sp>
        <p:sp>
          <p:nvSpPr>
            <p:cNvPr id="10" name="Freeform: Shape 9">
              <a:extLst>
                <a:ext uri="{FF2B5EF4-FFF2-40B4-BE49-F238E27FC236}">
                  <a16:creationId xmlns:a16="http://schemas.microsoft.com/office/drawing/2014/main" id="{E7E0F979-29F0-0CA8-0A5E-DF797FE47A93}"/>
                </a:ext>
              </a:extLst>
            </p:cNvPr>
            <p:cNvSpPr/>
            <p:nvPr/>
          </p:nvSpPr>
          <p:spPr>
            <a:xfrm>
              <a:off x="620042" y="4556248"/>
              <a:ext cx="1579823" cy="846394"/>
            </a:xfrm>
            <a:custGeom>
              <a:avLst/>
              <a:gdLst>
                <a:gd name="connsiteX0" fmla="*/ 0 w 1579823"/>
                <a:gd name="connsiteY0" fmla="*/ 141068 h 846394"/>
                <a:gd name="connsiteX1" fmla="*/ 141068 w 1579823"/>
                <a:gd name="connsiteY1" fmla="*/ 0 h 846394"/>
                <a:gd name="connsiteX2" fmla="*/ 1438755 w 1579823"/>
                <a:gd name="connsiteY2" fmla="*/ 0 h 846394"/>
                <a:gd name="connsiteX3" fmla="*/ 1579823 w 1579823"/>
                <a:gd name="connsiteY3" fmla="*/ 141068 h 846394"/>
                <a:gd name="connsiteX4" fmla="*/ 1579823 w 1579823"/>
                <a:gd name="connsiteY4" fmla="*/ 705326 h 846394"/>
                <a:gd name="connsiteX5" fmla="*/ 1438755 w 1579823"/>
                <a:gd name="connsiteY5" fmla="*/ 846394 h 846394"/>
                <a:gd name="connsiteX6" fmla="*/ 141068 w 1579823"/>
                <a:gd name="connsiteY6" fmla="*/ 846394 h 846394"/>
                <a:gd name="connsiteX7" fmla="*/ 0 w 1579823"/>
                <a:gd name="connsiteY7" fmla="*/ 705326 h 846394"/>
                <a:gd name="connsiteX8" fmla="*/ 0 w 1579823"/>
                <a:gd name="connsiteY8" fmla="*/ 141068 h 84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9823" h="846394">
                  <a:moveTo>
                    <a:pt x="0" y="141068"/>
                  </a:moveTo>
                  <a:cubicBezTo>
                    <a:pt x="0" y="63158"/>
                    <a:pt x="63158" y="0"/>
                    <a:pt x="141068" y="0"/>
                  </a:cubicBezTo>
                  <a:lnTo>
                    <a:pt x="1438755" y="0"/>
                  </a:lnTo>
                  <a:cubicBezTo>
                    <a:pt x="1516665" y="0"/>
                    <a:pt x="1579823" y="63158"/>
                    <a:pt x="1579823" y="141068"/>
                  </a:cubicBezTo>
                  <a:lnTo>
                    <a:pt x="1579823" y="705326"/>
                  </a:lnTo>
                  <a:cubicBezTo>
                    <a:pt x="1579823" y="783236"/>
                    <a:pt x="1516665" y="846394"/>
                    <a:pt x="1438755" y="846394"/>
                  </a:cubicBezTo>
                  <a:lnTo>
                    <a:pt x="141068" y="846394"/>
                  </a:lnTo>
                  <a:cubicBezTo>
                    <a:pt x="63158" y="846394"/>
                    <a:pt x="0" y="783236"/>
                    <a:pt x="0" y="705326"/>
                  </a:cubicBezTo>
                  <a:lnTo>
                    <a:pt x="0" y="14106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8468" tIns="69893" rIns="98468" bIns="69893" numCol="1" spcCol="1270" anchor="ctr" anchorCtr="0">
              <a:noAutofit/>
            </a:bodyPr>
            <a:lstStyle/>
            <a:p>
              <a:pPr marL="0" lvl="0" indent="0" algn="ctr" defTabSz="666750">
                <a:lnSpc>
                  <a:spcPct val="90000"/>
                </a:lnSpc>
                <a:spcBef>
                  <a:spcPct val="0"/>
                </a:spcBef>
                <a:spcAft>
                  <a:spcPct val="35000"/>
                </a:spcAft>
                <a:buNone/>
              </a:pPr>
              <a:r>
                <a:rPr lang="en-US" sz="1500" b="1" kern="1200" dirty="0">
                  <a:effectLst/>
                  <a:latin typeface="Verdana" panose="020B0604030504040204" pitchFamily="34" charset="0"/>
                  <a:ea typeface="Verdana" panose="020B0604030504040204" pitchFamily="34" charset="0"/>
                  <a:cs typeface="Verdana" panose="020B0604030504040204" pitchFamily="34" charset="0"/>
                </a:rPr>
                <a:t>Measurable</a:t>
              </a:r>
              <a:endParaRPr lang="en-US" sz="1500" kern="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1" name="Freeform: Shape 10">
              <a:extLst>
                <a:ext uri="{FF2B5EF4-FFF2-40B4-BE49-F238E27FC236}">
                  <a16:creationId xmlns:a16="http://schemas.microsoft.com/office/drawing/2014/main" id="{4A2B012B-4A68-8FE9-A996-E38D18A914B5}"/>
                </a:ext>
              </a:extLst>
            </p:cNvPr>
            <p:cNvSpPr/>
            <p:nvPr/>
          </p:nvSpPr>
          <p:spPr>
            <a:xfrm>
              <a:off x="2249567" y="5443118"/>
              <a:ext cx="3938682" cy="846394"/>
            </a:xfrm>
            <a:custGeom>
              <a:avLst/>
              <a:gdLst>
                <a:gd name="connsiteX0" fmla="*/ 0 w 3938682"/>
                <a:gd name="connsiteY0" fmla="*/ 105799 h 846394"/>
                <a:gd name="connsiteX1" fmla="*/ 3515485 w 3938682"/>
                <a:gd name="connsiteY1" fmla="*/ 105799 h 846394"/>
                <a:gd name="connsiteX2" fmla="*/ 3515485 w 3938682"/>
                <a:gd name="connsiteY2" fmla="*/ 0 h 846394"/>
                <a:gd name="connsiteX3" fmla="*/ 3938682 w 3938682"/>
                <a:gd name="connsiteY3" fmla="*/ 423197 h 846394"/>
                <a:gd name="connsiteX4" fmla="*/ 3515485 w 3938682"/>
                <a:gd name="connsiteY4" fmla="*/ 846394 h 846394"/>
                <a:gd name="connsiteX5" fmla="*/ 3515485 w 3938682"/>
                <a:gd name="connsiteY5" fmla="*/ 740595 h 846394"/>
                <a:gd name="connsiteX6" fmla="*/ 0 w 3938682"/>
                <a:gd name="connsiteY6" fmla="*/ 740595 h 846394"/>
                <a:gd name="connsiteX7" fmla="*/ 0 w 3938682"/>
                <a:gd name="connsiteY7" fmla="*/ 105799 h 84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8682" h="846394">
                  <a:moveTo>
                    <a:pt x="0" y="105799"/>
                  </a:moveTo>
                  <a:lnTo>
                    <a:pt x="3515485" y="105799"/>
                  </a:lnTo>
                  <a:lnTo>
                    <a:pt x="3515485" y="0"/>
                  </a:lnTo>
                  <a:lnTo>
                    <a:pt x="3938682" y="423197"/>
                  </a:lnTo>
                  <a:lnTo>
                    <a:pt x="3515485" y="846394"/>
                  </a:lnTo>
                  <a:lnTo>
                    <a:pt x="3515485" y="740595"/>
                  </a:lnTo>
                  <a:lnTo>
                    <a:pt x="0" y="740595"/>
                  </a:lnTo>
                  <a:lnTo>
                    <a:pt x="0" y="105799"/>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890" tIns="114689" rIns="326288" bIns="114689" numCol="1" spcCol="1270" anchor="ctr" anchorCtr="0">
              <a:noAutofit/>
            </a:bodyPr>
            <a:lstStyle/>
            <a:p>
              <a:pPr marL="114300" lvl="1" indent="-114300" algn="l" defTabSz="622300">
                <a:lnSpc>
                  <a:spcPct val="90000"/>
                </a:lnSpc>
                <a:spcBef>
                  <a:spcPct val="0"/>
                </a:spcBef>
                <a:spcAft>
                  <a:spcPct val="15000"/>
                </a:spcAft>
                <a:buNone/>
              </a:pPr>
              <a:r>
                <a:rPr lang="en-US" sz="1400" kern="1200" dirty="0">
                  <a:effectLst/>
                  <a:latin typeface="Verdana" panose="020B0604030504040204" pitchFamily="34" charset="0"/>
                  <a:ea typeface="Verdana" panose="020B0604030504040204" pitchFamily="34" charset="0"/>
                  <a:cs typeface="Verdana" panose="020B0604030504040204" pitchFamily="34" charset="0"/>
                </a:rPr>
                <a:t>  Set a realistic goal based on your current resources and timeline</a:t>
              </a:r>
            </a:p>
          </p:txBody>
        </p:sp>
        <p:sp>
          <p:nvSpPr>
            <p:cNvPr id="12" name="Freeform: Shape 11">
              <a:extLst>
                <a:ext uri="{FF2B5EF4-FFF2-40B4-BE49-F238E27FC236}">
                  <a16:creationId xmlns:a16="http://schemas.microsoft.com/office/drawing/2014/main" id="{D8E34708-1DE9-9E40-A2EE-81B0C8EB1461}"/>
                </a:ext>
              </a:extLst>
            </p:cNvPr>
            <p:cNvSpPr/>
            <p:nvPr/>
          </p:nvSpPr>
          <p:spPr>
            <a:xfrm>
              <a:off x="620042" y="5487282"/>
              <a:ext cx="1579823" cy="846394"/>
            </a:xfrm>
            <a:custGeom>
              <a:avLst/>
              <a:gdLst>
                <a:gd name="connsiteX0" fmla="*/ 0 w 1579823"/>
                <a:gd name="connsiteY0" fmla="*/ 141068 h 846394"/>
                <a:gd name="connsiteX1" fmla="*/ 141068 w 1579823"/>
                <a:gd name="connsiteY1" fmla="*/ 0 h 846394"/>
                <a:gd name="connsiteX2" fmla="*/ 1438755 w 1579823"/>
                <a:gd name="connsiteY2" fmla="*/ 0 h 846394"/>
                <a:gd name="connsiteX3" fmla="*/ 1579823 w 1579823"/>
                <a:gd name="connsiteY3" fmla="*/ 141068 h 846394"/>
                <a:gd name="connsiteX4" fmla="*/ 1579823 w 1579823"/>
                <a:gd name="connsiteY4" fmla="*/ 705326 h 846394"/>
                <a:gd name="connsiteX5" fmla="*/ 1438755 w 1579823"/>
                <a:gd name="connsiteY5" fmla="*/ 846394 h 846394"/>
                <a:gd name="connsiteX6" fmla="*/ 141068 w 1579823"/>
                <a:gd name="connsiteY6" fmla="*/ 846394 h 846394"/>
                <a:gd name="connsiteX7" fmla="*/ 0 w 1579823"/>
                <a:gd name="connsiteY7" fmla="*/ 705326 h 846394"/>
                <a:gd name="connsiteX8" fmla="*/ 0 w 1579823"/>
                <a:gd name="connsiteY8" fmla="*/ 141068 h 84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9823" h="846394">
                  <a:moveTo>
                    <a:pt x="0" y="141068"/>
                  </a:moveTo>
                  <a:cubicBezTo>
                    <a:pt x="0" y="63158"/>
                    <a:pt x="63158" y="0"/>
                    <a:pt x="141068" y="0"/>
                  </a:cubicBezTo>
                  <a:lnTo>
                    <a:pt x="1438755" y="0"/>
                  </a:lnTo>
                  <a:cubicBezTo>
                    <a:pt x="1516665" y="0"/>
                    <a:pt x="1579823" y="63158"/>
                    <a:pt x="1579823" y="141068"/>
                  </a:cubicBezTo>
                  <a:lnTo>
                    <a:pt x="1579823" y="705326"/>
                  </a:lnTo>
                  <a:cubicBezTo>
                    <a:pt x="1579823" y="783236"/>
                    <a:pt x="1516665" y="846394"/>
                    <a:pt x="1438755" y="846394"/>
                  </a:cubicBezTo>
                  <a:lnTo>
                    <a:pt x="141068" y="846394"/>
                  </a:lnTo>
                  <a:cubicBezTo>
                    <a:pt x="63158" y="846394"/>
                    <a:pt x="0" y="783236"/>
                    <a:pt x="0" y="705326"/>
                  </a:cubicBezTo>
                  <a:lnTo>
                    <a:pt x="0" y="14106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8468" tIns="69893" rIns="98468" bIns="69893" numCol="1" spcCol="1270" anchor="ctr" anchorCtr="0">
              <a:noAutofit/>
            </a:bodyPr>
            <a:lstStyle/>
            <a:p>
              <a:pPr marL="0" lvl="0" indent="0" algn="ctr" defTabSz="666750">
                <a:lnSpc>
                  <a:spcPct val="90000"/>
                </a:lnSpc>
                <a:spcBef>
                  <a:spcPct val="0"/>
                </a:spcBef>
                <a:spcAft>
                  <a:spcPct val="35000"/>
                </a:spcAft>
                <a:buNone/>
              </a:pPr>
              <a:r>
                <a:rPr lang="en-US" sz="1500" b="1" kern="1200" dirty="0">
                  <a:effectLst/>
                  <a:latin typeface="Verdana" panose="020B0604030504040204" pitchFamily="34" charset="0"/>
                  <a:ea typeface="Verdana" panose="020B0604030504040204" pitchFamily="34" charset="0"/>
                  <a:cs typeface="Verdana" panose="020B0604030504040204" pitchFamily="34" charset="0"/>
                </a:rPr>
                <a:t>Achievable</a:t>
              </a:r>
              <a:endParaRPr lang="en-US" sz="1500" kern="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Freeform: Shape 12">
              <a:extLst>
                <a:ext uri="{FF2B5EF4-FFF2-40B4-BE49-F238E27FC236}">
                  <a16:creationId xmlns:a16="http://schemas.microsoft.com/office/drawing/2014/main" id="{AE7BE53F-1690-462A-7A17-06CA0224F7E5}"/>
                </a:ext>
              </a:extLst>
            </p:cNvPr>
            <p:cNvSpPr/>
            <p:nvPr/>
          </p:nvSpPr>
          <p:spPr>
            <a:xfrm>
              <a:off x="2249567" y="6374152"/>
              <a:ext cx="3938682" cy="846394"/>
            </a:xfrm>
            <a:custGeom>
              <a:avLst/>
              <a:gdLst>
                <a:gd name="connsiteX0" fmla="*/ 0 w 3938682"/>
                <a:gd name="connsiteY0" fmla="*/ 105799 h 846394"/>
                <a:gd name="connsiteX1" fmla="*/ 3515485 w 3938682"/>
                <a:gd name="connsiteY1" fmla="*/ 105799 h 846394"/>
                <a:gd name="connsiteX2" fmla="*/ 3515485 w 3938682"/>
                <a:gd name="connsiteY2" fmla="*/ 0 h 846394"/>
                <a:gd name="connsiteX3" fmla="*/ 3938682 w 3938682"/>
                <a:gd name="connsiteY3" fmla="*/ 423197 h 846394"/>
                <a:gd name="connsiteX4" fmla="*/ 3515485 w 3938682"/>
                <a:gd name="connsiteY4" fmla="*/ 846394 h 846394"/>
                <a:gd name="connsiteX5" fmla="*/ 3515485 w 3938682"/>
                <a:gd name="connsiteY5" fmla="*/ 740595 h 846394"/>
                <a:gd name="connsiteX6" fmla="*/ 0 w 3938682"/>
                <a:gd name="connsiteY6" fmla="*/ 740595 h 846394"/>
                <a:gd name="connsiteX7" fmla="*/ 0 w 3938682"/>
                <a:gd name="connsiteY7" fmla="*/ 105799 h 84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8682" h="846394">
                  <a:moveTo>
                    <a:pt x="0" y="105799"/>
                  </a:moveTo>
                  <a:lnTo>
                    <a:pt x="3515485" y="105799"/>
                  </a:lnTo>
                  <a:lnTo>
                    <a:pt x="3515485" y="0"/>
                  </a:lnTo>
                  <a:lnTo>
                    <a:pt x="3938682" y="423197"/>
                  </a:lnTo>
                  <a:lnTo>
                    <a:pt x="3515485" y="846394"/>
                  </a:lnTo>
                  <a:lnTo>
                    <a:pt x="3515485" y="740595"/>
                  </a:lnTo>
                  <a:lnTo>
                    <a:pt x="0" y="740595"/>
                  </a:lnTo>
                  <a:lnTo>
                    <a:pt x="0" y="105799"/>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890" tIns="114689" rIns="326288" bIns="114689" numCol="1" spcCol="1270" anchor="ctr" anchorCtr="0">
              <a:noAutofit/>
            </a:bodyPr>
            <a:lstStyle/>
            <a:p>
              <a:pPr marL="114300" lvl="1" indent="-114300" algn="l" defTabSz="622300">
                <a:lnSpc>
                  <a:spcPct val="90000"/>
                </a:lnSpc>
                <a:spcBef>
                  <a:spcPct val="0"/>
                </a:spcBef>
                <a:spcAft>
                  <a:spcPct val="15000"/>
                </a:spcAft>
                <a:buNone/>
              </a:pPr>
              <a:r>
                <a:rPr lang="en-US" sz="1400" kern="1200" dirty="0">
                  <a:effectLst/>
                  <a:latin typeface="Verdana" panose="020B0604030504040204" pitchFamily="34" charset="0"/>
                  <a:ea typeface="Verdana" panose="020B0604030504040204" pitchFamily="34" charset="0"/>
                  <a:cs typeface="Verdana" panose="020B0604030504040204" pitchFamily="34" charset="0"/>
                </a:rPr>
                <a:t>  Ensure your goal aligns with your overall business strategy</a:t>
              </a:r>
            </a:p>
          </p:txBody>
        </p:sp>
        <p:sp>
          <p:nvSpPr>
            <p:cNvPr id="14" name="Freeform: Shape 13">
              <a:extLst>
                <a:ext uri="{FF2B5EF4-FFF2-40B4-BE49-F238E27FC236}">
                  <a16:creationId xmlns:a16="http://schemas.microsoft.com/office/drawing/2014/main" id="{2544BFE7-FBB5-51A3-5DF9-B258D4E9131E}"/>
                </a:ext>
              </a:extLst>
            </p:cNvPr>
            <p:cNvSpPr/>
            <p:nvPr/>
          </p:nvSpPr>
          <p:spPr>
            <a:xfrm>
              <a:off x="620042" y="6418317"/>
              <a:ext cx="1579823" cy="846394"/>
            </a:xfrm>
            <a:custGeom>
              <a:avLst/>
              <a:gdLst>
                <a:gd name="connsiteX0" fmla="*/ 0 w 1579823"/>
                <a:gd name="connsiteY0" fmla="*/ 141068 h 846394"/>
                <a:gd name="connsiteX1" fmla="*/ 141068 w 1579823"/>
                <a:gd name="connsiteY1" fmla="*/ 0 h 846394"/>
                <a:gd name="connsiteX2" fmla="*/ 1438755 w 1579823"/>
                <a:gd name="connsiteY2" fmla="*/ 0 h 846394"/>
                <a:gd name="connsiteX3" fmla="*/ 1579823 w 1579823"/>
                <a:gd name="connsiteY3" fmla="*/ 141068 h 846394"/>
                <a:gd name="connsiteX4" fmla="*/ 1579823 w 1579823"/>
                <a:gd name="connsiteY4" fmla="*/ 705326 h 846394"/>
                <a:gd name="connsiteX5" fmla="*/ 1438755 w 1579823"/>
                <a:gd name="connsiteY5" fmla="*/ 846394 h 846394"/>
                <a:gd name="connsiteX6" fmla="*/ 141068 w 1579823"/>
                <a:gd name="connsiteY6" fmla="*/ 846394 h 846394"/>
                <a:gd name="connsiteX7" fmla="*/ 0 w 1579823"/>
                <a:gd name="connsiteY7" fmla="*/ 705326 h 846394"/>
                <a:gd name="connsiteX8" fmla="*/ 0 w 1579823"/>
                <a:gd name="connsiteY8" fmla="*/ 141068 h 84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9823" h="846394">
                  <a:moveTo>
                    <a:pt x="0" y="141068"/>
                  </a:moveTo>
                  <a:cubicBezTo>
                    <a:pt x="0" y="63158"/>
                    <a:pt x="63158" y="0"/>
                    <a:pt x="141068" y="0"/>
                  </a:cubicBezTo>
                  <a:lnTo>
                    <a:pt x="1438755" y="0"/>
                  </a:lnTo>
                  <a:cubicBezTo>
                    <a:pt x="1516665" y="0"/>
                    <a:pt x="1579823" y="63158"/>
                    <a:pt x="1579823" y="141068"/>
                  </a:cubicBezTo>
                  <a:lnTo>
                    <a:pt x="1579823" y="705326"/>
                  </a:lnTo>
                  <a:cubicBezTo>
                    <a:pt x="1579823" y="783236"/>
                    <a:pt x="1516665" y="846394"/>
                    <a:pt x="1438755" y="846394"/>
                  </a:cubicBezTo>
                  <a:lnTo>
                    <a:pt x="141068" y="846394"/>
                  </a:lnTo>
                  <a:cubicBezTo>
                    <a:pt x="63158" y="846394"/>
                    <a:pt x="0" y="783236"/>
                    <a:pt x="0" y="705326"/>
                  </a:cubicBezTo>
                  <a:lnTo>
                    <a:pt x="0" y="141068"/>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8468" tIns="69893" rIns="98468" bIns="69893" numCol="1" spcCol="1270" anchor="ctr" anchorCtr="0">
              <a:noAutofit/>
            </a:bodyPr>
            <a:lstStyle/>
            <a:p>
              <a:pPr marL="0" lvl="0" indent="0" algn="ctr" defTabSz="666750">
                <a:lnSpc>
                  <a:spcPct val="90000"/>
                </a:lnSpc>
                <a:spcBef>
                  <a:spcPct val="0"/>
                </a:spcBef>
                <a:spcAft>
                  <a:spcPct val="35000"/>
                </a:spcAft>
                <a:buNone/>
              </a:pPr>
              <a:r>
                <a:rPr lang="en-US" sz="1500" b="1" kern="1200" dirty="0">
                  <a:effectLst/>
                  <a:latin typeface="Verdana" panose="020B0604030504040204" pitchFamily="34" charset="0"/>
                  <a:ea typeface="Verdana" panose="020B0604030504040204" pitchFamily="34" charset="0"/>
                  <a:cs typeface="Verdana" panose="020B0604030504040204" pitchFamily="34" charset="0"/>
                </a:rPr>
                <a:t>Relevant</a:t>
              </a:r>
              <a:endParaRPr lang="en-US" sz="1500" kern="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5" name="Freeform: Shape 14">
              <a:extLst>
                <a:ext uri="{FF2B5EF4-FFF2-40B4-BE49-F238E27FC236}">
                  <a16:creationId xmlns:a16="http://schemas.microsoft.com/office/drawing/2014/main" id="{56FC6E46-A653-2CBC-60C6-37D984F71107}"/>
                </a:ext>
              </a:extLst>
            </p:cNvPr>
            <p:cNvSpPr/>
            <p:nvPr/>
          </p:nvSpPr>
          <p:spPr>
            <a:xfrm>
              <a:off x="2249567" y="7305186"/>
              <a:ext cx="3938682" cy="846394"/>
            </a:xfrm>
            <a:custGeom>
              <a:avLst/>
              <a:gdLst>
                <a:gd name="connsiteX0" fmla="*/ 0 w 3938682"/>
                <a:gd name="connsiteY0" fmla="*/ 105799 h 846394"/>
                <a:gd name="connsiteX1" fmla="*/ 3515485 w 3938682"/>
                <a:gd name="connsiteY1" fmla="*/ 105799 h 846394"/>
                <a:gd name="connsiteX2" fmla="*/ 3515485 w 3938682"/>
                <a:gd name="connsiteY2" fmla="*/ 0 h 846394"/>
                <a:gd name="connsiteX3" fmla="*/ 3938682 w 3938682"/>
                <a:gd name="connsiteY3" fmla="*/ 423197 h 846394"/>
                <a:gd name="connsiteX4" fmla="*/ 3515485 w 3938682"/>
                <a:gd name="connsiteY4" fmla="*/ 846394 h 846394"/>
                <a:gd name="connsiteX5" fmla="*/ 3515485 w 3938682"/>
                <a:gd name="connsiteY5" fmla="*/ 740595 h 846394"/>
                <a:gd name="connsiteX6" fmla="*/ 0 w 3938682"/>
                <a:gd name="connsiteY6" fmla="*/ 740595 h 846394"/>
                <a:gd name="connsiteX7" fmla="*/ 0 w 3938682"/>
                <a:gd name="connsiteY7" fmla="*/ 105799 h 84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8682" h="846394">
                  <a:moveTo>
                    <a:pt x="0" y="105799"/>
                  </a:moveTo>
                  <a:lnTo>
                    <a:pt x="3515485" y="105799"/>
                  </a:lnTo>
                  <a:lnTo>
                    <a:pt x="3515485" y="0"/>
                  </a:lnTo>
                  <a:lnTo>
                    <a:pt x="3938682" y="423197"/>
                  </a:lnTo>
                  <a:lnTo>
                    <a:pt x="3515485" y="846394"/>
                  </a:lnTo>
                  <a:lnTo>
                    <a:pt x="3515485" y="740595"/>
                  </a:lnTo>
                  <a:lnTo>
                    <a:pt x="0" y="740595"/>
                  </a:lnTo>
                  <a:lnTo>
                    <a:pt x="0" y="105799"/>
                  </a:lnTo>
                  <a:close/>
                </a:path>
              </a:pathLst>
            </a:custGeom>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890" tIns="114689" rIns="326288" bIns="114689" numCol="1" spcCol="1270" anchor="ctr" anchorCtr="0">
              <a:noAutofit/>
            </a:bodyPr>
            <a:lstStyle/>
            <a:p>
              <a:pPr marL="114300" lvl="1" indent="-114300" algn="l" defTabSz="622300">
                <a:lnSpc>
                  <a:spcPct val="90000"/>
                </a:lnSpc>
                <a:spcBef>
                  <a:spcPct val="0"/>
                </a:spcBef>
                <a:spcAft>
                  <a:spcPct val="15000"/>
                </a:spcAft>
                <a:buNone/>
              </a:pPr>
              <a:r>
                <a:rPr lang="en-US" sz="1400" kern="1200" dirty="0">
                  <a:effectLst/>
                  <a:latin typeface="Verdana" panose="020B0604030504040204" pitchFamily="34" charset="0"/>
                  <a:ea typeface="Verdana" panose="020B0604030504040204" pitchFamily="34" charset="0"/>
                  <a:cs typeface="Verdana" panose="020B0604030504040204" pitchFamily="34" charset="0"/>
                </a:rPr>
                <a:t>  Give yourself a target timeline for reaching the goal</a:t>
              </a:r>
            </a:p>
          </p:txBody>
        </p:sp>
        <p:sp>
          <p:nvSpPr>
            <p:cNvPr id="16" name="Freeform: Shape 15">
              <a:extLst>
                <a:ext uri="{FF2B5EF4-FFF2-40B4-BE49-F238E27FC236}">
                  <a16:creationId xmlns:a16="http://schemas.microsoft.com/office/drawing/2014/main" id="{4959D357-55C1-6BF1-A64B-A59B691D34DD}"/>
                </a:ext>
              </a:extLst>
            </p:cNvPr>
            <p:cNvSpPr/>
            <p:nvPr/>
          </p:nvSpPr>
          <p:spPr>
            <a:xfrm>
              <a:off x="620042" y="7306750"/>
              <a:ext cx="1579823" cy="846394"/>
            </a:xfrm>
            <a:custGeom>
              <a:avLst/>
              <a:gdLst>
                <a:gd name="connsiteX0" fmla="*/ 0 w 1579823"/>
                <a:gd name="connsiteY0" fmla="*/ 141068 h 846394"/>
                <a:gd name="connsiteX1" fmla="*/ 141068 w 1579823"/>
                <a:gd name="connsiteY1" fmla="*/ 0 h 846394"/>
                <a:gd name="connsiteX2" fmla="*/ 1438755 w 1579823"/>
                <a:gd name="connsiteY2" fmla="*/ 0 h 846394"/>
                <a:gd name="connsiteX3" fmla="*/ 1579823 w 1579823"/>
                <a:gd name="connsiteY3" fmla="*/ 141068 h 846394"/>
                <a:gd name="connsiteX4" fmla="*/ 1579823 w 1579823"/>
                <a:gd name="connsiteY4" fmla="*/ 705326 h 846394"/>
                <a:gd name="connsiteX5" fmla="*/ 1438755 w 1579823"/>
                <a:gd name="connsiteY5" fmla="*/ 846394 h 846394"/>
                <a:gd name="connsiteX6" fmla="*/ 141068 w 1579823"/>
                <a:gd name="connsiteY6" fmla="*/ 846394 h 846394"/>
                <a:gd name="connsiteX7" fmla="*/ 0 w 1579823"/>
                <a:gd name="connsiteY7" fmla="*/ 705326 h 846394"/>
                <a:gd name="connsiteX8" fmla="*/ 0 w 1579823"/>
                <a:gd name="connsiteY8" fmla="*/ 141068 h 84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9823" h="846394">
                  <a:moveTo>
                    <a:pt x="0" y="141068"/>
                  </a:moveTo>
                  <a:cubicBezTo>
                    <a:pt x="0" y="63158"/>
                    <a:pt x="63158" y="0"/>
                    <a:pt x="141068" y="0"/>
                  </a:cubicBezTo>
                  <a:lnTo>
                    <a:pt x="1438755" y="0"/>
                  </a:lnTo>
                  <a:cubicBezTo>
                    <a:pt x="1516665" y="0"/>
                    <a:pt x="1579823" y="63158"/>
                    <a:pt x="1579823" y="141068"/>
                  </a:cubicBezTo>
                  <a:lnTo>
                    <a:pt x="1579823" y="705326"/>
                  </a:lnTo>
                  <a:cubicBezTo>
                    <a:pt x="1579823" y="783236"/>
                    <a:pt x="1516665" y="846394"/>
                    <a:pt x="1438755" y="846394"/>
                  </a:cubicBezTo>
                  <a:lnTo>
                    <a:pt x="141068" y="846394"/>
                  </a:lnTo>
                  <a:cubicBezTo>
                    <a:pt x="63158" y="846394"/>
                    <a:pt x="0" y="783236"/>
                    <a:pt x="0" y="705326"/>
                  </a:cubicBezTo>
                  <a:lnTo>
                    <a:pt x="0" y="141068"/>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8468" tIns="69893" rIns="98468" bIns="69893" numCol="1" spcCol="1270" anchor="ctr" anchorCtr="0">
              <a:noAutofit/>
            </a:bodyPr>
            <a:lstStyle/>
            <a:p>
              <a:pPr marL="0" lvl="0" indent="0" algn="ctr" defTabSz="666750">
                <a:lnSpc>
                  <a:spcPct val="90000"/>
                </a:lnSpc>
                <a:spcBef>
                  <a:spcPct val="0"/>
                </a:spcBef>
                <a:spcAft>
                  <a:spcPct val="35000"/>
                </a:spcAft>
                <a:buNone/>
              </a:pPr>
              <a:r>
                <a:rPr lang="en-US" sz="1500" b="1" kern="1200" dirty="0">
                  <a:effectLst/>
                  <a:latin typeface="Verdana" panose="020B0604030504040204" pitchFamily="34" charset="0"/>
                  <a:ea typeface="Verdana" panose="020B0604030504040204" pitchFamily="34" charset="0"/>
                  <a:cs typeface="Verdana" panose="020B0604030504040204" pitchFamily="34" charset="0"/>
                </a:rPr>
                <a:t>Time-bound</a:t>
              </a:r>
              <a:endParaRPr lang="en-US" sz="1500" kern="1200" dirty="0">
                <a:effectLst/>
                <a:latin typeface="Verdana" panose="020B060403050404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3337355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FC323-C79C-8B6C-2D8C-E77CDE38131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21BAC1-7469-C350-9A58-EF845E0F41DD}"/>
              </a:ext>
            </a:extLst>
          </p:cNvPr>
          <p:cNvSpPr>
            <a:spLocks noGrp="1"/>
          </p:cNvSpPr>
          <p:nvPr>
            <p:ph type="ftr" sz="quarter" idx="11"/>
          </p:nvPr>
        </p:nvSpPr>
        <p:spPr/>
        <p:txBody>
          <a:bodyPr/>
          <a:lstStyle/>
          <a:p>
            <a:r>
              <a:rPr lang="en-US"/>
              <a:t>Map Your Launch Funnel Planner</a:t>
            </a:r>
            <a:endParaRPr lang="en-GB" dirty="0"/>
          </a:p>
        </p:txBody>
      </p:sp>
      <p:sp>
        <p:nvSpPr>
          <p:cNvPr id="4" name="TextBox 3">
            <a:extLst>
              <a:ext uri="{FF2B5EF4-FFF2-40B4-BE49-F238E27FC236}">
                <a16:creationId xmlns:a16="http://schemas.microsoft.com/office/drawing/2014/main" id="{33F3C897-88A0-0A0D-AF5F-7C994CDF3F75}"/>
              </a:ext>
            </a:extLst>
          </p:cNvPr>
          <p:cNvSpPr txBox="1"/>
          <p:nvPr/>
        </p:nvSpPr>
        <p:spPr>
          <a:xfrm>
            <a:off x="789302" y="796750"/>
            <a:ext cx="5279395" cy="6919202"/>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Some examples of SMART goals for a launch include:</a:t>
            </a:r>
          </a:p>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Revenue Goal</a:t>
            </a:r>
            <a:r>
              <a:rPr lang="en-US" sz="1200" kern="100" dirty="0">
                <a:effectLst/>
                <a:latin typeface="Verdana" panose="020B0604030504040204" pitchFamily="34" charset="0"/>
                <a:ea typeface="Verdana" panose="020B0604030504040204" pitchFamily="34" charset="0"/>
                <a:cs typeface="Verdana" panose="020B0604030504040204" pitchFamily="34" charset="0"/>
              </a:rPr>
              <a:t>: “Generate $10,000 in revenue from product sales within 4 weeks of launch.”</a:t>
            </a:r>
          </a:p>
          <a:p>
            <a:pPr marL="171450" lvl="0" indent="-171450">
              <a:lnSpc>
                <a:spcPct val="115000"/>
              </a:lnSpc>
              <a:spcAft>
                <a:spcPts val="600"/>
              </a:spcAft>
              <a:buFont typeface="Arial" panose="020B0604020202020204" pitchFamily="34" charset="0"/>
              <a:buChar char="•"/>
            </a:pPr>
            <a:r>
              <a:rPr lang="en-US" sz="1200" kern="100" dirty="0">
                <a:effectLst/>
                <a:latin typeface="Verdana" panose="020B0604030504040204" pitchFamily="34" charset="0"/>
                <a:ea typeface="Verdana" panose="020B0604030504040204" pitchFamily="34" charset="0"/>
                <a:cs typeface="Verdana" panose="020B0604030504040204" pitchFamily="34" charset="0"/>
              </a:rPr>
              <a:t>Specific: Focuses on generating revenue from product sales</a:t>
            </a:r>
          </a:p>
          <a:p>
            <a:pPr marL="171450" lvl="0" indent="-171450">
              <a:lnSpc>
                <a:spcPct val="115000"/>
              </a:lnSpc>
              <a:spcAft>
                <a:spcPts val="600"/>
              </a:spcAft>
              <a:buFont typeface="Arial" panose="020B0604020202020204" pitchFamily="34" charset="0"/>
              <a:buChar char="•"/>
            </a:pPr>
            <a:r>
              <a:rPr lang="en-US" sz="1200" kern="100" dirty="0">
                <a:effectLst/>
                <a:latin typeface="Verdana" panose="020B0604030504040204" pitchFamily="34" charset="0"/>
                <a:ea typeface="Verdana" panose="020B0604030504040204" pitchFamily="34" charset="0"/>
                <a:cs typeface="Verdana" panose="020B0604030504040204" pitchFamily="34" charset="0"/>
              </a:rPr>
              <a:t>Measurable: Success is measured by reaching $10,000 in revenue</a:t>
            </a:r>
          </a:p>
          <a:p>
            <a:pPr marL="171450" lvl="0" indent="-171450">
              <a:lnSpc>
                <a:spcPct val="115000"/>
              </a:lnSpc>
              <a:spcAft>
                <a:spcPts val="600"/>
              </a:spcAft>
              <a:buFont typeface="Arial" panose="020B0604020202020204" pitchFamily="34" charset="0"/>
              <a:buChar char="•"/>
            </a:pPr>
            <a:r>
              <a:rPr lang="en-US" sz="1200" kern="100" dirty="0">
                <a:effectLst/>
                <a:latin typeface="Verdana" panose="020B0604030504040204" pitchFamily="34" charset="0"/>
                <a:ea typeface="Verdana" panose="020B0604030504040204" pitchFamily="34" charset="0"/>
                <a:cs typeface="Verdana" panose="020B0604030504040204" pitchFamily="34" charset="0"/>
              </a:rPr>
              <a:t>Achievable: The goal is realistic based on product pricing and target audience size</a:t>
            </a:r>
          </a:p>
          <a:p>
            <a:pPr marL="171450" lvl="0" indent="-171450">
              <a:lnSpc>
                <a:spcPct val="115000"/>
              </a:lnSpc>
              <a:spcAft>
                <a:spcPts val="600"/>
              </a:spcAft>
              <a:buFont typeface="Arial" panose="020B0604020202020204" pitchFamily="34" charset="0"/>
              <a:buChar char="•"/>
            </a:pPr>
            <a:r>
              <a:rPr lang="en-US" sz="1200" kern="100" dirty="0">
                <a:effectLst/>
                <a:latin typeface="Verdana" panose="020B0604030504040204" pitchFamily="34" charset="0"/>
                <a:ea typeface="Verdana" panose="020B0604030504040204" pitchFamily="34" charset="0"/>
                <a:cs typeface="Verdana" panose="020B0604030504040204" pitchFamily="34" charset="0"/>
              </a:rPr>
              <a:t>Relevant: Supports the overall business objective of increasing revenue</a:t>
            </a:r>
          </a:p>
          <a:p>
            <a:pPr marL="171450" lvl="0" indent="-171450">
              <a:lnSpc>
                <a:spcPct val="115000"/>
              </a:lnSpc>
              <a:spcAft>
                <a:spcPts val="600"/>
              </a:spcAft>
              <a:buFont typeface="Arial" panose="020B0604020202020204" pitchFamily="34" charset="0"/>
              <a:buChar char="•"/>
            </a:pPr>
            <a:r>
              <a:rPr lang="en-US" sz="1200" kern="100" dirty="0">
                <a:effectLst/>
                <a:latin typeface="Verdana" panose="020B0604030504040204" pitchFamily="34" charset="0"/>
                <a:ea typeface="Verdana" panose="020B0604030504040204" pitchFamily="34" charset="0"/>
                <a:cs typeface="Verdana" panose="020B0604030504040204" pitchFamily="34" charset="0"/>
              </a:rPr>
              <a:t>Time-Bound: Clearly states a four-week timeframe</a:t>
            </a:r>
          </a:p>
          <a:p>
            <a:pPr lvl="0">
              <a:lnSpc>
                <a:spcPct val="115000"/>
              </a:lnSpc>
              <a:spcAft>
                <a:spcPts val="1200"/>
              </a:spcAft>
            </a:pP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Lead Generation Goal</a:t>
            </a:r>
            <a:r>
              <a:rPr lang="en-US" sz="1200" kern="100" dirty="0">
                <a:effectLst/>
                <a:latin typeface="Verdana" panose="020B0604030504040204" pitchFamily="34" charset="0"/>
                <a:ea typeface="Verdana" panose="020B0604030504040204" pitchFamily="34" charset="0"/>
                <a:cs typeface="Verdana" panose="020B0604030504040204" pitchFamily="34" charset="0"/>
              </a:rPr>
              <a:t>: “Get 300 sign-ups for my launch webinar within 10 days of opening registration.”</a:t>
            </a:r>
          </a:p>
          <a:p>
            <a:pPr marL="171450" lvl="0" indent="-171450">
              <a:lnSpc>
                <a:spcPct val="115000"/>
              </a:lnSpc>
              <a:spcAft>
                <a:spcPts val="600"/>
              </a:spcAft>
              <a:buFont typeface="Arial" panose="020B0604020202020204" pitchFamily="34" charset="0"/>
              <a:buChar char="•"/>
            </a:pPr>
            <a:r>
              <a:rPr lang="en-US" sz="1200" kern="100" dirty="0">
                <a:effectLst/>
                <a:latin typeface="Verdana" panose="020B0604030504040204" pitchFamily="34" charset="0"/>
                <a:ea typeface="Verdana" panose="020B0604030504040204" pitchFamily="34" charset="0"/>
                <a:cs typeface="Verdana" panose="020B0604030504040204" pitchFamily="34" charset="0"/>
              </a:rPr>
              <a:t>Specific: Focused on securing sign-ups for a key launch event</a:t>
            </a:r>
          </a:p>
          <a:p>
            <a:pPr marL="171450" lvl="0" indent="-171450">
              <a:lnSpc>
                <a:spcPct val="115000"/>
              </a:lnSpc>
              <a:spcAft>
                <a:spcPts val="600"/>
              </a:spcAft>
              <a:buFont typeface="Arial" panose="020B0604020202020204" pitchFamily="34" charset="0"/>
              <a:buChar char="•"/>
            </a:pPr>
            <a:r>
              <a:rPr lang="en-US" sz="1200" kern="100" dirty="0">
                <a:effectLst/>
                <a:latin typeface="Verdana" panose="020B0604030504040204" pitchFamily="34" charset="0"/>
                <a:ea typeface="Verdana" panose="020B0604030504040204" pitchFamily="34" charset="0"/>
                <a:cs typeface="Verdana" panose="020B0604030504040204" pitchFamily="34" charset="0"/>
              </a:rPr>
              <a:t>Measurable: Success is tracked by reaching 300 sign-ups</a:t>
            </a:r>
          </a:p>
          <a:p>
            <a:pPr marL="171450" lvl="0" indent="-171450">
              <a:lnSpc>
                <a:spcPct val="115000"/>
              </a:lnSpc>
              <a:spcAft>
                <a:spcPts val="600"/>
              </a:spcAft>
              <a:buFont typeface="Arial" panose="020B0604020202020204" pitchFamily="34" charset="0"/>
              <a:buChar char="•"/>
            </a:pPr>
            <a:r>
              <a:rPr lang="en-US" sz="1200" kern="100" dirty="0">
                <a:effectLst/>
                <a:latin typeface="Verdana" panose="020B0604030504040204" pitchFamily="34" charset="0"/>
                <a:ea typeface="Verdana" panose="020B0604030504040204" pitchFamily="34" charset="0"/>
                <a:cs typeface="Verdana" panose="020B0604030504040204" pitchFamily="34" charset="0"/>
              </a:rPr>
              <a:t>Achievable: Realistic based on audience size and promotional efforts</a:t>
            </a:r>
          </a:p>
          <a:p>
            <a:pPr marL="171450" lvl="0" indent="-171450">
              <a:lnSpc>
                <a:spcPct val="115000"/>
              </a:lnSpc>
              <a:spcAft>
                <a:spcPts val="600"/>
              </a:spcAft>
              <a:buFont typeface="Arial" panose="020B0604020202020204" pitchFamily="34" charset="0"/>
              <a:buChar char="•"/>
            </a:pPr>
            <a:r>
              <a:rPr lang="en-US" sz="1200" kern="100" dirty="0">
                <a:effectLst/>
                <a:latin typeface="Verdana" panose="020B0604030504040204" pitchFamily="34" charset="0"/>
                <a:ea typeface="Verdana" panose="020B0604030504040204" pitchFamily="34" charset="0"/>
                <a:cs typeface="Verdana" panose="020B0604030504040204" pitchFamily="34" charset="0"/>
              </a:rPr>
              <a:t>Relevant: Directly supports launch success by engaging potential buyers</a:t>
            </a:r>
          </a:p>
          <a:p>
            <a:pPr marL="171450" lvl="0" indent="-171450">
              <a:lnSpc>
                <a:spcPct val="115000"/>
              </a:lnSpc>
              <a:spcAft>
                <a:spcPts val="600"/>
              </a:spcAft>
              <a:buFont typeface="Arial" panose="020B0604020202020204" pitchFamily="34" charset="0"/>
              <a:buChar char="•"/>
            </a:pPr>
            <a:r>
              <a:rPr lang="en-US" sz="1200" kern="100" dirty="0">
                <a:effectLst/>
                <a:latin typeface="Verdana" panose="020B0604030504040204" pitchFamily="34" charset="0"/>
                <a:ea typeface="Verdana" panose="020B0604030504040204" pitchFamily="34" charset="0"/>
                <a:cs typeface="Verdana" panose="020B0604030504040204" pitchFamily="34" charset="0"/>
              </a:rPr>
              <a:t>Time-bound: Includes a 10-day timeframe for achieving the goal</a:t>
            </a:r>
          </a:p>
          <a:p>
            <a:pPr lvl="0">
              <a:lnSpc>
                <a:spcPct val="115000"/>
              </a:lnSpc>
              <a:spcAft>
                <a:spcPts val="1200"/>
              </a:spcAft>
            </a:pP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Email List Growth Goal</a:t>
            </a:r>
            <a:r>
              <a:rPr lang="en-US" sz="1200" kern="100" dirty="0">
                <a:effectLst/>
                <a:latin typeface="Verdana" panose="020B0604030504040204" pitchFamily="34" charset="0"/>
                <a:ea typeface="Verdana" panose="020B0604030504040204" pitchFamily="34" charset="0"/>
                <a:cs typeface="Verdana" panose="020B0604030504040204" pitchFamily="34" charset="0"/>
              </a:rPr>
              <a:t>: “Build an email list of 500 potential buyers during the pre-launch phase.” </a:t>
            </a:r>
          </a:p>
        </p:txBody>
      </p:sp>
    </p:spTree>
    <p:extLst>
      <p:ext uri="{BB962C8B-B14F-4D97-AF65-F5344CB8AC3E}">
        <p14:creationId xmlns:p14="http://schemas.microsoft.com/office/powerpoint/2010/main" val="171033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846C1-86A1-726A-7F9D-E4E52EF2AE5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D137E9A-4F06-B991-0F0F-6E02F7878818}"/>
              </a:ext>
            </a:extLst>
          </p:cNvPr>
          <p:cNvSpPr txBox="1"/>
          <p:nvPr/>
        </p:nvSpPr>
        <p:spPr>
          <a:xfrm>
            <a:off x="177639" y="591742"/>
            <a:ext cx="6499654" cy="538994"/>
          </a:xfrm>
          <a:prstGeom prst="rect">
            <a:avLst/>
          </a:prstGeom>
          <a:solidFill>
            <a:schemeClr val="bg1"/>
          </a:solidFill>
        </p:spPr>
        <p:txBody>
          <a:bodyPr wrap="square">
            <a:spAutoFit/>
          </a:bodyPr>
          <a:lstStyle/>
          <a:p>
            <a:pPr algn="ctr">
              <a:lnSpc>
                <a:spcPct val="114000"/>
              </a:lnSpc>
              <a:spcBef>
                <a:spcPts val="600"/>
              </a:spcBef>
              <a:spcAft>
                <a:spcPts val="600"/>
              </a:spcAft>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Brainstorm Your Goal</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4A114634-EA89-2FF6-1674-B8F4ACCD3931}"/>
              </a:ext>
            </a:extLst>
          </p:cNvPr>
          <p:cNvSpPr txBox="1"/>
          <p:nvPr/>
        </p:nvSpPr>
        <p:spPr>
          <a:xfrm>
            <a:off x="503558" y="1282712"/>
            <a:ext cx="5803387" cy="1653145"/>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Use this worksheet to brainstorm your key launch goals. Focus on what you aim to achieve – whether that’s increasing revenue, generating leads, boosting engagement, or any other objective that supports your business growth. </a:t>
            </a:r>
          </a:p>
          <a:p>
            <a:pPr lvl="0">
              <a:lnSpc>
                <a:spcPct val="115000"/>
              </a:lnSpc>
              <a:spcAft>
                <a:spcPts val="1200"/>
              </a:spcAft>
            </a:pP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Answer the following questions to help you define your launch goals: </a:t>
            </a:r>
          </a:p>
        </p:txBody>
      </p:sp>
      <p:sp>
        <p:nvSpPr>
          <p:cNvPr id="2" name="Footer Placeholder 1">
            <a:extLst>
              <a:ext uri="{FF2B5EF4-FFF2-40B4-BE49-F238E27FC236}">
                <a16:creationId xmlns:a16="http://schemas.microsoft.com/office/drawing/2014/main" id="{0F3A747F-37F9-A75A-3A3B-0CC86BC62B37}"/>
              </a:ext>
            </a:extLst>
          </p:cNvPr>
          <p:cNvSpPr>
            <a:spLocks noGrp="1"/>
          </p:cNvSpPr>
          <p:nvPr>
            <p:ph type="ftr" sz="quarter" idx="11"/>
          </p:nvPr>
        </p:nvSpPr>
        <p:spPr/>
        <p:txBody>
          <a:bodyPr/>
          <a:lstStyle/>
          <a:p>
            <a:r>
              <a:rPr lang="en-US"/>
              <a:t>Map Your Launch Funnel Planner</a:t>
            </a:r>
            <a:endParaRPr lang="en-GB" dirty="0"/>
          </a:p>
        </p:txBody>
      </p:sp>
      <p:graphicFrame>
        <p:nvGraphicFramePr>
          <p:cNvPr id="8" name="Table 4">
            <a:extLst>
              <a:ext uri="{FF2B5EF4-FFF2-40B4-BE49-F238E27FC236}">
                <a16:creationId xmlns:a16="http://schemas.microsoft.com/office/drawing/2014/main" id="{98010205-E9B3-DBDD-F05B-6786627D9E17}"/>
              </a:ext>
            </a:extLst>
          </p:cNvPr>
          <p:cNvGraphicFramePr>
            <a:graphicFrameLocks noGrp="1"/>
          </p:cNvGraphicFramePr>
          <p:nvPr>
            <p:extLst>
              <p:ext uri="{D42A27DB-BD31-4B8C-83A1-F6EECF244321}">
                <p14:modId xmlns:p14="http://schemas.microsoft.com/office/powerpoint/2010/main" val="2963976031"/>
              </p:ext>
            </p:extLst>
          </p:nvPr>
        </p:nvGraphicFramePr>
        <p:xfrm>
          <a:off x="551055" y="2397211"/>
          <a:ext cx="5689599" cy="6128585"/>
        </p:xfrm>
        <a:graphic>
          <a:graphicData uri="http://schemas.openxmlformats.org/drawingml/2006/table">
            <a:tbl>
              <a:tblPr firstRow="1" bandRow="1">
                <a:tableStyleId>{5C22544A-7EE6-4342-B048-85BDC9FD1C3A}</a:tableStyleId>
              </a:tblPr>
              <a:tblGrid>
                <a:gridCol w="5689599">
                  <a:extLst>
                    <a:ext uri="{9D8B030D-6E8A-4147-A177-3AD203B41FA5}">
                      <a16:colId xmlns:a16="http://schemas.microsoft.com/office/drawing/2014/main" val="1282557019"/>
                    </a:ext>
                  </a:extLst>
                </a:gridCol>
              </a:tblGrid>
              <a:tr h="496375">
                <a:tc>
                  <a:txBody>
                    <a:bodyPr/>
                    <a:lstStyle/>
                    <a:p>
                      <a:r>
                        <a:rPr lang="en-US" sz="1200" b="1" dirty="0">
                          <a:solidFill>
                            <a:schemeClr val="tx1"/>
                          </a:solidFill>
                          <a:latin typeface="Verdana" panose="020B0604030504040204" pitchFamily="34" charset="0"/>
                          <a:ea typeface="Verdana" panose="020B0604030504040204" pitchFamily="34" charset="0"/>
                        </a:rPr>
                        <a:t>1. What is the primary goal of your launch?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2209755">
                <a:tc>
                  <a:txBody>
                    <a:bodyPr/>
                    <a:lstStyle/>
                    <a:p>
                      <a:r>
                        <a:rPr lang="en-US" sz="1050" b="0" i="1" dirty="0">
                          <a:latin typeface="Verdana" panose="020B0604030504040204" pitchFamily="34" charset="0"/>
                          <a:ea typeface="Verdana" panose="020B0604030504040204" pitchFamily="34" charset="0"/>
                        </a:rPr>
                        <a:t>(e.g., increase revenue, grow your email list, or drive sign-ups for an event).</a:t>
                      </a:r>
                    </a:p>
                    <a:p>
                      <a:endParaRPr lang="en-US" sz="1050" b="0" i="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496375">
                <a:tc>
                  <a:txBody>
                    <a:bodyPr/>
                    <a:lstStyle/>
                    <a:p>
                      <a:r>
                        <a:rPr lang="en-US" sz="1200" b="1" dirty="0">
                          <a:latin typeface="Verdana" panose="020B0604030504040204" pitchFamily="34" charset="0"/>
                          <a:ea typeface="Verdana" panose="020B0604030504040204" pitchFamily="34" charset="0"/>
                        </a:rPr>
                        <a:t>2. What can be realistically accomplished during your launch based on current resources and timeline?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0549790"/>
                  </a:ext>
                </a:extLst>
              </a:tr>
              <a:tr h="2926080">
                <a:tc>
                  <a:txBody>
                    <a:bodyPr/>
                    <a:lstStyle/>
                    <a:p>
                      <a:r>
                        <a:rPr lang="en-US" sz="1050" b="0" i="1" dirty="0">
                          <a:latin typeface="Verdana" panose="020B0604030504040204" pitchFamily="34" charset="0"/>
                          <a:ea typeface="Verdana" panose="020B0604030504040204" pitchFamily="34" charset="0"/>
                        </a:rPr>
                        <a:t>(e.g., create a lead magnet, host a webinar, build an email list of 500 subscribers).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062093"/>
                  </a:ext>
                </a:extLst>
              </a:tr>
            </a:tbl>
          </a:graphicData>
        </a:graphic>
      </p:graphicFrame>
    </p:spTree>
    <p:extLst>
      <p:ext uri="{BB962C8B-B14F-4D97-AF65-F5344CB8AC3E}">
        <p14:creationId xmlns:p14="http://schemas.microsoft.com/office/powerpoint/2010/main" val="3036511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3A5A4-DB57-97B9-27DD-070862BEC7F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1A0BAB-2561-4E91-7F6D-DEE3AC3CE9F3}"/>
              </a:ext>
            </a:extLst>
          </p:cNvPr>
          <p:cNvSpPr>
            <a:spLocks noGrp="1"/>
          </p:cNvSpPr>
          <p:nvPr>
            <p:ph type="ftr" sz="quarter" idx="11"/>
          </p:nvPr>
        </p:nvSpPr>
        <p:spPr/>
        <p:txBody>
          <a:bodyPr/>
          <a:lstStyle/>
          <a:p>
            <a:r>
              <a:rPr lang="en-US"/>
              <a:t>Map Your Launch Funnel Planner</a:t>
            </a:r>
            <a:endParaRPr lang="en-GB" dirty="0"/>
          </a:p>
        </p:txBody>
      </p:sp>
      <p:graphicFrame>
        <p:nvGraphicFramePr>
          <p:cNvPr id="8" name="Table 4">
            <a:extLst>
              <a:ext uri="{FF2B5EF4-FFF2-40B4-BE49-F238E27FC236}">
                <a16:creationId xmlns:a16="http://schemas.microsoft.com/office/drawing/2014/main" id="{896C43A2-17F5-DA15-5947-927A61DE2FE2}"/>
              </a:ext>
            </a:extLst>
          </p:cNvPr>
          <p:cNvGraphicFramePr>
            <a:graphicFrameLocks noGrp="1"/>
          </p:cNvGraphicFramePr>
          <p:nvPr>
            <p:extLst>
              <p:ext uri="{D42A27DB-BD31-4B8C-83A1-F6EECF244321}">
                <p14:modId xmlns:p14="http://schemas.microsoft.com/office/powerpoint/2010/main" val="2144848198"/>
              </p:ext>
            </p:extLst>
          </p:nvPr>
        </p:nvGraphicFramePr>
        <p:xfrm>
          <a:off x="551055" y="654908"/>
          <a:ext cx="5689599" cy="3931920"/>
        </p:xfrm>
        <a:graphic>
          <a:graphicData uri="http://schemas.openxmlformats.org/drawingml/2006/table">
            <a:tbl>
              <a:tblPr firstRow="1" bandRow="1">
                <a:tableStyleId>{5C22544A-7EE6-4342-B048-85BDC9FD1C3A}</a:tableStyleId>
              </a:tblPr>
              <a:tblGrid>
                <a:gridCol w="5689599">
                  <a:extLst>
                    <a:ext uri="{9D8B030D-6E8A-4147-A177-3AD203B41FA5}">
                      <a16:colId xmlns:a16="http://schemas.microsoft.com/office/drawing/2014/main" val="1282557019"/>
                    </a:ext>
                  </a:extLst>
                </a:gridCol>
              </a:tblGrid>
              <a:tr h="457200">
                <a:tc>
                  <a:txBody>
                    <a:bodyPr/>
                    <a:lstStyle/>
                    <a:p>
                      <a:r>
                        <a:rPr lang="en-US" sz="1200" b="1" dirty="0">
                          <a:solidFill>
                            <a:schemeClr val="tx1"/>
                          </a:solidFill>
                          <a:latin typeface="Verdana" panose="020B0604030504040204" pitchFamily="34" charset="0"/>
                          <a:ea typeface="Verdana" panose="020B0604030504040204" pitchFamily="34" charset="0"/>
                        </a:rPr>
                        <a:t>3.  What metrics will help you measure success?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3474720">
                <a:tc>
                  <a:txBody>
                    <a:bodyPr/>
                    <a:lstStyle/>
                    <a:p>
                      <a:r>
                        <a:rPr lang="en-US" sz="1050" b="0" i="1" dirty="0">
                          <a:latin typeface="Verdana" panose="020B0604030504040204" pitchFamily="34" charset="0"/>
                          <a:ea typeface="Verdana" panose="020B0604030504040204" pitchFamily="34" charset="0"/>
                        </a:rPr>
                        <a:t>(e.g., number of sales, sign-ups, or email subscribers).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bl>
          </a:graphicData>
        </a:graphic>
      </p:graphicFrame>
    </p:spTree>
    <p:extLst>
      <p:ext uri="{BB962C8B-B14F-4D97-AF65-F5344CB8AC3E}">
        <p14:creationId xmlns:p14="http://schemas.microsoft.com/office/powerpoint/2010/main" val="1656569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468A7-3D31-3256-8BDA-823603E61B5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4475F55-C5A8-28DE-3773-7E04B4C389E0}"/>
              </a:ext>
            </a:extLst>
          </p:cNvPr>
          <p:cNvSpPr txBox="1"/>
          <p:nvPr/>
        </p:nvSpPr>
        <p:spPr>
          <a:xfrm>
            <a:off x="177639" y="591742"/>
            <a:ext cx="6499654" cy="538994"/>
          </a:xfrm>
          <a:prstGeom prst="rect">
            <a:avLst/>
          </a:prstGeom>
          <a:solidFill>
            <a:schemeClr val="bg1"/>
          </a:solidFill>
        </p:spPr>
        <p:txBody>
          <a:bodyPr wrap="square">
            <a:spAutoFit/>
          </a:bodyPr>
          <a:lstStyle/>
          <a:p>
            <a:pPr algn="ctr">
              <a:lnSpc>
                <a:spcPct val="114000"/>
              </a:lnSpc>
              <a:spcBef>
                <a:spcPts val="600"/>
              </a:spcBef>
              <a:spcAft>
                <a:spcPts val="600"/>
              </a:spcAft>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Set Your SMART Goals</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4F32A34-EA00-4CEE-4830-CEFC0A639161}"/>
              </a:ext>
            </a:extLst>
          </p:cNvPr>
          <p:cNvSpPr txBox="1"/>
          <p:nvPr/>
        </p:nvSpPr>
        <p:spPr>
          <a:xfrm>
            <a:off x="503558" y="1282712"/>
            <a:ext cx="5803387" cy="708271"/>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Based on your brainstorming, list 2-3 key goals for your launch. Ensure that each goal follows the SMART framework (Specific, Measurable, Achievable, Relevant, and Time-bound). </a:t>
            </a:r>
          </a:p>
        </p:txBody>
      </p:sp>
      <p:sp>
        <p:nvSpPr>
          <p:cNvPr id="2" name="Footer Placeholder 1">
            <a:extLst>
              <a:ext uri="{FF2B5EF4-FFF2-40B4-BE49-F238E27FC236}">
                <a16:creationId xmlns:a16="http://schemas.microsoft.com/office/drawing/2014/main" id="{8743D1E9-5812-D591-76B8-F19765D02C96}"/>
              </a:ext>
            </a:extLst>
          </p:cNvPr>
          <p:cNvSpPr>
            <a:spLocks noGrp="1"/>
          </p:cNvSpPr>
          <p:nvPr>
            <p:ph type="ftr" sz="quarter" idx="11"/>
          </p:nvPr>
        </p:nvSpPr>
        <p:spPr/>
        <p:txBody>
          <a:bodyPr/>
          <a:lstStyle/>
          <a:p>
            <a:r>
              <a:rPr lang="en-US"/>
              <a:t>Map Your Launch Funnel Planner</a:t>
            </a:r>
            <a:endParaRPr lang="en-GB" dirty="0"/>
          </a:p>
        </p:txBody>
      </p:sp>
      <p:graphicFrame>
        <p:nvGraphicFramePr>
          <p:cNvPr id="8" name="Table 4">
            <a:extLst>
              <a:ext uri="{FF2B5EF4-FFF2-40B4-BE49-F238E27FC236}">
                <a16:creationId xmlns:a16="http://schemas.microsoft.com/office/drawing/2014/main" id="{75B71864-EE90-ABCE-127C-FC2E998ED074}"/>
              </a:ext>
            </a:extLst>
          </p:cNvPr>
          <p:cNvGraphicFramePr>
            <a:graphicFrameLocks noGrp="1"/>
          </p:cNvGraphicFramePr>
          <p:nvPr>
            <p:extLst>
              <p:ext uri="{D42A27DB-BD31-4B8C-83A1-F6EECF244321}">
                <p14:modId xmlns:p14="http://schemas.microsoft.com/office/powerpoint/2010/main" val="1938911729"/>
              </p:ext>
            </p:extLst>
          </p:nvPr>
        </p:nvGraphicFramePr>
        <p:xfrm>
          <a:off x="551055" y="2142959"/>
          <a:ext cx="5689599" cy="6309360"/>
        </p:xfrm>
        <a:graphic>
          <a:graphicData uri="http://schemas.openxmlformats.org/drawingml/2006/table">
            <a:tbl>
              <a:tblPr firstRow="1" bandRow="1">
                <a:tableStyleId>{5C22544A-7EE6-4342-B048-85BDC9FD1C3A}</a:tableStyleId>
              </a:tblPr>
              <a:tblGrid>
                <a:gridCol w="5689599">
                  <a:extLst>
                    <a:ext uri="{9D8B030D-6E8A-4147-A177-3AD203B41FA5}">
                      <a16:colId xmlns:a16="http://schemas.microsoft.com/office/drawing/2014/main" val="1282557019"/>
                    </a:ext>
                  </a:extLst>
                </a:gridCol>
              </a:tblGrid>
              <a:tr h="457200">
                <a:tc>
                  <a:txBody>
                    <a:bodyPr/>
                    <a:lstStyle/>
                    <a:p>
                      <a:r>
                        <a:rPr lang="en-US" sz="1200" b="1" dirty="0">
                          <a:solidFill>
                            <a:schemeClr val="tx1"/>
                          </a:solidFill>
                          <a:latin typeface="Verdana" panose="020B0604030504040204" pitchFamily="34" charset="0"/>
                          <a:ea typeface="Verdana" panose="020B0604030504040204" pitchFamily="34" charset="0"/>
                        </a:rPr>
                        <a:t>Goal 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1645920">
                <a:tc>
                  <a:txBody>
                    <a:bodyPr/>
                    <a:lstStyle/>
                    <a:p>
                      <a:endParaRPr lang="en-US" sz="1050" b="0" i="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457200">
                <a:tc>
                  <a:txBody>
                    <a:bodyPr/>
                    <a:lstStyle/>
                    <a:p>
                      <a:r>
                        <a:rPr lang="en-US" sz="1200" b="1" dirty="0">
                          <a:latin typeface="Verdana" panose="020B0604030504040204" pitchFamily="34" charset="0"/>
                          <a:ea typeface="Verdana" panose="020B0604030504040204" pitchFamily="34" charset="0"/>
                        </a:rPr>
                        <a:t>Goal 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0549790"/>
                  </a:ext>
                </a:extLst>
              </a:tr>
              <a:tr h="1645920">
                <a:tc>
                  <a:txBody>
                    <a:bodyPr/>
                    <a:lstStyle/>
                    <a:p>
                      <a:endParaRPr lang="en-US" sz="1050" b="0" i="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062093"/>
                  </a:ext>
                </a:extLst>
              </a:tr>
              <a:tr h="457200">
                <a:tc>
                  <a:txBody>
                    <a:bodyPr/>
                    <a:lstStyle/>
                    <a:p>
                      <a:r>
                        <a:rPr lang="en-US" sz="1200" b="1" i="0" dirty="0">
                          <a:latin typeface="Verdana" panose="020B0604030504040204" pitchFamily="34" charset="0"/>
                          <a:ea typeface="Verdana" panose="020B0604030504040204" pitchFamily="34" charset="0"/>
                        </a:rPr>
                        <a:t>Goal 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939335"/>
                  </a:ext>
                </a:extLst>
              </a:tr>
              <a:tr h="1645920">
                <a:tc>
                  <a:txBody>
                    <a:bodyPr/>
                    <a:lstStyle/>
                    <a:p>
                      <a:endParaRPr lang="en-US" sz="1050" b="0" i="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7362320"/>
                  </a:ext>
                </a:extLst>
              </a:tr>
            </a:tbl>
          </a:graphicData>
        </a:graphic>
      </p:graphicFrame>
    </p:spTree>
    <p:extLst>
      <p:ext uri="{BB962C8B-B14F-4D97-AF65-F5344CB8AC3E}">
        <p14:creationId xmlns:p14="http://schemas.microsoft.com/office/powerpoint/2010/main" val="4277153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7B885-3E21-2985-932D-13110C70CAF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0528F88-471C-2B4B-C3AD-9743AAD7540B}"/>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F48634B3-0C72-EB4D-D482-EF6DBAC66451}"/>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EBF301FD-4125-E296-3763-71204C21925F}"/>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38871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79FD2-D84E-7481-BE35-687C5F8ACE9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ABAB60-3A3C-00BC-0951-4F4870D383D0}"/>
              </a:ext>
            </a:extLst>
          </p:cNvPr>
          <p:cNvSpPr>
            <a:spLocks noGrp="1"/>
          </p:cNvSpPr>
          <p:nvPr>
            <p:ph type="ftr" sz="quarter" idx="11"/>
          </p:nvPr>
        </p:nvSpPr>
        <p:spPr>
          <a:xfrm>
            <a:off x="2271713" y="8590460"/>
            <a:ext cx="2314575" cy="486833"/>
          </a:xfrm>
        </p:spPr>
        <p:txBody>
          <a:bodyPr/>
          <a:lstStyle/>
          <a:p>
            <a:r>
              <a:rPr lang="en-US" dirty="0"/>
              <a:t>Map Your Launch Funnel Planner</a:t>
            </a:r>
            <a:endParaRPr lang="en-GB" dirty="0"/>
          </a:p>
        </p:txBody>
      </p:sp>
    </p:spTree>
    <p:extLst>
      <p:ext uri="{BB962C8B-B14F-4D97-AF65-F5344CB8AC3E}">
        <p14:creationId xmlns:p14="http://schemas.microsoft.com/office/powerpoint/2010/main" val="1220414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0B7A3-B888-5318-E8BA-C1A63DB5F7D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075791-ED51-8430-A791-16345DC3A312}"/>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B084ACB0-7BC3-A2B5-8A76-7935019F434A}"/>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334AD9B0-4320-05A0-764B-299C3DCFB44A}"/>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1233918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C74F2-5C3E-4391-ACBB-3EAD0FF4B0F3}"/>
              </a:ext>
            </a:extLst>
          </p:cNvPr>
          <p:cNvPicPr>
            <a:picLocks noChangeAspect="1"/>
          </p:cNvPicPr>
          <p:nvPr/>
        </p:nvPicPr>
        <p:blipFill>
          <a:blip r:embed="rId2">
            <a:extLst>
              <a:ext uri="{28A0092B-C50C-407E-A947-70E740481C1C}">
                <a14:useLocalDpi xmlns:a14="http://schemas.microsoft.com/office/drawing/2010/main" val="0"/>
              </a:ext>
            </a:extLst>
          </a:blip>
          <a:srcRect t="26399" b="10976"/>
          <a:stretch/>
        </p:blipFill>
        <p:spPr>
          <a:xfrm>
            <a:off x="0" y="0"/>
            <a:ext cx="6858000" cy="617220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C8A2FBA-2B1B-4B4B-B24D-61451B2D55AB}"/>
              </a:ext>
            </a:extLst>
          </p:cNvPr>
          <p:cNvSpPr txBox="1"/>
          <p:nvPr/>
        </p:nvSpPr>
        <p:spPr>
          <a:xfrm>
            <a:off x="572256" y="6702373"/>
            <a:ext cx="5713485" cy="1828708"/>
          </a:xfrm>
          <a:prstGeom prst="rect">
            <a:avLst/>
          </a:prstGeom>
        </p:spPr>
        <p:txBody>
          <a:bodyPr vert="horz" lIns="91440" tIns="45720" rIns="91440" bIns="45720" rtlCol="0" anchor="ctr">
            <a:normAutofit/>
          </a:bodyPr>
          <a:lstStyle/>
          <a:p>
            <a:pPr defTabSz="685800">
              <a:lnSpc>
                <a:spcPct val="90000"/>
              </a:lnSpc>
              <a:spcBef>
                <a:spcPct val="0"/>
              </a:spcBef>
              <a:spcAft>
                <a:spcPts val="1800"/>
              </a:spcAft>
            </a:pPr>
            <a:r>
              <a:rPr lang="en-US" sz="3200" b="1" dirty="0">
                <a:solidFill>
                  <a:srgbClr val="000000"/>
                </a:solidFill>
                <a:effectLst/>
                <a:latin typeface="+mj-lt"/>
                <a:ea typeface="+mj-ea"/>
                <a:cs typeface="+mj-cs"/>
              </a:rPr>
              <a:t>Step 3: </a:t>
            </a:r>
            <a:r>
              <a:rPr lang="en-US" sz="3200" dirty="0">
                <a:solidFill>
                  <a:srgbClr val="000000"/>
                </a:solidFill>
                <a:effectLst/>
                <a:latin typeface="+mj-lt"/>
                <a:ea typeface="+mj-ea"/>
                <a:cs typeface="+mj-cs"/>
              </a:rPr>
              <a:t>Understand Your Launch Audience </a:t>
            </a:r>
            <a:endParaRPr lang="en-US" sz="900" dirty="0">
              <a:solidFill>
                <a:srgbClr val="000000"/>
              </a:solidFill>
              <a:effectLst/>
              <a:latin typeface="+mj-lt"/>
              <a:ea typeface="+mj-ea"/>
              <a:cs typeface="+mj-cs"/>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a:xfrm>
            <a:off x="1577038" y="8853030"/>
            <a:ext cx="3703922" cy="163074"/>
          </a:xfrm>
        </p:spPr>
        <p:txBody>
          <a:bodyPr vert="horz" lIns="91440" tIns="45720" rIns="91440" bIns="45720" rtlCol="0" anchor="ctr">
            <a:normAutofit/>
          </a:bodyPr>
          <a:lstStyle/>
          <a:p>
            <a:pPr defTabSz="514350">
              <a:lnSpc>
                <a:spcPct val="90000"/>
              </a:lnSpc>
              <a:spcAft>
                <a:spcPts val="600"/>
              </a:spcAft>
              <a:defRPr/>
            </a:pPr>
            <a:r>
              <a:rPr lang="en-US" sz="500" kern="1200">
                <a:solidFill>
                  <a:srgbClr val="898989"/>
                </a:solidFill>
                <a:latin typeface="+mn-lt"/>
                <a:ea typeface="+mn-ea"/>
                <a:cs typeface="+mn-cs"/>
              </a:rPr>
              <a:t>Map Your Launch Funnel Planner</a:t>
            </a:r>
            <a:endParaRPr lang="en-US" sz="500" kern="1200" dirty="0">
              <a:solidFill>
                <a:srgbClr val="898989"/>
              </a:solidFill>
              <a:latin typeface="+mn-lt"/>
              <a:ea typeface="+mn-ea"/>
              <a:cs typeface="+mn-cs"/>
            </a:endParaRPr>
          </a:p>
        </p:txBody>
      </p:sp>
    </p:spTree>
    <p:extLst>
      <p:ext uri="{BB962C8B-B14F-4D97-AF65-F5344CB8AC3E}">
        <p14:creationId xmlns:p14="http://schemas.microsoft.com/office/powerpoint/2010/main" val="947212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657996" y="536695"/>
            <a:ext cx="5542008" cy="1030218"/>
          </a:xfrm>
          <a:prstGeom prst="rect">
            <a:avLst/>
          </a:prstGeom>
          <a:solidFill>
            <a:schemeClr val="bg1"/>
          </a:solidFill>
        </p:spPr>
        <p:txBody>
          <a:bodyPr wrap="square">
            <a:spAutoFit/>
          </a:bodyPr>
          <a:lstStyle/>
          <a:p>
            <a:pPr algn="ctr">
              <a:lnSpc>
                <a:spcPct val="114000"/>
              </a:lnSpc>
              <a:spcBef>
                <a:spcPts val="1200"/>
              </a:spcBef>
              <a:spcAft>
                <a:spcPts val="1200"/>
              </a:spcAft>
            </a:pPr>
            <a:r>
              <a:rPr lang="en-US" sz="2800" b="1" dirty="0">
                <a:solidFill>
                  <a:schemeClr val="tx1">
                    <a:lumMod val="75000"/>
                    <a:lumOff val="25000"/>
                  </a:schemeClr>
                </a:solidFill>
                <a:latin typeface="Century Gothic" panose="020B0502020202020204" pitchFamily="34" charset="0"/>
                <a:ea typeface="Helvetica" panose="020B0604020202020204" pitchFamily="34" charset="0"/>
                <a:cs typeface="Verdana" panose="020B0604030504040204" pitchFamily="34" charset="0"/>
              </a:rPr>
              <a:t>Understand Your Launch Audience </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657996" y="1775171"/>
            <a:ext cx="5892806" cy="2810385"/>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A successful launch starts with knowing your audience well. The more you understand who they are, what they need, and how they make decisions, the better you can guide them from awareness to purchase. </a:t>
            </a:r>
            <a:endParaRPr lang="en-US" sz="1200" kern="100" dirty="0">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Describe Your Ideal Launch Customer </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Defining your ideal launch customer means focusing on key aspects like demographics, pain points, goals, and buying behaviors. When you know these details, you can create content, messaging, and offers that truly connect with them and keep them engaged.</a:t>
            </a:r>
          </a:p>
          <a:p>
            <a:pPr lvl="0">
              <a:lnSpc>
                <a:spcPct val="115000"/>
              </a:lnSpc>
              <a:spcAft>
                <a:spcPts val="1200"/>
              </a:spcAft>
            </a:pPr>
            <a:endParaRPr lang="en-US" sz="800" kern="1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Here’s a simple breakdown of what to consider:</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Map Your Launch Funnel Planner</a:t>
            </a:r>
            <a:endParaRPr lang="en-GB" dirty="0"/>
          </a:p>
        </p:txBody>
      </p:sp>
      <p:grpSp>
        <p:nvGrpSpPr>
          <p:cNvPr id="4" name="Group 3">
            <a:extLst>
              <a:ext uri="{FF2B5EF4-FFF2-40B4-BE49-F238E27FC236}">
                <a16:creationId xmlns:a16="http://schemas.microsoft.com/office/drawing/2014/main" id="{11D81E43-1BAF-2E23-DA38-1BFF6D4B8F46}"/>
              </a:ext>
            </a:extLst>
          </p:cNvPr>
          <p:cNvGrpSpPr/>
          <p:nvPr/>
        </p:nvGrpSpPr>
        <p:grpSpPr>
          <a:xfrm>
            <a:off x="657996" y="4688818"/>
            <a:ext cx="5542006" cy="3653100"/>
            <a:chOff x="657996" y="4688818"/>
            <a:chExt cx="5542006" cy="3653100"/>
          </a:xfrm>
        </p:grpSpPr>
        <p:sp>
          <p:nvSpPr>
            <p:cNvPr id="5" name="Freeform: Shape 4">
              <a:extLst>
                <a:ext uri="{FF2B5EF4-FFF2-40B4-BE49-F238E27FC236}">
                  <a16:creationId xmlns:a16="http://schemas.microsoft.com/office/drawing/2014/main" id="{183E1389-277C-BAF9-8521-E4B7507E47C5}"/>
                </a:ext>
              </a:extLst>
            </p:cNvPr>
            <p:cNvSpPr/>
            <p:nvPr/>
          </p:nvSpPr>
          <p:spPr>
            <a:xfrm>
              <a:off x="657996" y="4984018"/>
              <a:ext cx="5542006" cy="850500"/>
            </a:xfrm>
            <a:custGeom>
              <a:avLst/>
              <a:gdLst>
                <a:gd name="connsiteX0" fmla="*/ 0 w 5542006"/>
                <a:gd name="connsiteY0" fmla="*/ 0 h 850500"/>
                <a:gd name="connsiteX1" fmla="*/ 5542006 w 5542006"/>
                <a:gd name="connsiteY1" fmla="*/ 0 h 850500"/>
                <a:gd name="connsiteX2" fmla="*/ 5542006 w 5542006"/>
                <a:gd name="connsiteY2" fmla="*/ 850500 h 850500"/>
                <a:gd name="connsiteX3" fmla="*/ 0 w 5542006"/>
                <a:gd name="connsiteY3" fmla="*/ 850500 h 850500"/>
                <a:gd name="connsiteX4" fmla="*/ 0 w 5542006"/>
                <a:gd name="connsiteY4" fmla="*/ 0 h 85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2006" h="850500">
                  <a:moveTo>
                    <a:pt x="0" y="0"/>
                  </a:moveTo>
                  <a:lnTo>
                    <a:pt x="5542006" y="0"/>
                  </a:lnTo>
                  <a:lnTo>
                    <a:pt x="5542006" y="850500"/>
                  </a:lnTo>
                  <a:lnTo>
                    <a:pt x="0" y="850500"/>
                  </a:lnTo>
                  <a:lnTo>
                    <a:pt x="0" y="0"/>
                  </a:lnTo>
                  <a:close/>
                </a:path>
              </a:pathLst>
            </a:custGeom>
            <a:noFill/>
            <a:ln>
              <a:solidFill>
                <a:schemeClr val="tx2">
                  <a:alpha val="90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0121" tIns="416560" rIns="430121" bIns="85344" numCol="1" spcCol="1270" anchor="t" anchorCtr="0">
              <a:noAutofit/>
            </a:bodyPr>
            <a:lstStyle/>
            <a:p>
              <a:pPr marL="114300" lvl="1" indent="-114300" algn="l" defTabSz="533400">
                <a:lnSpc>
                  <a:spcPct val="90000"/>
                </a:lnSpc>
                <a:spcBef>
                  <a:spcPct val="0"/>
                </a:spcBef>
                <a:spcAft>
                  <a:spcPct val="15000"/>
                </a:spcAft>
                <a:buFont typeface="+mj-lt"/>
                <a:buNone/>
              </a:pPr>
              <a:r>
                <a:rPr lang="en-US" sz="1200" kern="1200" dirty="0"/>
                <a:t>Identify key traits such as age, gender, location, job, and income. This helps you narrow down who you’re targeting.</a:t>
              </a:r>
            </a:p>
          </p:txBody>
        </p:sp>
        <p:sp>
          <p:nvSpPr>
            <p:cNvPr id="8" name="Freeform: Shape 7">
              <a:extLst>
                <a:ext uri="{FF2B5EF4-FFF2-40B4-BE49-F238E27FC236}">
                  <a16:creationId xmlns:a16="http://schemas.microsoft.com/office/drawing/2014/main" id="{A798BF2F-0B3C-2E78-F120-EF89C1513B40}"/>
                </a:ext>
              </a:extLst>
            </p:cNvPr>
            <p:cNvSpPr/>
            <p:nvPr/>
          </p:nvSpPr>
          <p:spPr>
            <a:xfrm>
              <a:off x="935096" y="4688818"/>
              <a:ext cx="3879404" cy="590400"/>
            </a:xfrm>
            <a:custGeom>
              <a:avLst/>
              <a:gdLst>
                <a:gd name="connsiteX0" fmla="*/ 0 w 3879404"/>
                <a:gd name="connsiteY0" fmla="*/ 98402 h 590400"/>
                <a:gd name="connsiteX1" fmla="*/ 98402 w 3879404"/>
                <a:gd name="connsiteY1" fmla="*/ 0 h 590400"/>
                <a:gd name="connsiteX2" fmla="*/ 3781002 w 3879404"/>
                <a:gd name="connsiteY2" fmla="*/ 0 h 590400"/>
                <a:gd name="connsiteX3" fmla="*/ 3879404 w 3879404"/>
                <a:gd name="connsiteY3" fmla="*/ 98402 h 590400"/>
                <a:gd name="connsiteX4" fmla="*/ 3879404 w 3879404"/>
                <a:gd name="connsiteY4" fmla="*/ 491998 h 590400"/>
                <a:gd name="connsiteX5" fmla="*/ 3781002 w 3879404"/>
                <a:gd name="connsiteY5" fmla="*/ 590400 h 590400"/>
                <a:gd name="connsiteX6" fmla="*/ 98402 w 3879404"/>
                <a:gd name="connsiteY6" fmla="*/ 590400 h 590400"/>
                <a:gd name="connsiteX7" fmla="*/ 0 w 3879404"/>
                <a:gd name="connsiteY7" fmla="*/ 491998 h 590400"/>
                <a:gd name="connsiteX8" fmla="*/ 0 w 3879404"/>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9404" h="590400">
                  <a:moveTo>
                    <a:pt x="0" y="98402"/>
                  </a:moveTo>
                  <a:cubicBezTo>
                    <a:pt x="0" y="44056"/>
                    <a:pt x="44056" y="0"/>
                    <a:pt x="98402" y="0"/>
                  </a:cubicBezTo>
                  <a:lnTo>
                    <a:pt x="3781002" y="0"/>
                  </a:lnTo>
                  <a:cubicBezTo>
                    <a:pt x="3835348" y="0"/>
                    <a:pt x="3879404" y="44056"/>
                    <a:pt x="3879404" y="98402"/>
                  </a:cubicBezTo>
                  <a:lnTo>
                    <a:pt x="3879404" y="491998"/>
                  </a:lnTo>
                  <a:cubicBezTo>
                    <a:pt x="3879404" y="546344"/>
                    <a:pt x="3835348" y="590400"/>
                    <a:pt x="3781002" y="590400"/>
                  </a:cubicBezTo>
                  <a:lnTo>
                    <a:pt x="98402" y="590400"/>
                  </a:lnTo>
                  <a:cubicBezTo>
                    <a:pt x="44056" y="590400"/>
                    <a:pt x="0" y="546344"/>
                    <a:pt x="0" y="491998"/>
                  </a:cubicBezTo>
                  <a:lnTo>
                    <a:pt x="0" y="98402"/>
                  </a:lnTo>
                  <a:close/>
                </a:path>
              </a:pathLst>
            </a:custGeom>
            <a:solidFill>
              <a:schemeClr val="accent4"/>
            </a:solidFill>
            <a:ln>
              <a:solidFill>
                <a:schemeClr val="accent4"/>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75453" tIns="28821" rIns="175453" bIns="28821" numCol="1" spcCol="1270" anchor="ctr" anchorCtr="0">
              <a:noAutofit/>
            </a:bodyPr>
            <a:lstStyle/>
            <a:p>
              <a:pPr marL="0" lvl="0" indent="0" algn="l" defTabSz="622300">
                <a:lnSpc>
                  <a:spcPct val="90000"/>
                </a:lnSpc>
                <a:spcBef>
                  <a:spcPct val="0"/>
                </a:spcBef>
                <a:spcAft>
                  <a:spcPct val="35000"/>
                </a:spcAft>
                <a:buFont typeface="+mj-lt"/>
                <a:buNone/>
              </a:pPr>
              <a:r>
                <a:rPr lang="en-US" sz="1400" b="1" kern="1200" dirty="0"/>
                <a:t>1. Demographics</a:t>
              </a:r>
              <a:endParaRPr lang="en-US" sz="1400" kern="1200" dirty="0"/>
            </a:p>
          </p:txBody>
        </p:sp>
        <p:sp>
          <p:nvSpPr>
            <p:cNvPr id="9" name="Freeform: Shape 8">
              <a:extLst>
                <a:ext uri="{FF2B5EF4-FFF2-40B4-BE49-F238E27FC236}">
                  <a16:creationId xmlns:a16="http://schemas.microsoft.com/office/drawing/2014/main" id="{1A5BC402-CA3C-14E5-0EC8-2DEA09B22C40}"/>
                </a:ext>
              </a:extLst>
            </p:cNvPr>
            <p:cNvSpPr/>
            <p:nvPr/>
          </p:nvSpPr>
          <p:spPr>
            <a:xfrm>
              <a:off x="657996" y="6237718"/>
              <a:ext cx="5542006" cy="850500"/>
            </a:xfrm>
            <a:custGeom>
              <a:avLst/>
              <a:gdLst>
                <a:gd name="connsiteX0" fmla="*/ 0 w 5542006"/>
                <a:gd name="connsiteY0" fmla="*/ 0 h 850500"/>
                <a:gd name="connsiteX1" fmla="*/ 5542006 w 5542006"/>
                <a:gd name="connsiteY1" fmla="*/ 0 h 850500"/>
                <a:gd name="connsiteX2" fmla="*/ 5542006 w 5542006"/>
                <a:gd name="connsiteY2" fmla="*/ 850500 h 850500"/>
                <a:gd name="connsiteX3" fmla="*/ 0 w 5542006"/>
                <a:gd name="connsiteY3" fmla="*/ 850500 h 850500"/>
                <a:gd name="connsiteX4" fmla="*/ 0 w 5542006"/>
                <a:gd name="connsiteY4" fmla="*/ 0 h 85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2006" h="850500">
                  <a:moveTo>
                    <a:pt x="0" y="0"/>
                  </a:moveTo>
                  <a:lnTo>
                    <a:pt x="5542006" y="0"/>
                  </a:lnTo>
                  <a:lnTo>
                    <a:pt x="5542006" y="850500"/>
                  </a:lnTo>
                  <a:lnTo>
                    <a:pt x="0" y="850500"/>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0121" tIns="416560" rIns="430121" bIns="85344" numCol="1" spcCol="1270" anchor="t" anchorCtr="0">
              <a:noAutofit/>
            </a:bodyPr>
            <a:lstStyle/>
            <a:p>
              <a:pPr marL="114300" lvl="1" indent="-114300" algn="l" defTabSz="533400">
                <a:lnSpc>
                  <a:spcPct val="90000"/>
                </a:lnSpc>
                <a:spcBef>
                  <a:spcPct val="0"/>
                </a:spcBef>
                <a:spcAft>
                  <a:spcPct val="15000"/>
                </a:spcAft>
                <a:buFont typeface="+mj-lt"/>
                <a:buNone/>
              </a:pPr>
              <a:r>
                <a:rPr lang="en-US" sz="1200" kern="1200" dirty="0"/>
                <a:t>Understand the problems your product solves for them. Use their words to address these issues directly.</a:t>
              </a:r>
            </a:p>
          </p:txBody>
        </p:sp>
        <p:sp>
          <p:nvSpPr>
            <p:cNvPr id="10" name="Freeform: Shape 9">
              <a:extLst>
                <a:ext uri="{FF2B5EF4-FFF2-40B4-BE49-F238E27FC236}">
                  <a16:creationId xmlns:a16="http://schemas.microsoft.com/office/drawing/2014/main" id="{DB89AB06-FB8B-0645-9A3B-57F571C67658}"/>
                </a:ext>
              </a:extLst>
            </p:cNvPr>
            <p:cNvSpPr/>
            <p:nvPr/>
          </p:nvSpPr>
          <p:spPr>
            <a:xfrm>
              <a:off x="935096" y="5942518"/>
              <a:ext cx="3879404" cy="590400"/>
            </a:xfrm>
            <a:custGeom>
              <a:avLst/>
              <a:gdLst>
                <a:gd name="connsiteX0" fmla="*/ 0 w 3879404"/>
                <a:gd name="connsiteY0" fmla="*/ 98402 h 590400"/>
                <a:gd name="connsiteX1" fmla="*/ 98402 w 3879404"/>
                <a:gd name="connsiteY1" fmla="*/ 0 h 590400"/>
                <a:gd name="connsiteX2" fmla="*/ 3781002 w 3879404"/>
                <a:gd name="connsiteY2" fmla="*/ 0 h 590400"/>
                <a:gd name="connsiteX3" fmla="*/ 3879404 w 3879404"/>
                <a:gd name="connsiteY3" fmla="*/ 98402 h 590400"/>
                <a:gd name="connsiteX4" fmla="*/ 3879404 w 3879404"/>
                <a:gd name="connsiteY4" fmla="*/ 491998 h 590400"/>
                <a:gd name="connsiteX5" fmla="*/ 3781002 w 3879404"/>
                <a:gd name="connsiteY5" fmla="*/ 590400 h 590400"/>
                <a:gd name="connsiteX6" fmla="*/ 98402 w 3879404"/>
                <a:gd name="connsiteY6" fmla="*/ 590400 h 590400"/>
                <a:gd name="connsiteX7" fmla="*/ 0 w 3879404"/>
                <a:gd name="connsiteY7" fmla="*/ 491998 h 590400"/>
                <a:gd name="connsiteX8" fmla="*/ 0 w 3879404"/>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9404" h="590400">
                  <a:moveTo>
                    <a:pt x="0" y="98402"/>
                  </a:moveTo>
                  <a:cubicBezTo>
                    <a:pt x="0" y="44056"/>
                    <a:pt x="44056" y="0"/>
                    <a:pt x="98402" y="0"/>
                  </a:cubicBezTo>
                  <a:lnTo>
                    <a:pt x="3781002" y="0"/>
                  </a:lnTo>
                  <a:cubicBezTo>
                    <a:pt x="3835348" y="0"/>
                    <a:pt x="3879404" y="44056"/>
                    <a:pt x="3879404" y="98402"/>
                  </a:cubicBezTo>
                  <a:lnTo>
                    <a:pt x="3879404" y="491998"/>
                  </a:lnTo>
                  <a:cubicBezTo>
                    <a:pt x="3879404" y="546344"/>
                    <a:pt x="3835348" y="590400"/>
                    <a:pt x="3781002" y="590400"/>
                  </a:cubicBezTo>
                  <a:lnTo>
                    <a:pt x="98402" y="590400"/>
                  </a:lnTo>
                  <a:cubicBezTo>
                    <a:pt x="44056" y="590400"/>
                    <a:pt x="0" y="546344"/>
                    <a:pt x="0" y="491998"/>
                  </a:cubicBezTo>
                  <a:lnTo>
                    <a:pt x="0" y="9840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75453" tIns="28821" rIns="175453" bIns="28821" numCol="1" spcCol="1270" anchor="ctr" anchorCtr="0">
              <a:noAutofit/>
            </a:bodyPr>
            <a:lstStyle/>
            <a:p>
              <a:pPr marL="0" lvl="0" indent="0" algn="l" defTabSz="622300">
                <a:lnSpc>
                  <a:spcPct val="90000"/>
                </a:lnSpc>
                <a:spcBef>
                  <a:spcPct val="0"/>
                </a:spcBef>
                <a:spcAft>
                  <a:spcPct val="35000"/>
                </a:spcAft>
                <a:buFont typeface="+mj-lt"/>
                <a:buNone/>
              </a:pPr>
              <a:r>
                <a:rPr lang="en-US" sz="1400" b="1" kern="1200" dirty="0"/>
                <a:t>2. Key Pain Points and Challenges</a:t>
              </a:r>
              <a:endParaRPr lang="en-US" sz="1400" kern="1200" dirty="0"/>
            </a:p>
          </p:txBody>
        </p:sp>
        <p:sp>
          <p:nvSpPr>
            <p:cNvPr id="11" name="Freeform: Shape 10">
              <a:extLst>
                <a:ext uri="{FF2B5EF4-FFF2-40B4-BE49-F238E27FC236}">
                  <a16:creationId xmlns:a16="http://schemas.microsoft.com/office/drawing/2014/main" id="{1928F140-2298-4969-656A-3EB040ECB207}"/>
                </a:ext>
              </a:extLst>
            </p:cNvPr>
            <p:cNvSpPr/>
            <p:nvPr/>
          </p:nvSpPr>
          <p:spPr>
            <a:xfrm>
              <a:off x="657996" y="7491418"/>
              <a:ext cx="5542006" cy="850500"/>
            </a:xfrm>
            <a:custGeom>
              <a:avLst/>
              <a:gdLst>
                <a:gd name="connsiteX0" fmla="*/ 0 w 5542006"/>
                <a:gd name="connsiteY0" fmla="*/ 0 h 850500"/>
                <a:gd name="connsiteX1" fmla="*/ 5542006 w 5542006"/>
                <a:gd name="connsiteY1" fmla="*/ 0 h 850500"/>
                <a:gd name="connsiteX2" fmla="*/ 5542006 w 5542006"/>
                <a:gd name="connsiteY2" fmla="*/ 850500 h 850500"/>
                <a:gd name="connsiteX3" fmla="*/ 0 w 5542006"/>
                <a:gd name="connsiteY3" fmla="*/ 850500 h 850500"/>
                <a:gd name="connsiteX4" fmla="*/ 0 w 5542006"/>
                <a:gd name="connsiteY4" fmla="*/ 0 h 85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2006" h="850500">
                  <a:moveTo>
                    <a:pt x="0" y="0"/>
                  </a:moveTo>
                  <a:lnTo>
                    <a:pt x="5542006" y="0"/>
                  </a:lnTo>
                  <a:lnTo>
                    <a:pt x="5542006" y="850500"/>
                  </a:lnTo>
                  <a:lnTo>
                    <a:pt x="0" y="850500"/>
                  </a:lnTo>
                  <a:lnTo>
                    <a:pt x="0" y="0"/>
                  </a:lnTo>
                  <a:close/>
                </a:path>
              </a:pathLst>
            </a:custGeom>
            <a:ln>
              <a:solidFill>
                <a:schemeClr val="accent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30121" tIns="416560" rIns="430121" bIns="85344" numCol="1" spcCol="1270" anchor="t" anchorCtr="0">
              <a:noAutofit/>
            </a:bodyPr>
            <a:lstStyle/>
            <a:p>
              <a:pPr marL="114300" lvl="1" indent="-114300" algn="l" defTabSz="533400">
                <a:lnSpc>
                  <a:spcPct val="90000"/>
                </a:lnSpc>
                <a:spcBef>
                  <a:spcPct val="0"/>
                </a:spcBef>
                <a:spcAft>
                  <a:spcPct val="15000"/>
                </a:spcAft>
                <a:buFont typeface="+mj-lt"/>
                <a:buNone/>
              </a:pPr>
              <a:r>
                <a:rPr lang="en-US" sz="1200" kern="1200" dirty="0"/>
                <a:t>Define what they want to achieve with your product. This helps you show how your offer meets their goals.</a:t>
              </a:r>
            </a:p>
          </p:txBody>
        </p:sp>
        <p:sp>
          <p:nvSpPr>
            <p:cNvPr id="12" name="Freeform: Shape 11">
              <a:extLst>
                <a:ext uri="{FF2B5EF4-FFF2-40B4-BE49-F238E27FC236}">
                  <a16:creationId xmlns:a16="http://schemas.microsoft.com/office/drawing/2014/main" id="{3854E0F3-9BC3-FDDD-46EA-2079BBA6BC97}"/>
                </a:ext>
              </a:extLst>
            </p:cNvPr>
            <p:cNvSpPr/>
            <p:nvPr/>
          </p:nvSpPr>
          <p:spPr>
            <a:xfrm>
              <a:off x="935096" y="7196218"/>
              <a:ext cx="3879404" cy="590400"/>
            </a:xfrm>
            <a:custGeom>
              <a:avLst/>
              <a:gdLst>
                <a:gd name="connsiteX0" fmla="*/ 0 w 3879404"/>
                <a:gd name="connsiteY0" fmla="*/ 98402 h 590400"/>
                <a:gd name="connsiteX1" fmla="*/ 98402 w 3879404"/>
                <a:gd name="connsiteY1" fmla="*/ 0 h 590400"/>
                <a:gd name="connsiteX2" fmla="*/ 3781002 w 3879404"/>
                <a:gd name="connsiteY2" fmla="*/ 0 h 590400"/>
                <a:gd name="connsiteX3" fmla="*/ 3879404 w 3879404"/>
                <a:gd name="connsiteY3" fmla="*/ 98402 h 590400"/>
                <a:gd name="connsiteX4" fmla="*/ 3879404 w 3879404"/>
                <a:gd name="connsiteY4" fmla="*/ 491998 h 590400"/>
                <a:gd name="connsiteX5" fmla="*/ 3781002 w 3879404"/>
                <a:gd name="connsiteY5" fmla="*/ 590400 h 590400"/>
                <a:gd name="connsiteX6" fmla="*/ 98402 w 3879404"/>
                <a:gd name="connsiteY6" fmla="*/ 590400 h 590400"/>
                <a:gd name="connsiteX7" fmla="*/ 0 w 3879404"/>
                <a:gd name="connsiteY7" fmla="*/ 491998 h 590400"/>
                <a:gd name="connsiteX8" fmla="*/ 0 w 3879404"/>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9404" h="590400">
                  <a:moveTo>
                    <a:pt x="0" y="98402"/>
                  </a:moveTo>
                  <a:cubicBezTo>
                    <a:pt x="0" y="44056"/>
                    <a:pt x="44056" y="0"/>
                    <a:pt x="98402" y="0"/>
                  </a:cubicBezTo>
                  <a:lnTo>
                    <a:pt x="3781002" y="0"/>
                  </a:lnTo>
                  <a:cubicBezTo>
                    <a:pt x="3835348" y="0"/>
                    <a:pt x="3879404" y="44056"/>
                    <a:pt x="3879404" y="98402"/>
                  </a:cubicBezTo>
                  <a:lnTo>
                    <a:pt x="3879404" y="491998"/>
                  </a:lnTo>
                  <a:cubicBezTo>
                    <a:pt x="3879404" y="546344"/>
                    <a:pt x="3835348" y="590400"/>
                    <a:pt x="3781002" y="590400"/>
                  </a:cubicBezTo>
                  <a:lnTo>
                    <a:pt x="98402" y="590400"/>
                  </a:lnTo>
                  <a:cubicBezTo>
                    <a:pt x="44056" y="590400"/>
                    <a:pt x="0" y="546344"/>
                    <a:pt x="0" y="491998"/>
                  </a:cubicBezTo>
                  <a:lnTo>
                    <a:pt x="0" y="98402"/>
                  </a:lnTo>
                  <a:close/>
                </a:path>
              </a:pathLst>
            </a:custGeom>
            <a:solidFill>
              <a:schemeClr val="accent2"/>
            </a:solidFill>
            <a:ln>
              <a:solidFill>
                <a:schemeClr val="accent2"/>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175453" tIns="28821" rIns="175453" bIns="28821" numCol="1" spcCol="1270" anchor="ctr" anchorCtr="0">
              <a:noAutofit/>
            </a:bodyPr>
            <a:lstStyle/>
            <a:p>
              <a:pPr marL="0" lvl="0" indent="0" algn="l" defTabSz="622300">
                <a:lnSpc>
                  <a:spcPct val="90000"/>
                </a:lnSpc>
                <a:spcBef>
                  <a:spcPct val="0"/>
                </a:spcBef>
                <a:spcAft>
                  <a:spcPct val="35000"/>
                </a:spcAft>
                <a:buFont typeface="+mj-lt"/>
                <a:buNone/>
              </a:pPr>
              <a:r>
                <a:rPr lang="en-US" sz="1400" b="1" kern="1200" dirty="0"/>
                <a:t>3. Specific Outcomes They Desire</a:t>
              </a:r>
              <a:endParaRPr lang="en-US" sz="1400" kern="1200" dirty="0"/>
            </a:p>
          </p:txBody>
        </p:sp>
      </p:grpSp>
    </p:spTree>
    <p:extLst>
      <p:ext uri="{BB962C8B-B14F-4D97-AF65-F5344CB8AC3E}">
        <p14:creationId xmlns:p14="http://schemas.microsoft.com/office/powerpoint/2010/main" val="1409073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E41A6-FA71-5224-247B-4B87F7F05E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B2E5BF3-4478-3162-49B1-A613B8D57334}"/>
              </a:ext>
            </a:extLst>
          </p:cNvPr>
          <p:cNvSpPr txBox="1"/>
          <p:nvPr/>
        </p:nvSpPr>
        <p:spPr>
          <a:xfrm>
            <a:off x="585778" y="5552157"/>
            <a:ext cx="5654384" cy="708271"/>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By understanding these elements, you’ll be able to design a launch funnel that speaks directly to your audience and boosts your chances of success. </a:t>
            </a:r>
          </a:p>
        </p:txBody>
      </p:sp>
      <p:sp>
        <p:nvSpPr>
          <p:cNvPr id="2" name="Footer Placeholder 1">
            <a:extLst>
              <a:ext uri="{FF2B5EF4-FFF2-40B4-BE49-F238E27FC236}">
                <a16:creationId xmlns:a16="http://schemas.microsoft.com/office/drawing/2014/main" id="{0EEDC00C-E116-7FB0-5DE7-EBB8BB013B8D}"/>
              </a:ext>
            </a:extLst>
          </p:cNvPr>
          <p:cNvSpPr>
            <a:spLocks noGrp="1"/>
          </p:cNvSpPr>
          <p:nvPr>
            <p:ph type="ftr" sz="quarter" idx="11"/>
          </p:nvPr>
        </p:nvSpPr>
        <p:spPr/>
        <p:txBody>
          <a:bodyPr/>
          <a:lstStyle/>
          <a:p>
            <a:r>
              <a:rPr lang="en-US"/>
              <a:t>Map Your Launch Funnel Planner</a:t>
            </a:r>
            <a:endParaRPr lang="en-GB" dirty="0"/>
          </a:p>
        </p:txBody>
      </p:sp>
      <p:grpSp>
        <p:nvGrpSpPr>
          <p:cNvPr id="4" name="Group 3">
            <a:extLst>
              <a:ext uri="{FF2B5EF4-FFF2-40B4-BE49-F238E27FC236}">
                <a16:creationId xmlns:a16="http://schemas.microsoft.com/office/drawing/2014/main" id="{44F66F6B-A42F-32FE-D96B-B42022CF8C16}"/>
              </a:ext>
            </a:extLst>
          </p:cNvPr>
          <p:cNvGrpSpPr/>
          <p:nvPr/>
        </p:nvGrpSpPr>
        <p:grpSpPr>
          <a:xfrm>
            <a:off x="585778" y="788413"/>
            <a:ext cx="5789142" cy="4100355"/>
            <a:chOff x="585778" y="788413"/>
            <a:chExt cx="5789142" cy="4100355"/>
          </a:xfrm>
        </p:grpSpPr>
        <p:sp>
          <p:nvSpPr>
            <p:cNvPr id="5" name="Freeform: Shape 4">
              <a:extLst>
                <a:ext uri="{FF2B5EF4-FFF2-40B4-BE49-F238E27FC236}">
                  <a16:creationId xmlns:a16="http://schemas.microsoft.com/office/drawing/2014/main" id="{4E8068A1-55C9-2B47-E1AE-3B9DC972E255}"/>
                </a:ext>
              </a:extLst>
            </p:cNvPr>
            <p:cNvSpPr/>
            <p:nvPr/>
          </p:nvSpPr>
          <p:spPr>
            <a:xfrm>
              <a:off x="585778" y="1098373"/>
              <a:ext cx="5789142" cy="1041862"/>
            </a:xfrm>
            <a:custGeom>
              <a:avLst/>
              <a:gdLst>
                <a:gd name="connsiteX0" fmla="*/ 0 w 5789142"/>
                <a:gd name="connsiteY0" fmla="*/ 0 h 1041862"/>
                <a:gd name="connsiteX1" fmla="*/ 5789142 w 5789142"/>
                <a:gd name="connsiteY1" fmla="*/ 0 h 1041862"/>
                <a:gd name="connsiteX2" fmla="*/ 5789142 w 5789142"/>
                <a:gd name="connsiteY2" fmla="*/ 1041862 h 1041862"/>
                <a:gd name="connsiteX3" fmla="*/ 0 w 5789142"/>
                <a:gd name="connsiteY3" fmla="*/ 1041862 h 1041862"/>
                <a:gd name="connsiteX4" fmla="*/ 0 w 5789142"/>
                <a:gd name="connsiteY4" fmla="*/ 0 h 1041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9142" h="1041862">
                  <a:moveTo>
                    <a:pt x="0" y="0"/>
                  </a:moveTo>
                  <a:lnTo>
                    <a:pt x="5789142" y="0"/>
                  </a:lnTo>
                  <a:lnTo>
                    <a:pt x="5789142" y="1041862"/>
                  </a:lnTo>
                  <a:lnTo>
                    <a:pt x="0" y="1041862"/>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49302" tIns="437388" rIns="449302" bIns="85344" numCol="1" spcCol="1270" anchor="t" anchorCtr="0">
              <a:noAutofit/>
            </a:bodyPr>
            <a:lstStyle/>
            <a:p>
              <a:pPr marL="114300" lvl="1" indent="-114300" algn="l" defTabSz="533400">
                <a:lnSpc>
                  <a:spcPct val="90000"/>
                </a:lnSpc>
                <a:spcBef>
                  <a:spcPct val="0"/>
                </a:spcBef>
                <a:spcAft>
                  <a:spcPct val="15000"/>
                </a:spcAft>
                <a:buFont typeface="+mj-lt"/>
                <a:buNone/>
              </a:pPr>
              <a:r>
                <a:rPr lang="en-US" sz="1200" kern="1200" dirty="0"/>
                <a:t>Look at how they make purchasing decisions. Do they need a lot of information upfront, or do they decide quickly? Are they influenced by reviews, recommendations, or price?</a:t>
              </a:r>
            </a:p>
          </p:txBody>
        </p:sp>
        <p:sp>
          <p:nvSpPr>
            <p:cNvPr id="7" name="Freeform: Shape 6">
              <a:extLst>
                <a:ext uri="{FF2B5EF4-FFF2-40B4-BE49-F238E27FC236}">
                  <a16:creationId xmlns:a16="http://schemas.microsoft.com/office/drawing/2014/main" id="{1F99AB13-7364-2EB4-7522-30C5DE2768CD}"/>
                </a:ext>
              </a:extLst>
            </p:cNvPr>
            <p:cNvSpPr/>
            <p:nvPr/>
          </p:nvSpPr>
          <p:spPr>
            <a:xfrm>
              <a:off x="875235" y="788413"/>
              <a:ext cx="4052399" cy="619920"/>
            </a:xfrm>
            <a:custGeom>
              <a:avLst/>
              <a:gdLst>
                <a:gd name="connsiteX0" fmla="*/ 0 w 4052399"/>
                <a:gd name="connsiteY0" fmla="*/ 103322 h 619920"/>
                <a:gd name="connsiteX1" fmla="*/ 103322 w 4052399"/>
                <a:gd name="connsiteY1" fmla="*/ 0 h 619920"/>
                <a:gd name="connsiteX2" fmla="*/ 3949077 w 4052399"/>
                <a:gd name="connsiteY2" fmla="*/ 0 h 619920"/>
                <a:gd name="connsiteX3" fmla="*/ 4052399 w 4052399"/>
                <a:gd name="connsiteY3" fmla="*/ 103322 h 619920"/>
                <a:gd name="connsiteX4" fmla="*/ 4052399 w 4052399"/>
                <a:gd name="connsiteY4" fmla="*/ 516598 h 619920"/>
                <a:gd name="connsiteX5" fmla="*/ 3949077 w 4052399"/>
                <a:gd name="connsiteY5" fmla="*/ 619920 h 619920"/>
                <a:gd name="connsiteX6" fmla="*/ 103322 w 4052399"/>
                <a:gd name="connsiteY6" fmla="*/ 619920 h 619920"/>
                <a:gd name="connsiteX7" fmla="*/ 0 w 4052399"/>
                <a:gd name="connsiteY7" fmla="*/ 516598 h 619920"/>
                <a:gd name="connsiteX8" fmla="*/ 0 w 4052399"/>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2399" h="619920">
                  <a:moveTo>
                    <a:pt x="0" y="103322"/>
                  </a:moveTo>
                  <a:cubicBezTo>
                    <a:pt x="0" y="46259"/>
                    <a:pt x="46259" y="0"/>
                    <a:pt x="103322" y="0"/>
                  </a:cubicBezTo>
                  <a:lnTo>
                    <a:pt x="3949077" y="0"/>
                  </a:lnTo>
                  <a:cubicBezTo>
                    <a:pt x="4006140" y="0"/>
                    <a:pt x="4052399" y="46259"/>
                    <a:pt x="4052399" y="103322"/>
                  </a:cubicBezTo>
                  <a:lnTo>
                    <a:pt x="4052399" y="516598"/>
                  </a:lnTo>
                  <a:cubicBezTo>
                    <a:pt x="4052399" y="573661"/>
                    <a:pt x="4006140" y="619920"/>
                    <a:pt x="3949077" y="619920"/>
                  </a:cubicBezTo>
                  <a:lnTo>
                    <a:pt x="103322" y="619920"/>
                  </a:lnTo>
                  <a:cubicBezTo>
                    <a:pt x="46259" y="619920"/>
                    <a:pt x="0" y="573661"/>
                    <a:pt x="0" y="516598"/>
                  </a:cubicBezTo>
                  <a:lnTo>
                    <a:pt x="0" y="10332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3433" tIns="30262" rIns="183433" bIns="30262" numCol="1" spcCol="1270" anchor="ctr" anchorCtr="0">
              <a:noAutofit/>
            </a:bodyPr>
            <a:lstStyle/>
            <a:p>
              <a:pPr marL="0" lvl="0" indent="0" algn="l" defTabSz="622300">
                <a:lnSpc>
                  <a:spcPct val="90000"/>
                </a:lnSpc>
                <a:spcBef>
                  <a:spcPct val="0"/>
                </a:spcBef>
                <a:spcAft>
                  <a:spcPct val="35000"/>
                </a:spcAft>
                <a:buFont typeface="+mj-lt"/>
                <a:buNone/>
              </a:pPr>
              <a:r>
                <a:rPr lang="en-US" sz="1400" b="1" kern="1200" dirty="0"/>
                <a:t>4. Buying Behaviors</a:t>
              </a:r>
              <a:endParaRPr lang="en-US" sz="1400" kern="1200" dirty="0"/>
            </a:p>
          </p:txBody>
        </p:sp>
        <p:sp>
          <p:nvSpPr>
            <p:cNvPr id="8" name="Freeform: Shape 7">
              <a:extLst>
                <a:ext uri="{FF2B5EF4-FFF2-40B4-BE49-F238E27FC236}">
                  <a16:creationId xmlns:a16="http://schemas.microsoft.com/office/drawing/2014/main" id="{028CCE8C-F948-DDF4-6C73-3113054E05F7}"/>
                </a:ext>
              </a:extLst>
            </p:cNvPr>
            <p:cNvSpPr/>
            <p:nvPr/>
          </p:nvSpPr>
          <p:spPr>
            <a:xfrm>
              <a:off x="585778" y="2563596"/>
              <a:ext cx="5789142" cy="859950"/>
            </a:xfrm>
            <a:custGeom>
              <a:avLst/>
              <a:gdLst>
                <a:gd name="connsiteX0" fmla="*/ 0 w 5789142"/>
                <a:gd name="connsiteY0" fmla="*/ 0 h 859950"/>
                <a:gd name="connsiteX1" fmla="*/ 5789142 w 5789142"/>
                <a:gd name="connsiteY1" fmla="*/ 0 h 859950"/>
                <a:gd name="connsiteX2" fmla="*/ 5789142 w 5789142"/>
                <a:gd name="connsiteY2" fmla="*/ 859950 h 859950"/>
                <a:gd name="connsiteX3" fmla="*/ 0 w 5789142"/>
                <a:gd name="connsiteY3" fmla="*/ 859950 h 859950"/>
                <a:gd name="connsiteX4" fmla="*/ 0 w 5789142"/>
                <a:gd name="connsiteY4" fmla="*/ 0 h 85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9142" h="859950">
                  <a:moveTo>
                    <a:pt x="0" y="0"/>
                  </a:moveTo>
                  <a:lnTo>
                    <a:pt x="5789142" y="0"/>
                  </a:lnTo>
                  <a:lnTo>
                    <a:pt x="5789142" y="859950"/>
                  </a:lnTo>
                  <a:lnTo>
                    <a:pt x="0" y="859950"/>
                  </a:lnTo>
                  <a:lnTo>
                    <a:pt x="0" y="0"/>
                  </a:lnTo>
                  <a:close/>
                </a:path>
              </a:pathLst>
            </a:custGeom>
            <a:ln>
              <a:solidFill>
                <a:schemeClr val="tx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49302" tIns="437388" rIns="449302" bIns="85344" numCol="1" spcCol="1270" anchor="t" anchorCtr="0">
              <a:noAutofit/>
            </a:bodyPr>
            <a:lstStyle/>
            <a:p>
              <a:pPr marL="114300" lvl="1" indent="-114300" algn="l" defTabSz="533400">
                <a:lnSpc>
                  <a:spcPct val="90000"/>
                </a:lnSpc>
                <a:spcBef>
                  <a:spcPct val="0"/>
                </a:spcBef>
                <a:spcAft>
                  <a:spcPct val="15000"/>
                </a:spcAft>
                <a:buFont typeface="+mj-lt"/>
                <a:buNone/>
              </a:pPr>
              <a:r>
                <a:rPr lang="en-US" sz="1200" kern="1200" dirty="0"/>
                <a:t>Note common questions they may have. This will help you create content that builds trust and answers their concerns.</a:t>
              </a:r>
            </a:p>
          </p:txBody>
        </p:sp>
        <p:sp>
          <p:nvSpPr>
            <p:cNvPr id="9" name="Freeform: Shape 8">
              <a:extLst>
                <a:ext uri="{FF2B5EF4-FFF2-40B4-BE49-F238E27FC236}">
                  <a16:creationId xmlns:a16="http://schemas.microsoft.com/office/drawing/2014/main" id="{11FD9EEF-8698-B6C7-2780-9B85BC169ACF}"/>
                </a:ext>
              </a:extLst>
            </p:cNvPr>
            <p:cNvSpPr/>
            <p:nvPr/>
          </p:nvSpPr>
          <p:spPr>
            <a:xfrm>
              <a:off x="875235" y="2253636"/>
              <a:ext cx="4052399" cy="619920"/>
            </a:xfrm>
            <a:custGeom>
              <a:avLst/>
              <a:gdLst>
                <a:gd name="connsiteX0" fmla="*/ 0 w 4052399"/>
                <a:gd name="connsiteY0" fmla="*/ 103322 h 619920"/>
                <a:gd name="connsiteX1" fmla="*/ 103322 w 4052399"/>
                <a:gd name="connsiteY1" fmla="*/ 0 h 619920"/>
                <a:gd name="connsiteX2" fmla="*/ 3949077 w 4052399"/>
                <a:gd name="connsiteY2" fmla="*/ 0 h 619920"/>
                <a:gd name="connsiteX3" fmla="*/ 4052399 w 4052399"/>
                <a:gd name="connsiteY3" fmla="*/ 103322 h 619920"/>
                <a:gd name="connsiteX4" fmla="*/ 4052399 w 4052399"/>
                <a:gd name="connsiteY4" fmla="*/ 516598 h 619920"/>
                <a:gd name="connsiteX5" fmla="*/ 3949077 w 4052399"/>
                <a:gd name="connsiteY5" fmla="*/ 619920 h 619920"/>
                <a:gd name="connsiteX6" fmla="*/ 103322 w 4052399"/>
                <a:gd name="connsiteY6" fmla="*/ 619920 h 619920"/>
                <a:gd name="connsiteX7" fmla="*/ 0 w 4052399"/>
                <a:gd name="connsiteY7" fmla="*/ 516598 h 619920"/>
                <a:gd name="connsiteX8" fmla="*/ 0 w 4052399"/>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2399" h="619920">
                  <a:moveTo>
                    <a:pt x="0" y="103322"/>
                  </a:moveTo>
                  <a:cubicBezTo>
                    <a:pt x="0" y="46259"/>
                    <a:pt x="46259" y="0"/>
                    <a:pt x="103322" y="0"/>
                  </a:cubicBezTo>
                  <a:lnTo>
                    <a:pt x="3949077" y="0"/>
                  </a:lnTo>
                  <a:cubicBezTo>
                    <a:pt x="4006140" y="0"/>
                    <a:pt x="4052399" y="46259"/>
                    <a:pt x="4052399" y="103322"/>
                  </a:cubicBezTo>
                  <a:lnTo>
                    <a:pt x="4052399" y="516598"/>
                  </a:lnTo>
                  <a:cubicBezTo>
                    <a:pt x="4052399" y="573661"/>
                    <a:pt x="4006140" y="619920"/>
                    <a:pt x="3949077" y="619920"/>
                  </a:cubicBezTo>
                  <a:lnTo>
                    <a:pt x="103322" y="619920"/>
                  </a:lnTo>
                  <a:cubicBezTo>
                    <a:pt x="46259" y="619920"/>
                    <a:pt x="0" y="573661"/>
                    <a:pt x="0" y="516598"/>
                  </a:cubicBezTo>
                  <a:lnTo>
                    <a:pt x="0" y="103322"/>
                  </a:lnTo>
                  <a:close/>
                </a:path>
              </a:pathLst>
            </a:custGeom>
            <a:solidFill>
              <a:schemeClr val="tx2"/>
            </a:solidFill>
            <a:ln>
              <a:solidFill>
                <a:schemeClr val="tx2"/>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183433" tIns="30262" rIns="183433" bIns="30262" numCol="1" spcCol="1270" anchor="ctr" anchorCtr="0">
              <a:noAutofit/>
            </a:bodyPr>
            <a:lstStyle/>
            <a:p>
              <a:pPr marL="0" lvl="0" indent="0" algn="l" defTabSz="622300">
                <a:lnSpc>
                  <a:spcPct val="90000"/>
                </a:lnSpc>
                <a:spcBef>
                  <a:spcPct val="0"/>
                </a:spcBef>
                <a:spcAft>
                  <a:spcPct val="35000"/>
                </a:spcAft>
                <a:buFont typeface="+mj-lt"/>
                <a:buNone/>
              </a:pPr>
              <a:r>
                <a:rPr lang="en-US" sz="1400" b="1" kern="1200" dirty="0"/>
                <a:t>5. Questions Your Audience Might Ask</a:t>
              </a:r>
              <a:endParaRPr lang="en-US" sz="1400" kern="1200" dirty="0"/>
            </a:p>
          </p:txBody>
        </p:sp>
        <p:sp>
          <p:nvSpPr>
            <p:cNvPr id="10" name="Freeform: Shape 9">
              <a:extLst>
                <a:ext uri="{FF2B5EF4-FFF2-40B4-BE49-F238E27FC236}">
                  <a16:creationId xmlns:a16="http://schemas.microsoft.com/office/drawing/2014/main" id="{0852CD7B-0A73-DB79-F8BF-E097DADB69FF}"/>
                </a:ext>
              </a:extLst>
            </p:cNvPr>
            <p:cNvSpPr/>
            <p:nvPr/>
          </p:nvSpPr>
          <p:spPr>
            <a:xfrm>
              <a:off x="585778" y="3846906"/>
              <a:ext cx="5789142" cy="1041862"/>
            </a:xfrm>
            <a:custGeom>
              <a:avLst/>
              <a:gdLst>
                <a:gd name="connsiteX0" fmla="*/ 0 w 5789142"/>
                <a:gd name="connsiteY0" fmla="*/ 0 h 1041862"/>
                <a:gd name="connsiteX1" fmla="*/ 5789142 w 5789142"/>
                <a:gd name="connsiteY1" fmla="*/ 0 h 1041862"/>
                <a:gd name="connsiteX2" fmla="*/ 5789142 w 5789142"/>
                <a:gd name="connsiteY2" fmla="*/ 1041862 h 1041862"/>
                <a:gd name="connsiteX3" fmla="*/ 0 w 5789142"/>
                <a:gd name="connsiteY3" fmla="*/ 1041862 h 1041862"/>
                <a:gd name="connsiteX4" fmla="*/ 0 w 5789142"/>
                <a:gd name="connsiteY4" fmla="*/ 0 h 1041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89142" h="1041862">
                  <a:moveTo>
                    <a:pt x="0" y="0"/>
                  </a:moveTo>
                  <a:lnTo>
                    <a:pt x="5789142" y="0"/>
                  </a:lnTo>
                  <a:lnTo>
                    <a:pt x="5789142" y="1041862"/>
                  </a:lnTo>
                  <a:lnTo>
                    <a:pt x="0" y="1041862"/>
                  </a:lnTo>
                  <a:lnTo>
                    <a:pt x="0" y="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49302" tIns="437388" rIns="449302"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None/>
              </a:pPr>
              <a:r>
                <a:rPr lang="en-US" sz="1200" kern="1200" dirty="0"/>
                <a:t>Find out what types of content they engage with most – blog posts, social media, videos, webinars, etc. Delivering content through the right channels increases your impact.</a:t>
              </a:r>
            </a:p>
          </p:txBody>
        </p:sp>
        <p:sp>
          <p:nvSpPr>
            <p:cNvPr id="11" name="Freeform: Shape 10">
              <a:extLst>
                <a:ext uri="{FF2B5EF4-FFF2-40B4-BE49-F238E27FC236}">
                  <a16:creationId xmlns:a16="http://schemas.microsoft.com/office/drawing/2014/main" id="{AB84D084-524D-EC0D-D3E3-03789FC8A3DA}"/>
                </a:ext>
              </a:extLst>
            </p:cNvPr>
            <p:cNvSpPr/>
            <p:nvPr/>
          </p:nvSpPr>
          <p:spPr>
            <a:xfrm>
              <a:off x="875235" y="3536946"/>
              <a:ext cx="4052399" cy="619920"/>
            </a:xfrm>
            <a:custGeom>
              <a:avLst/>
              <a:gdLst>
                <a:gd name="connsiteX0" fmla="*/ 0 w 4052399"/>
                <a:gd name="connsiteY0" fmla="*/ 103322 h 619920"/>
                <a:gd name="connsiteX1" fmla="*/ 103322 w 4052399"/>
                <a:gd name="connsiteY1" fmla="*/ 0 h 619920"/>
                <a:gd name="connsiteX2" fmla="*/ 3949077 w 4052399"/>
                <a:gd name="connsiteY2" fmla="*/ 0 h 619920"/>
                <a:gd name="connsiteX3" fmla="*/ 4052399 w 4052399"/>
                <a:gd name="connsiteY3" fmla="*/ 103322 h 619920"/>
                <a:gd name="connsiteX4" fmla="*/ 4052399 w 4052399"/>
                <a:gd name="connsiteY4" fmla="*/ 516598 h 619920"/>
                <a:gd name="connsiteX5" fmla="*/ 3949077 w 4052399"/>
                <a:gd name="connsiteY5" fmla="*/ 619920 h 619920"/>
                <a:gd name="connsiteX6" fmla="*/ 103322 w 4052399"/>
                <a:gd name="connsiteY6" fmla="*/ 619920 h 619920"/>
                <a:gd name="connsiteX7" fmla="*/ 0 w 4052399"/>
                <a:gd name="connsiteY7" fmla="*/ 516598 h 619920"/>
                <a:gd name="connsiteX8" fmla="*/ 0 w 4052399"/>
                <a:gd name="connsiteY8" fmla="*/ 103322 h 6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2399" h="619920">
                  <a:moveTo>
                    <a:pt x="0" y="103322"/>
                  </a:moveTo>
                  <a:cubicBezTo>
                    <a:pt x="0" y="46259"/>
                    <a:pt x="46259" y="0"/>
                    <a:pt x="103322" y="0"/>
                  </a:cubicBezTo>
                  <a:lnTo>
                    <a:pt x="3949077" y="0"/>
                  </a:lnTo>
                  <a:cubicBezTo>
                    <a:pt x="4006140" y="0"/>
                    <a:pt x="4052399" y="46259"/>
                    <a:pt x="4052399" y="103322"/>
                  </a:cubicBezTo>
                  <a:lnTo>
                    <a:pt x="4052399" y="516598"/>
                  </a:lnTo>
                  <a:cubicBezTo>
                    <a:pt x="4052399" y="573661"/>
                    <a:pt x="4006140" y="619920"/>
                    <a:pt x="3949077" y="619920"/>
                  </a:cubicBezTo>
                  <a:lnTo>
                    <a:pt x="103322" y="619920"/>
                  </a:lnTo>
                  <a:cubicBezTo>
                    <a:pt x="46259" y="619920"/>
                    <a:pt x="0" y="573661"/>
                    <a:pt x="0" y="516598"/>
                  </a:cubicBezTo>
                  <a:lnTo>
                    <a:pt x="0" y="10332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3433" tIns="30262" rIns="183433" bIns="30262" numCol="1" spcCol="1270" anchor="ctr" anchorCtr="0">
              <a:noAutofit/>
            </a:bodyPr>
            <a:lstStyle/>
            <a:p>
              <a:pPr marL="0" lvl="0" indent="0" algn="l" defTabSz="622300">
                <a:lnSpc>
                  <a:spcPct val="90000"/>
                </a:lnSpc>
                <a:spcBef>
                  <a:spcPct val="0"/>
                </a:spcBef>
                <a:spcAft>
                  <a:spcPct val="35000"/>
                </a:spcAft>
                <a:buNone/>
              </a:pPr>
              <a:r>
                <a:rPr lang="en-US" sz="1400" b="1" kern="1200" dirty="0"/>
                <a:t>6. Content Preferences</a:t>
              </a:r>
              <a:endParaRPr lang="en-US" sz="1400" kern="1200" dirty="0"/>
            </a:p>
          </p:txBody>
        </p:sp>
      </p:grpSp>
    </p:spTree>
    <p:extLst>
      <p:ext uri="{BB962C8B-B14F-4D97-AF65-F5344CB8AC3E}">
        <p14:creationId xmlns:p14="http://schemas.microsoft.com/office/powerpoint/2010/main" val="2479018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F7AE0-5793-B5CD-EB8A-E5EEF074029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413E20C-B6EC-7D96-308C-27C0106219E4}"/>
              </a:ext>
            </a:extLst>
          </p:cNvPr>
          <p:cNvSpPr txBox="1"/>
          <p:nvPr/>
        </p:nvSpPr>
        <p:spPr>
          <a:xfrm>
            <a:off x="177639" y="468180"/>
            <a:ext cx="6129306" cy="1030218"/>
          </a:xfrm>
          <a:prstGeom prst="rect">
            <a:avLst/>
          </a:prstGeom>
          <a:solidFill>
            <a:schemeClr val="bg1"/>
          </a:solidFill>
        </p:spPr>
        <p:txBody>
          <a:bodyPr wrap="square">
            <a:spAutoFit/>
          </a:bodyPr>
          <a:lstStyle/>
          <a:p>
            <a:pPr algn="ctr">
              <a:lnSpc>
                <a:spcPct val="114000"/>
              </a:lnSpc>
              <a:spcBef>
                <a:spcPts val="600"/>
              </a:spcBef>
              <a:spcAft>
                <a:spcPts val="600"/>
              </a:spcAft>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Your Ideal Launch Customer Profile</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4AE20646-0B5A-55D4-240D-6B26F3312EB2}"/>
              </a:ext>
            </a:extLst>
          </p:cNvPr>
          <p:cNvSpPr txBox="1"/>
          <p:nvPr/>
        </p:nvSpPr>
        <p:spPr>
          <a:xfrm>
            <a:off x="527306" y="1760102"/>
            <a:ext cx="6034132" cy="495905"/>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Use this worksheet to define your ideal launch customer. Complete each section below to build a detailed profile that will guide your funnel strategy. </a:t>
            </a:r>
          </a:p>
        </p:txBody>
      </p:sp>
      <p:sp>
        <p:nvSpPr>
          <p:cNvPr id="2" name="Footer Placeholder 1">
            <a:extLst>
              <a:ext uri="{FF2B5EF4-FFF2-40B4-BE49-F238E27FC236}">
                <a16:creationId xmlns:a16="http://schemas.microsoft.com/office/drawing/2014/main" id="{AEDEE56F-67F4-92BB-38B2-D53E93D6CFE6}"/>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3">
            <a:extLst>
              <a:ext uri="{FF2B5EF4-FFF2-40B4-BE49-F238E27FC236}">
                <a16:creationId xmlns:a16="http://schemas.microsoft.com/office/drawing/2014/main" id="{80618A83-48DA-D5B9-9F26-F45140AB34CE}"/>
              </a:ext>
            </a:extLst>
          </p:cNvPr>
          <p:cNvGraphicFramePr>
            <a:graphicFrameLocks noGrp="1"/>
          </p:cNvGraphicFramePr>
          <p:nvPr>
            <p:extLst>
              <p:ext uri="{D42A27DB-BD31-4B8C-83A1-F6EECF244321}">
                <p14:modId xmlns:p14="http://schemas.microsoft.com/office/powerpoint/2010/main" val="3385491678"/>
              </p:ext>
            </p:extLst>
          </p:nvPr>
        </p:nvGraphicFramePr>
        <p:xfrm>
          <a:off x="617345" y="2517711"/>
          <a:ext cx="5689600" cy="5926356"/>
        </p:xfrm>
        <a:graphic>
          <a:graphicData uri="http://schemas.openxmlformats.org/drawingml/2006/table">
            <a:tbl>
              <a:tblPr firstRow="1" bandRow="1">
                <a:tableStyleId>{5C22544A-7EE6-4342-B048-85BDC9FD1C3A}</a:tableStyleId>
              </a:tblPr>
              <a:tblGrid>
                <a:gridCol w="1738184">
                  <a:extLst>
                    <a:ext uri="{9D8B030D-6E8A-4147-A177-3AD203B41FA5}">
                      <a16:colId xmlns:a16="http://schemas.microsoft.com/office/drawing/2014/main" val="1282557019"/>
                    </a:ext>
                  </a:extLst>
                </a:gridCol>
                <a:gridCol w="3951416">
                  <a:extLst>
                    <a:ext uri="{9D8B030D-6E8A-4147-A177-3AD203B41FA5}">
                      <a16:colId xmlns:a16="http://schemas.microsoft.com/office/drawing/2014/main" val="1750373810"/>
                    </a:ext>
                  </a:extLst>
                </a:gridCol>
              </a:tblGrid>
              <a:tr h="463794">
                <a:tc gridSpan="2">
                  <a:txBody>
                    <a:bodyPr/>
                    <a:lstStyle/>
                    <a:p>
                      <a:r>
                        <a:rPr lang="en-US" sz="1200" b="1" dirty="0">
                          <a:solidFill>
                            <a:schemeClr val="tx1"/>
                          </a:solidFill>
                          <a:latin typeface="Verdana" panose="020B0604030504040204" pitchFamily="34" charset="0"/>
                          <a:ea typeface="Verdana" panose="020B0604030504040204" pitchFamily="34" charset="0"/>
                        </a:rPr>
                        <a:t>1. Demographics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sz="1400" b="1" dirty="0">
                        <a:solidFill>
                          <a:schemeClr val="bg1"/>
                        </a:solidFill>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92615963"/>
                  </a:ext>
                </a:extLst>
              </a:tr>
              <a:tr h="780366">
                <a:tc>
                  <a:txBody>
                    <a:bodyPr/>
                    <a:lstStyle/>
                    <a:p>
                      <a:r>
                        <a:rPr lang="en-US" sz="1200" b="1" dirty="0">
                          <a:solidFill>
                            <a:schemeClr val="tx1"/>
                          </a:solidFill>
                          <a:latin typeface="Verdana" panose="020B0604030504040204" pitchFamily="34" charset="0"/>
                          <a:ea typeface="Verdana" panose="020B0604030504040204" pitchFamily="34" charset="0"/>
                        </a:rPr>
                        <a:t>Age: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solidFill>
                          <a:schemeClr val="tx1"/>
                        </a:solidFill>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5636930"/>
                  </a:ext>
                </a:extLst>
              </a:tr>
              <a:tr h="780366">
                <a:tc>
                  <a:txBody>
                    <a:bodyPr/>
                    <a:lstStyle/>
                    <a:p>
                      <a:r>
                        <a:rPr lang="en-US" sz="1200" b="1" dirty="0">
                          <a:latin typeface="Verdana" panose="020B0604030504040204" pitchFamily="34" charset="0"/>
                          <a:ea typeface="Verdana" panose="020B0604030504040204" pitchFamily="34" charset="0"/>
                        </a:rPr>
                        <a:t>Gender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780366">
                <a:tc>
                  <a:txBody>
                    <a:bodyPr/>
                    <a:lstStyle/>
                    <a:p>
                      <a:r>
                        <a:rPr lang="en-US" sz="1200" b="1" dirty="0">
                          <a:latin typeface="Verdana" panose="020B0604030504040204" pitchFamily="34" charset="0"/>
                          <a:ea typeface="Verdana" panose="020B0604030504040204" pitchFamily="34" charset="0"/>
                        </a:rPr>
                        <a:t>Location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4104691"/>
                  </a:ext>
                </a:extLst>
              </a:tr>
              <a:tr h="780366">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rPr>
                        <a:t>Occupation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537260"/>
                  </a:ext>
                </a:extLst>
              </a:tr>
              <a:tr h="780366">
                <a:tc>
                  <a:txBody>
                    <a:bodyPr/>
                    <a:lstStyle/>
                    <a:p>
                      <a:r>
                        <a:rPr lang="en-US" sz="1200" b="1" dirty="0">
                          <a:latin typeface="Verdana" panose="020B0604030504040204" pitchFamily="34" charset="0"/>
                          <a:ea typeface="Verdana" panose="020B0604030504040204" pitchFamily="34" charset="0"/>
                        </a:rPr>
                        <a:t>Education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6447852"/>
                  </a:ext>
                </a:extLst>
              </a:tr>
              <a:tr h="780366">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rPr>
                        <a:t>Income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6904577"/>
                  </a:ext>
                </a:extLst>
              </a:tr>
              <a:tr h="780366">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rPr>
                        <a:t>Other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3170383"/>
                  </a:ext>
                </a:extLst>
              </a:tr>
            </a:tbl>
          </a:graphicData>
        </a:graphic>
      </p:graphicFrame>
    </p:spTree>
    <p:extLst>
      <p:ext uri="{BB962C8B-B14F-4D97-AF65-F5344CB8AC3E}">
        <p14:creationId xmlns:p14="http://schemas.microsoft.com/office/powerpoint/2010/main" val="3865177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AD7D0-DC6F-E7DA-CB7C-DCE8644ECA0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58658D-D000-4265-0129-917477A9877D}"/>
              </a:ext>
            </a:extLst>
          </p:cNvPr>
          <p:cNvSpPr>
            <a:spLocks noGrp="1"/>
          </p:cNvSpPr>
          <p:nvPr>
            <p:ph type="ftr" sz="quarter" idx="11"/>
          </p:nvPr>
        </p:nvSpPr>
        <p:spPr/>
        <p:txBody>
          <a:bodyPr/>
          <a:lstStyle/>
          <a:p>
            <a:r>
              <a:rPr lang="en-US"/>
              <a:t>Create Your Membership Site Planner</a:t>
            </a:r>
            <a:endParaRPr lang="en-GB" dirty="0"/>
          </a:p>
        </p:txBody>
      </p:sp>
      <p:graphicFrame>
        <p:nvGraphicFramePr>
          <p:cNvPr id="5" name="Table 4">
            <a:extLst>
              <a:ext uri="{FF2B5EF4-FFF2-40B4-BE49-F238E27FC236}">
                <a16:creationId xmlns:a16="http://schemas.microsoft.com/office/drawing/2014/main" id="{5B395E07-723F-57A4-CB45-E349810A77C5}"/>
              </a:ext>
            </a:extLst>
          </p:cNvPr>
          <p:cNvGraphicFramePr>
            <a:graphicFrameLocks noGrp="1"/>
          </p:cNvGraphicFramePr>
          <p:nvPr>
            <p:extLst>
              <p:ext uri="{D42A27DB-BD31-4B8C-83A1-F6EECF244321}">
                <p14:modId xmlns:p14="http://schemas.microsoft.com/office/powerpoint/2010/main" val="3212422161"/>
              </p:ext>
            </p:extLst>
          </p:nvPr>
        </p:nvGraphicFramePr>
        <p:xfrm>
          <a:off x="609600" y="704332"/>
          <a:ext cx="5689600" cy="7886128"/>
        </p:xfrm>
        <a:graphic>
          <a:graphicData uri="http://schemas.openxmlformats.org/drawingml/2006/table">
            <a:tbl>
              <a:tblPr firstRow="1" bandRow="1">
                <a:tableStyleId>{5C22544A-7EE6-4342-B048-85BDC9FD1C3A}</a:tableStyleId>
              </a:tblPr>
              <a:tblGrid>
                <a:gridCol w="1528119">
                  <a:extLst>
                    <a:ext uri="{9D8B030D-6E8A-4147-A177-3AD203B41FA5}">
                      <a16:colId xmlns:a16="http://schemas.microsoft.com/office/drawing/2014/main" val="1282557019"/>
                    </a:ext>
                  </a:extLst>
                </a:gridCol>
                <a:gridCol w="4161481">
                  <a:extLst>
                    <a:ext uri="{9D8B030D-6E8A-4147-A177-3AD203B41FA5}">
                      <a16:colId xmlns:a16="http://schemas.microsoft.com/office/drawing/2014/main" val="1750373810"/>
                    </a:ext>
                  </a:extLst>
                </a:gridCol>
              </a:tblGrid>
              <a:tr h="3943064">
                <a:tc>
                  <a:txBody>
                    <a:bodyPr/>
                    <a:lstStyle/>
                    <a:p>
                      <a:pPr algn="ctr"/>
                      <a:r>
                        <a:rPr lang="en-US" sz="1200" b="1" dirty="0">
                          <a:solidFill>
                            <a:schemeClr val="tx1"/>
                          </a:solidFill>
                          <a:latin typeface="Verdana" panose="020B0604030504040204" pitchFamily="34" charset="0"/>
                          <a:ea typeface="Verdana" panose="020B0604030504040204" pitchFamily="34" charset="0"/>
                        </a:rPr>
                        <a:t>2. </a:t>
                      </a:r>
                    </a:p>
                    <a:p>
                      <a:pPr algn="ctr"/>
                      <a:r>
                        <a:rPr lang="en-US" sz="1200" b="1" dirty="0">
                          <a:solidFill>
                            <a:schemeClr val="tx1"/>
                          </a:solidFill>
                          <a:latin typeface="Verdana" panose="020B0604030504040204" pitchFamily="34" charset="0"/>
                          <a:ea typeface="Verdana" panose="020B0604030504040204" pitchFamily="34" charset="0"/>
                        </a:rPr>
                        <a:t>Key Pain Points and Challenges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n-US" sz="1100" b="0" i="1" dirty="0">
                          <a:solidFill>
                            <a:schemeClr val="tx1"/>
                          </a:solidFill>
                          <a:latin typeface="Verdana" panose="020B0604030504040204" pitchFamily="34" charset="0"/>
                          <a:ea typeface="Verdana" panose="020B0604030504040204" pitchFamily="34" charset="0"/>
                        </a:rPr>
                        <a:t>(What specific problems or challenges does your ideal customer experience? Use their own words to describe these challenges that your product can help solve)</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5636930"/>
                  </a:ext>
                </a:extLst>
              </a:tr>
              <a:tr h="3943064">
                <a:tc>
                  <a:txBody>
                    <a:bodyPr/>
                    <a:lstStyle/>
                    <a:p>
                      <a:pPr algn="ctr"/>
                      <a:r>
                        <a:rPr lang="en-US" sz="1200" b="1" dirty="0">
                          <a:latin typeface="Verdana" panose="020B0604030504040204" pitchFamily="34" charset="0"/>
                          <a:ea typeface="Verdana" panose="020B0604030504040204" pitchFamily="34" charset="0"/>
                        </a:rPr>
                        <a:t>3. </a:t>
                      </a:r>
                    </a:p>
                    <a:p>
                      <a:pPr algn="ctr"/>
                      <a:r>
                        <a:rPr lang="en-US" sz="1200" b="1" dirty="0">
                          <a:latin typeface="Verdana" panose="020B0604030504040204" pitchFamily="34" charset="0"/>
                          <a:ea typeface="Verdana" panose="020B0604030504040204" pitchFamily="34" charset="0"/>
                        </a:rPr>
                        <a:t>Specific Outcomes They Desire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n-US" sz="1100" b="0" i="1" dirty="0">
                          <a:latin typeface="Verdana" panose="020B0604030504040204" pitchFamily="34" charset="0"/>
                          <a:ea typeface="Verdana" panose="020B0604030504040204" pitchFamily="34" charset="0"/>
                        </a:rPr>
                        <a:t>(What goals do they want to achieve by using your product?)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bl>
          </a:graphicData>
        </a:graphic>
      </p:graphicFrame>
    </p:spTree>
    <p:extLst>
      <p:ext uri="{BB962C8B-B14F-4D97-AF65-F5344CB8AC3E}">
        <p14:creationId xmlns:p14="http://schemas.microsoft.com/office/powerpoint/2010/main" val="2792390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FCBC1-5A2F-7F80-1EE6-8298C68FBCC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8FDE95-BF90-28EE-8BB3-44B09C55F30E}"/>
              </a:ext>
            </a:extLst>
          </p:cNvPr>
          <p:cNvSpPr>
            <a:spLocks noGrp="1"/>
          </p:cNvSpPr>
          <p:nvPr>
            <p:ph type="ftr" sz="quarter" idx="11"/>
          </p:nvPr>
        </p:nvSpPr>
        <p:spPr/>
        <p:txBody>
          <a:bodyPr/>
          <a:lstStyle/>
          <a:p>
            <a:r>
              <a:rPr lang="en-US"/>
              <a:t>Create Your Membership Site Planner</a:t>
            </a:r>
            <a:endParaRPr lang="en-GB" dirty="0"/>
          </a:p>
        </p:txBody>
      </p:sp>
      <p:graphicFrame>
        <p:nvGraphicFramePr>
          <p:cNvPr id="5" name="Table 4">
            <a:extLst>
              <a:ext uri="{FF2B5EF4-FFF2-40B4-BE49-F238E27FC236}">
                <a16:creationId xmlns:a16="http://schemas.microsoft.com/office/drawing/2014/main" id="{B06A3889-DE2C-20DC-2A02-A2857CABC82F}"/>
              </a:ext>
            </a:extLst>
          </p:cNvPr>
          <p:cNvGraphicFramePr>
            <a:graphicFrameLocks noGrp="1"/>
          </p:cNvGraphicFramePr>
          <p:nvPr>
            <p:extLst>
              <p:ext uri="{D42A27DB-BD31-4B8C-83A1-F6EECF244321}">
                <p14:modId xmlns:p14="http://schemas.microsoft.com/office/powerpoint/2010/main" val="542318993"/>
              </p:ext>
            </p:extLst>
          </p:nvPr>
        </p:nvGraphicFramePr>
        <p:xfrm>
          <a:off x="609600" y="704333"/>
          <a:ext cx="5689600" cy="7863840"/>
        </p:xfrm>
        <a:graphic>
          <a:graphicData uri="http://schemas.openxmlformats.org/drawingml/2006/table">
            <a:tbl>
              <a:tblPr firstRow="1" bandRow="1">
                <a:tableStyleId>{5C22544A-7EE6-4342-B048-85BDC9FD1C3A}</a:tableStyleId>
              </a:tblPr>
              <a:tblGrid>
                <a:gridCol w="1528119">
                  <a:extLst>
                    <a:ext uri="{9D8B030D-6E8A-4147-A177-3AD203B41FA5}">
                      <a16:colId xmlns:a16="http://schemas.microsoft.com/office/drawing/2014/main" val="1282557019"/>
                    </a:ext>
                  </a:extLst>
                </a:gridCol>
                <a:gridCol w="4161481">
                  <a:extLst>
                    <a:ext uri="{9D8B030D-6E8A-4147-A177-3AD203B41FA5}">
                      <a16:colId xmlns:a16="http://schemas.microsoft.com/office/drawing/2014/main" val="1750373810"/>
                    </a:ext>
                  </a:extLst>
                </a:gridCol>
              </a:tblGrid>
              <a:tr h="3017520">
                <a:tc>
                  <a:txBody>
                    <a:bodyPr/>
                    <a:lstStyle/>
                    <a:p>
                      <a:pPr algn="ctr"/>
                      <a:r>
                        <a:rPr lang="en-US" sz="1200" b="1" dirty="0">
                          <a:solidFill>
                            <a:schemeClr val="tx1"/>
                          </a:solidFill>
                          <a:latin typeface="Verdana" panose="020B0604030504040204" pitchFamily="34" charset="0"/>
                          <a:ea typeface="Verdana" panose="020B0604030504040204" pitchFamily="34" charset="0"/>
                        </a:rPr>
                        <a:t>4. </a:t>
                      </a:r>
                    </a:p>
                    <a:p>
                      <a:pPr algn="ctr"/>
                      <a:r>
                        <a:rPr lang="en-US" sz="1200" b="1" dirty="0">
                          <a:solidFill>
                            <a:schemeClr val="tx1"/>
                          </a:solidFill>
                          <a:latin typeface="Verdana" panose="020B0604030504040204" pitchFamily="34" charset="0"/>
                          <a:ea typeface="Verdana" panose="020B0604030504040204" pitchFamily="34" charset="0"/>
                        </a:rPr>
                        <a:t>Buying </a:t>
                      </a:r>
                    </a:p>
                    <a:p>
                      <a:pPr algn="ctr"/>
                      <a:r>
                        <a:rPr lang="en-US" sz="1200" b="1" dirty="0">
                          <a:solidFill>
                            <a:schemeClr val="tx1"/>
                          </a:solidFill>
                          <a:latin typeface="Verdana" panose="020B0604030504040204" pitchFamily="34" charset="0"/>
                          <a:ea typeface="Verdana" panose="020B0604030504040204" pitchFamily="34" charset="0"/>
                        </a:rPr>
                        <a:t>Behaviors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n-US" sz="1100" b="0" i="1" dirty="0">
                          <a:solidFill>
                            <a:schemeClr val="tx1"/>
                          </a:solidFill>
                          <a:latin typeface="Verdana" panose="020B0604030504040204" pitchFamily="34" charset="0"/>
                          <a:ea typeface="Verdana" panose="020B0604030504040204" pitchFamily="34" charset="0"/>
                        </a:rPr>
                        <a:t>(How does your audience typically make purchasing decisions? Consider their decision-making style, key motivators, and factors that influence their purchases)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4104691"/>
                  </a:ext>
                </a:extLst>
              </a:tr>
              <a:tr h="301752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rPr>
                        <a:t>5. </a:t>
                      </a:r>
                    </a:p>
                    <a:p>
                      <a:pPr marL="0" marR="0" lvl="0" indent="0" algn="ctr" defTabSz="51435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rPr>
                        <a:t>Questions Your Audience Might Ask</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n-US" sz="1100" b="0" i="1" dirty="0">
                          <a:latin typeface="Verdana" panose="020B0604030504040204" pitchFamily="34" charset="0"/>
                          <a:ea typeface="Verdana" panose="020B0604030504040204" pitchFamily="34" charset="0"/>
                        </a:rPr>
                        <a:t>(List the questions your audience may have about your product or offer)</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537260"/>
                  </a:ext>
                </a:extLst>
              </a:tr>
              <a:tr h="1828800">
                <a:tc>
                  <a:txBody>
                    <a:bodyPr/>
                    <a:lstStyle/>
                    <a:p>
                      <a:pPr algn="ctr"/>
                      <a:r>
                        <a:rPr lang="en-US" sz="1200" b="1" dirty="0">
                          <a:latin typeface="Verdana" panose="020B0604030504040204" pitchFamily="34" charset="0"/>
                          <a:ea typeface="Verdana" panose="020B0604030504040204" pitchFamily="34" charset="0"/>
                        </a:rPr>
                        <a:t>6. </a:t>
                      </a:r>
                    </a:p>
                    <a:p>
                      <a:pPr algn="ctr"/>
                      <a:r>
                        <a:rPr lang="en-US" sz="1200" b="1" dirty="0">
                          <a:latin typeface="Verdana" panose="020B0604030504040204" pitchFamily="34" charset="0"/>
                          <a:ea typeface="Verdana" panose="020B0604030504040204" pitchFamily="34" charset="0"/>
                        </a:rPr>
                        <a:t>Content Preferences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n-US" sz="1100" b="0" i="1" dirty="0">
                          <a:latin typeface="Verdana" panose="020B0604030504040204" pitchFamily="34" charset="0"/>
                          <a:ea typeface="Verdana" panose="020B0604030504040204" pitchFamily="34" charset="0"/>
                        </a:rPr>
                        <a:t>(What types of content does your audience prefer – blog posts, videos, social media, etc.?) </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6447852"/>
                  </a:ext>
                </a:extLst>
              </a:tr>
            </a:tbl>
          </a:graphicData>
        </a:graphic>
      </p:graphicFrame>
    </p:spTree>
    <p:extLst>
      <p:ext uri="{BB962C8B-B14F-4D97-AF65-F5344CB8AC3E}">
        <p14:creationId xmlns:p14="http://schemas.microsoft.com/office/powerpoint/2010/main" val="2274306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2E3BF-B598-342F-EDDD-A33B1F9EAEA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B332C5-F657-9AE1-D031-FAC247A5F882}"/>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660BA4F4-A9E0-3E13-C0A2-98C281C9B355}"/>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CF06204F-8E3C-B641-BFA9-ECB753B53DEC}"/>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1232327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C41D-C4B9-E292-6133-7AD85400825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1A7AAC-6B3A-C15D-2D97-58F12FB04F0E}"/>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A4028B50-1FDE-1938-503F-4190B011028E}"/>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81044D1F-020A-F99F-B0ED-1D29E3A61075}"/>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3092403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C74F2-5C3E-4391-ACBB-3EAD0FF4B0F3}"/>
              </a:ext>
            </a:extLst>
          </p:cNvPr>
          <p:cNvPicPr>
            <a:picLocks noChangeAspect="1"/>
          </p:cNvPicPr>
          <p:nvPr/>
        </p:nvPicPr>
        <p:blipFill>
          <a:blip r:embed="rId2">
            <a:extLst>
              <a:ext uri="{28A0092B-C50C-407E-A947-70E740481C1C}">
                <a14:useLocalDpi xmlns:a14="http://schemas.microsoft.com/office/drawing/2010/main" val="0"/>
              </a:ext>
            </a:extLst>
          </a:blip>
          <a:srcRect t="12451" b="28478"/>
          <a:stretch/>
        </p:blipFill>
        <p:spPr>
          <a:xfrm>
            <a:off x="0" y="0"/>
            <a:ext cx="6858000" cy="6083384"/>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C8A2FBA-2B1B-4B4B-B24D-61451B2D55AB}"/>
              </a:ext>
            </a:extLst>
          </p:cNvPr>
          <p:cNvSpPr txBox="1"/>
          <p:nvPr/>
        </p:nvSpPr>
        <p:spPr>
          <a:xfrm>
            <a:off x="572256" y="6702373"/>
            <a:ext cx="6143793" cy="1828708"/>
          </a:xfrm>
          <a:prstGeom prst="rect">
            <a:avLst/>
          </a:prstGeom>
        </p:spPr>
        <p:txBody>
          <a:bodyPr vert="horz" lIns="91440" tIns="45720" rIns="91440" bIns="45720" rtlCol="0" anchor="ctr">
            <a:normAutofit/>
          </a:bodyPr>
          <a:lstStyle/>
          <a:p>
            <a:pPr defTabSz="685800">
              <a:lnSpc>
                <a:spcPct val="90000"/>
              </a:lnSpc>
              <a:spcBef>
                <a:spcPct val="0"/>
              </a:spcBef>
              <a:spcAft>
                <a:spcPts val="1800"/>
              </a:spcAft>
            </a:pPr>
            <a:r>
              <a:rPr lang="en-US" sz="3200" b="1" dirty="0">
                <a:solidFill>
                  <a:srgbClr val="000000"/>
                </a:solidFill>
                <a:effectLst/>
                <a:latin typeface="+mj-lt"/>
                <a:ea typeface="+mj-ea"/>
                <a:cs typeface="+mj-cs"/>
              </a:rPr>
              <a:t>Step </a:t>
            </a:r>
            <a:r>
              <a:rPr lang="en-US" sz="3200" b="1" dirty="0">
                <a:solidFill>
                  <a:srgbClr val="000000"/>
                </a:solidFill>
                <a:latin typeface="+mj-lt"/>
                <a:ea typeface="+mj-ea"/>
                <a:cs typeface="+mj-cs"/>
              </a:rPr>
              <a:t>4</a:t>
            </a:r>
            <a:r>
              <a:rPr lang="en-US" sz="3200" b="1" dirty="0">
                <a:solidFill>
                  <a:srgbClr val="000000"/>
                </a:solidFill>
                <a:effectLst/>
                <a:latin typeface="+mj-lt"/>
                <a:ea typeface="+mj-ea"/>
                <a:cs typeface="+mj-cs"/>
              </a:rPr>
              <a:t>:  </a:t>
            </a:r>
            <a:r>
              <a:rPr lang="en-US" sz="3200" dirty="0">
                <a:solidFill>
                  <a:srgbClr val="000000"/>
                </a:solidFill>
                <a:latin typeface="+mj-lt"/>
                <a:ea typeface="+mj-ea"/>
                <a:cs typeface="+mj-cs"/>
              </a:rPr>
              <a:t>Map Your </a:t>
            </a:r>
            <a:br>
              <a:rPr lang="en-US" sz="3200" dirty="0">
                <a:solidFill>
                  <a:srgbClr val="000000"/>
                </a:solidFill>
                <a:latin typeface="+mj-lt"/>
                <a:ea typeface="+mj-ea"/>
                <a:cs typeface="+mj-cs"/>
              </a:rPr>
            </a:br>
            <a:r>
              <a:rPr lang="en-US" sz="3200" dirty="0">
                <a:solidFill>
                  <a:srgbClr val="000000"/>
                </a:solidFill>
                <a:latin typeface="+mj-lt"/>
                <a:ea typeface="+mj-ea"/>
                <a:cs typeface="+mj-cs"/>
              </a:rPr>
              <a:t>Launch Funnel Stages</a:t>
            </a:r>
            <a:endParaRPr lang="en-US" sz="900" dirty="0">
              <a:solidFill>
                <a:srgbClr val="000000"/>
              </a:solidFill>
              <a:effectLst/>
              <a:latin typeface="+mj-lt"/>
              <a:ea typeface="+mj-ea"/>
              <a:cs typeface="+mj-cs"/>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a:xfrm>
            <a:off x="1577038" y="8853030"/>
            <a:ext cx="3703922" cy="163074"/>
          </a:xfrm>
        </p:spPr>
        <p:txBody>
          <a:bodyPr vert="horz" lIns="91440" tIns="45720" rIns="91440" bIns="45720" rtlCol="0" anchor="ctr">
            <a:normAutofit/>
          </a:bodyPr>
          <a:lstStyle/>
          <a:p>
            <a:pPr defTabSz="514350">
              <a:lnSpc>
                <a:spcPct val="90000"/>
              </a:lnSpc>
              <a:spcAft>
                <a:spcPts val="600"/>
              </a:spcAft>
              <a:defRPr/>
            </a:pPr>
            <a:r>
              <a:rPr lang="en-US" sz="500" kern="1200">
                <a:solidFill>
                  <a:srgbClr val="898989"/>
                </a:solidFill>
                <a:latin typeface="+mn-lt"/>
                <a:ea typeface="+mn-ea"/>
                <a:cs typeface="+mn-cs"/>
              </a:rPr>
              <a:t>Map Your Launch Funnel Planner</a:t>
            </a:r>
            <a:endParaRPr lang="en-US" sz="500" kern="1200" dirty="0">
              <a:solidFill>
                <a:srgbClr val="898989"/>
              </a:solidFill>
              <a:latin typeface="+mn-lt"/>
              <a:ea typeface="+mn-ea"/>
              <a:cs typeface="+mn-cs"/>
            </a:endParaRPr>
          </a:p>
        </p:txBody>
      </p:sp>
    </p:spTree>
    <p:extLst>
      <p:ext uri="{BB962C8B-B14F-4D97-AF65-F5344CB8AC3E}">
        <p14:creationId xmlns:p14="http://schemas.microsoft.com/office/powerpoint/2010/main" val="200998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6A703-3DE3-F933-5A07-082FBB29A006}"/>
            </a:ext>
          </a:extLst>
        </p:cNvPr>
        <p:cNvGrpSpPr/>
        <p:nvPr/>
      </p:nvGrpSpPr>
      <p:grpSpPr>
        <a:xfrm>
          <a:off x="0" y="0"/>
          <a:ext cx="0" cy="0"/>
          <a:chOff x="0" y="0"/>
          <a:chExt cx="0" cy="0"/>
        </a:xfrm>
      </p:grpSpPr>
      <p:sp>
        <p:nvSpPr>
          <p:cNvPr id="31" name="CuadroTexto 13">
            <a:extLst>
              <a:ext uri="{FF2B5EF4-FFF2-40B4-BE49-F238E27FC236}">
                <a16:creationId xmlns:a16="http://schemas.microsoft.com/office/drawing/2014/main" id="{B5A45D12-6F0A-EE9E-3257-84F653328823}"/>
              </a:ext>
            </a:extLst>
          </p:cNvPr>
          <p:cNvSpPr txBox="1"/>
          <p:nvPr/>
        </p:nvSpPr>
        <p:spPr>
          <a:xfrm>
            <a:off x="632396" y="1020248"/>
            <a:ext cx="5593208" cy="1331134"/>
          </a:xfrm>
          <a:prstGeom prst="rect">
            <a:avLst/>
          </a:prstGeom>
          <a:solidFill>
            <a:schemeClr val="bg1"/>
          </a:solidFill>
        </p:spPr>
        <p:txBody>
          <a:bodyPr wrap="square" rtlCol="0">
            <a:spAutoFit/>
          </a:bodyPr>
          <a:lstStyle/>
          <a:p>
            <a:pPr algn="ctr"/>
            <a:endParaRPr lang="en-US" sz="3375" b="1" dirty="0">
              <a:latin typeface="Brannboll Fet" charset="0"/>
              <a:ea typeface="Brannboll Fet" charset="0"/>
              <a:cs typeface="Brannboll Fet" charset="0"/>
            </a:endParaRPr>
          </a:p>
          <a:p>
            <a:pPr algn="ctr"/>
            <a:r>
              <a:rPr lang="en-US" sz="2800" b="1" dirty="0">
                <a:latin typeface="Century Gothic" panose="020B0502020202020204" pitchFamily="34" charset="0"/>
                <a:ea typeface="Brannboll Fet" charset="0"/>
                <a:cs typeface="Brannboll Fet" charset="0"/>
              </a:rPr>
              <a:t>This Planner Belongs to</a:t>
            </a:r>
            <a:br>
              <a:rPr lang="en-US" sz="3375" b="1" dirty="0">
                <a:latin typeface="Brannboll Fet" charset="0"/>
                <a:ea typeface="Brannboll Fet" charset="0"/>
                <a:cs typeface="Brannboll Fet" charset="0"/>
              </a:rPr>
            </a:br>
            <a:endParaRPr lang="en-US" sz="1875" b="1" dirty="0">
              <a:latin typeface="Santorini" pitchFamily="2" charset="0"/>
              <a:ea typeface="Brannboll Fet" charset="0"/>
              <a:cs typeface="Brannboll Fet" charset="0"/>
            </a:endParaRPr>
          </a:p>
        </p:txBody>
      </p:sp>
      <p:cxnSp>
        <p:nvCxnSpPr>
          <p:cNvPr id="29" name="Straight Connector 28">
            <a:extLst>
              <a:ext uri="{FF2B5EF4-FFF2-40B4-BE49-F238E27FC236}">
                <a16:creationId xmlns:a16="http://schemas.microsoft.com/office/drawing/2014/main" id="{440C7678-967C-5467-B049-691EF8D60732}"/>
              </a:ext>
            </a:extLst>
          </p:cNvPr>
          <p:cNvCxnSpPr>
            <a:cxnSpLocks/>
          </p:cNvCxnSpPr>
          <p:nvPr/>
        </p:nvCxnSpPr>
        <p:spPr>
          <a:xfrm>
            <a:off x="985420" y="2863926"/>
            <a:ext cx="488716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CE66952-8D58-33B7-5D16-13284A09F0E2}"/>
              </a:ext>
            </a:extLst>
          </p:cNvPr>
          <p:cNvCxnSpPr>
            <a:cxnSpLocks/>
          </p:cNvCxnSpPr>
          <p:nvPr/>
        </p:nvCxnSpPr>
        <p:spPr>
          <a:xfrm>
            <a:off x="1055804" y="3435426"/>
            <a:ext cx="481677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95F4EF97-C1B6-CD54-6D8B-10FAFF61B587}"/>
              </a:ext>
            </a:extLst>
          </p:cNvPr>
          <p:cNvSpPr>
            <a:spLocks noGrp="1"/>
          </p:cNvSpPr>
          <p:nvPr>
            <p:ph type="ftr" sz="quarter" idx="11"/>
          </p:nvPr>
        </p:nvSpPr>
        <p:spPr/>
        <p:txBody>
          <a:bodyPr/>
          <a:lstStyle/>
          <a:p>
            <a:r>
              <a:rPr lang="en-US" dirty="0"/>
              <a:t>Map Your Launch Funnel Planner</a:t>
            </a:r>
            <a:endParaRPr lang="en-GB" dirty="0"/>
          </a:p>
        </p:txBody>
      </p:sp>
    </p:spTree>
    <p:extLst>
      <p:ext uri="{BB962C8B-B14F-4D97-AF65-F5344CB8AC3E}">
        <p14:creationId xmlns:p14="http://schemas.microsoft.com/office/powerpoint/2010/main" val="3992146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B89C9-C041-85CC-4C20-DF3FF71C147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7334728-BCB3-E273-44EA-B3A35C247800}"/>
              </a:ext>
            </a:extLst>
          </p:cNvPr>
          <p:cNvSpPr txBox="1"/>
          <p:nvPr/>
        </p:nvSpPr>
        <p:spPr>
          <a:xfrm>
            <a:off x="422689" y="66707"/>
            <a:ext cx="6058430" cy="1140056"/>
          </a:xfrm>
          <a:prstGeom prst="rect">
            <a:avLst/>
          </a:prstGeom>
          <a:solidFill>
            <a:schemeClr val="bg1"/>
          </a:solidFill>
        </p:spPr>
        <p:txBody>
          <a:bodyPr wrap="square">
            <a:spAutoFit/>
          </a:bodyPr>
          <a:lstStyle/>
          <a:p>
            <a:pPr algn="ctr">
              <a:lnSpc>
                <a:spcPct val="300000"/>
              </a:lnSpc>
              <a:spcBef>
                <a:spcPts val="1200"/>
              </a:spcBef>
              <a:spcAft>
                <a:spcPts val="1200"/>
              </a:spcAft>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Map Your Launch Funnel Stages</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24CDB1FA-3356-25B6-D18A-834416CCF540}"/>
              </a:ext>
            </a:extLst>
          </p:cNvPr>
          <p:cNvSpPr txBox="1"/>
          <p:nvPr/>
        </p:nvSpPr>
        <p:spPr>
          <a:xfrm>
            <a:off x="638932" y="1336688"/>
            <a:ext cx="5625943" cy="4429289"/>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To create an effective launch funnel, you need to guide your audience through the key steps of their buying journey. A launch funnel is built around four main stages – </a:t>
            </a:r>
            <a:r>
              <a:rPr lang="en-US" sz="1200" b="1" kern="100" dirty="0">
                <a:effectLst/>
                <a:latin typeface="Verdana" panose="020B0604030504040204" pitchFamily="34" charset="0"/>
                <a:ea typeface="Verdana" panose="020B0604030504040204" pitchFamily="34" charset="0"/>
                <a:cs typeface="Verdana" panose="020B0604030504040204" pitchFamily="34" charset="0"/>
              </a:rPr>
              <a:t>Awareness</a:t>
            </a:r>
            <a:r>
              <a:rPr lang="en-US" sz="1200" kern="100" dirty="0">
                <a:effectLst/>
                <a:latin typeface="Verdana" panose="020B0604030504040204" pitchFamily="34" charset="0"/>
                <a:ea typeface="Verdana" panose="020B0604030504040204" pitchFamily="34" charset="0"/>
                <a:cs typeface="Verdana" panose="020B0604030504040204" pitchFamily="34" charset="0"/>
              </a:rPr>
              <a:t>, </a:t>
            </a:r>
            <a:r>
              <a:rPr lang="en-US" sz="1200" b="1" kern="100" dirty="0">
                <a:effectLst/>
                <a:latin typeface="Verdana" panose="020B0604030504040204" pitchFamily="34" charset="0"/>
                <a:ea typeface="Verdana" panose="020B0604030504040204" pitchFamily="34" charset="0"/>
                <a:cs typeface="Verdana" panose="020B0604030504040204" pitchFamily="34" charset="0"/>
              </a:rPr>
              <a:t>Consideration</a:t>
            </a:r>
            <a:r>
              <a:rPr lang="en-US" sz="1200" kern="100" dirty="0">
                <a:effectLst/>
                <a:latin typeface="Verdana" panose="020B0604030504040204" pitchFamily="34" charset="0"/>
                <a:ea typeface="Verdana" panose="020B0604030504040204" pitchFamily="34" charset="0"/>
                <a:cs typeface="Verdana" panose="020B0604030504040204" pitchFamily="34" charset="0"/>
              </a:rPr>
              <a:t>, </a:t>
            </a:r>
            <a:r>
              <a:rPr lang="en-US" sz="1200" b="1" kern="100" dirty="0">
                <a:effectLst/>
                <a:latin typeface="Verdana" panose="020B0604030504040204" pitchFamily="34" charset="0"/>
                <a:ea typeface="Verdana" panose="020B0604030504040204" pitchFamily="34" charset="0"/>
                <a:cs typeface="Verdana" panose="020B0604030504040204" pitchFamily="34" charset="0"/>
              </a:rPr>
              <a:t>Conversion</a:t>
            </a:r>
            <a:r>
              <a:rPr lang="en-US" sz="1200" kern="100" dirty="0">
                <a:effectLst/>
                <a:latin typeface="Verdana" panose="020B0604030504040204" pitchFamily="34" charset="0"/>
                <a:ea typeface="Verdana" panose="020B0604030504040204" pitchFamily="34" charset="0"/>
                <a:cs typeface="Verdana" panose="020B0604030504040204" pitchFamily="34" charset="0"/>
              </a:rPr>
              <a:t>, and </a:t>
            </a:r>
            <a:r>
              <a:rPr lang="en-US" sz="1200" b="1" kern="100" dirty="0">
                <a:effectLst/>
                <a:latin typeface="Verdana" panose="020B0604030504040204" pitchFamily="34" charset="0"/>
                <a:ea typeface="Verdana" panose="020B0604030504040204" pitchFamily="34" charset="0"/>
                <a:cs typeface="Verdana" panose="020B0604030504040204" pitchFamily="34" charset="0"/>
              </a:rPr>
              <a:t>Retention</a:t>
            </a:r>
            <a:r>
              <a:rPr lang="en-US" sz="1200" kern="100" dirty="0">
                <a:effectLst/>
                <a:latin typeface="Verdana" panose="020B0604030504040204" pitchFamily="34" charset="0"/>
                <a:ea typeface="Verdana" panose="020B0604030504040204" pitchFamily="34" charset="0"/>
                <a:cs typeface="Verdana" panose="020B0604030504040204" pitchFamily="34" charset="0"/>
              </a:rPr>
              <a:t> – each designed to move potential customers closer to purchasing and becoming loyal buyers.</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Your funnel includes these four key stages:</a:t>
            </a:r>
          </a:p>
          <a:p>
            <a:pPr lvl="0">
              <a:lnSpc>
                <a:spcPct val="115000"/>
              </a:lnSpc>
              <a:spcAft>
                <a:spcPts val="1200"/>
              </a:spcAft>
            </a:pP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54FDD6F7-6118-63D5-65D8-C8856413DE40}"/>
              </a:ext>
            </a:extLst>
          </p:cNvPr>
          <p:cNvSpPr>
            <a:spLocks noGrp="1"/>
          </p:cNvSpPr>
          <p:nvPr>
            <p:ph type="ftr" sz="quarter" idx="11"/>
          </p:nvPr>
        </p:nvSpPr>
        <p:spPr/>
        <p:txBody>
          <a:bodyPr/>
          <a:lstStyle/>
          <a:p>
            <a:r>
              <a:rPr lang="en-US"/>
              <a:t>Map Your Launch Funnel Planner</a:t>
            </a:r>
            <a:endParaRPr lang="en-GB" dirty="0"/>
          </a:p>
        </p:txBody>
      </p:sp>
      <p:grpSp>
        <p:nvGrpSpPr>
          <p:cNvPr id="6" name="Group 5">
            <a:extLst>
              <a:ext uri="{FF2B5EF4-FFF2-40B4-BE49-F238E27FC236}">
                <a16:creationId xmlns:a16="http://schemas.microsoft.com/office/drawing/2014/main" id="{73C6BA6C-FFF0-3FA7-00A9-8BB110576347}"/>
              </a:ext>
            </a:extLst>
          </p:cNvPr>
          <p:cNvGrpSpPr/>
          <p:nvPr/>
        </p:nvGrpSpPr>
        <p:grpSpPr>
          <a:xfrm>
            <a:off x="706469" y="2943626"/>
            <a:ext cx="5771752" cy="2580074"/>
            <a:chOff x="706469" y="2943626"/>
            <a:chExt cx="5771752" cy="2580074"/>
          </a:xfrm>
        </p:grpSpPr>
        <p:sp>
          <p:nvSpPr>
            <p:cNvPr id="8" name="Freeform: Shape 7">
              <a:extLst>
                <a:ext uri="{FF2B5EF4-FFF2-40B4-BE49-F238E27FC236}">
                  <a16:creationId xmlns:a16="http://schemas.microsoft.com/office/drawing/2014/main" id="{B1E9C4B8-58F9-6CB7-35EF-DF09C62AA001}"/>
                </a:ext>
              </a:extLst>
            </p:cNvPr>
            <p:cNvSpPr/>
            <p:nvPr/>
          </p:nvSpPr>
          <p:spPr>
            <a:xfrm>
              <a:off x="2182606" y="2944382"/>
              <a:ext cx="4295615" cy="599841"/>
            </a:xfrm>
            <a:custGeom>
              <a:avLst/>
              <a:gdLst>
                <a:gd name="connsiteX0" fmla="*/ 0 w 4295615"/>
                <a:gd name="connsiteY0" fmla="*/ 74980 h 599841"/>
                <a:gd name="connsiteX1" fmla="*/ 3995695 w 4295615"/>
                <a:gd name="connsiteY1" fmla="*/ 74980 h 599841"/>
                <a:gd name="connsiteX2" fmla="*/ 3995695 w 4295615"/>
                <a:gd name="connsiteY2" fmla="*/ 0 h 599841"/>
                <a:gd name="connsiteX3" fmla="*/ 4295615 w 4295615"/>
                <a:gd name="connsiteY3" fmla="*/ 299921 h 599841"/>
                <a:gd name="connsiteX4" fmla="*/ 3995695 w 4295615"/>
                <a:gd name="connsiteY4" fmla="*/ 599841 h 599841"/>
                <a:gd name="connsiteX5" fmla="*/ 3995695 w 4295615"/>
                <a:gd name="connsiteY5" fmla="*/ 524861 h 599841"/>
                <a:gd name="connsiteX6" fmla="*/ 0 w 4295615"/>
                <a:gd name="connsiteY6" fmla="*/ 524861 h 599841"/>
                <a:gd name="connsiteX7" fmla="*/ 0 w 4295615"/>
                <a:gd name="connsiteY7" fmla="*/ 74980 h 5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5615" h="599841">
                  <a:moveTo>
                    <a:pt x="0" y="74980"/>
                  </a:moveTo>
                  <a:lnTo>
                    <a:pt x="3995695" y="74980"/>
                  </a:lnTo>
                  <a:lnTo>
                    <a:pt x="3995695" y="0"/>
                  </a:lnTo>
                  <a:lnTo>
                    <a:pt x="4295615" y="299921"/>
                  </a:lnTo>
                  <a:lnTo>
                    <a:pt x="3995695" y="599841"/>
                  </a:lnTo>
                  <a:lnTo>
                    <a:pt x="3995695" y="524861"/>
                  </a:lnTo>
                  <a:lnTo>
                    <a:pt x="0" y="524861"/>
                  </a:lnTo>
                  <a:lnTo>
                    <a:pt x="0" y="7498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20" tIns="82600" rIns="232560" bIns="82600"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None/>
              </a:pPr>
              <a:r>
                <a:rPr lang="en-US" sz="1200" kern="1200" dirty="0"/>
                <a:t>  Where potential customers first discover your product</a:t>
              </a:r>
            </a:p>
          </p:txBody>
        </p:sp>
        <p:sp>
          <p:nvSpPr>
            <p:cNvPr id="9" name="Freeform: Shape 8">
              <a:extLst>
                <a:ext uri="{FF2B5EF4-FFF2-40B4-BE49-F238E27FC236}">
                  <a16:creationId xmlns:a16="http://schemas.microsoft.com/office/drawing/2014/main" id="{066DE574-DE97-4BDD-73B5-4F122FFAFEA5}"/>
                </a:ext>
              </a:extLst>
            </p:cNvPr>
            <p:cNvSpPr/>
            <p:nvPr/>
          </p:nvSpPr>
          <p:spPr>
            <a:xfrm>
              <a:off x="706469" y="2943626"/>
              <a:ext cx="1473240" cy="599841"/>
            </a:xfrm>
            <a:custGeom>
              <a:avLst/>
              <a:gdLst>
                <a:gd name="connsiteX0" fmla="*/ 0 w 1473240"/>
                <a:gd name="connsiteY0" fmla="*/ 99975 h 599841"/>
                <a:gd name="connsiteX1" fmla="*/ 99975 w 1473240"/>
                <a:gd name="connsiteY1" fmla="*/ 0 h 599841"/>
                <a:gd name="connsiteX2" fmla="*/ 1373265 w 1473240"/>
                <a:gd name="connsiteY2" fmla="*/ 0 h 599841"/>
                <a:gd name="connsiteX3" fmla="*/ 1473240 w 1473240"/>
                <a:gd name="connsiteY3" fmla="*/ 99975 h 599841"/>
                <a:gd name="connsiteX4" fmla="*/ 1473240 w 1473240"/>
                <a:gd name="connsiteY4" fmla="*/ 499866 h 599841"/>
                <a:gd name="connsiteX5" fmla="*/ 1373265 w 1473240"/>
                <a:gd name="connsiteY5" fmla="*/ 599841 h 599841"/>
                <a:gd name="connsiteX6" fmla="*/ 99975 w 1473240"/>
                <a:gd name="connsiteY6" fmla="*/ 599841 h 599841"/>
                <a:gd name="connsiteX7" fmla="*/ 0 w 1473240"/>
                <a:gd name="connsiteY7" fmla="*/ 499866 h 599841"/>
                <a:gd name="connsiteX8" fmla="*/ 0 w 1473240"/>
                <a:gd name="connsiteY8" fmla="*/ 99975 h 5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240" h="599841">
                  <a:moveTo>
                    <a:pt x="0" y="99975"/>
                  </a:moveTo>
                  <a:cubicBezTo>
                    <a:pt x="0" y="44760"/>
                    <a:pt x="44760" y="0"/>
                    <a:pt x="99975" y="0"/>
                  </a:cubicBezTo>
                  <a:lnTo>
                    <a:pt x="1373265" y="0"/>
                  </a:lnTo>
                  <a:cubicBezTo>
                    <a:pt x="1428480" y="0"/>
                    <a:pt x="1473240" y="44760"/>
                    <a:pt x="1473240" y="99975"/>
                  </a:cubicBezTo>
                  <a:lnTo>
                    <a:pt x="1473240" y="499866"/>
                  </a:lnTo>
                  <a:cubicBezTo>
                    <a:pt x="1473240" y="555081"/>
                    <a:pt x="1428480" y="599841"/>
                    <a:pt x="1373265" y="599841"/>
                  </a:cubicBezTo>
                  <a:lnTo>
                    <a:pt x="99975" y="599841"/>
                  </a:lnTo>
                  <a:cubicBezTo>
                    <a:pt x="44760" y="599841"/>
                    <a:pt x="0" y="555081"/>
                    <a:pt x="0" y="499866"/>
                  </a:cubicBezTo>
                  <a:lnTo>
                    <a:pt x="0" y="9997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2622" tIns="55952" rIns="82622" bIns="55952" numCol="1" spcCol="1270" anchor="ctr" anchorCtr="0">
              <a:noAutofit/>
            </a:bodyPr>
            <a:lstStyle/>
            <a:p>
              <a:pPr marL="0" lvl="0" indent="0" algn="ctr" defTabSz="622300">
                <a:lnSpc>
                  <a:spcPct val="90000"/>
                </a:lnSpc>
                <a:spcBef>
                  <a:spcPct val="0"/>
                </a:spcBef>
                <a:spcAft>
                  <a:spcPct val="35000"/>
                </a:spcAft>
                <a:buNone/>
              </a:pPr>
              <a:r>
                <a:rPr lang="en-US" sz="1400" b="1" kern="1200" dirty="0"/>
                <a:t>Stage 1: Awareness</a:t>
              </a:r>
            </a:p>
          </p:txBody>
        </p:sp>
        <p:sp>
          <p:nvSpPr>
            <p:cNvPr id="10" name="Freeform: Shape 9">
              <a:extLst>
                <a:ext uri="{FF2B5EF4-FFF2-40B4-BE49-F238E27FC236}">
                  <a16:creationId xmlns:a16="http://schemas.microsoft.com/office/drawing/2014/main" id="{8565E6CB-E7E8-BFE3-7FBB-CE68F36A4DAC}"/>
                </a:ext>
              </a:extLst>
            </p:cNvPr>
            <p:cNvSpPr/>
            <p:nvPr/>
          </p:nvSpPr>
          <p:spPr>
            <a:xfrm>
              <a:off x="1905395" y="3604207"/>
              <a:ext cx="4553530" cy="599841"/>
            </a:xfrm>
            <a:custGeom>
              <a:avLst/>
              <a:gdLst>
                <a:gd name="connsiteX0" fmla="*/ 0 w 4553530"/>
                <a:gd name="connsiteY0" fmla="*/ 74980 h 599841"/>
                <a:gd name="connsiteX1" fmla="*/ 4253610 w 4553530"/>
                <a:gd name="connsiteY1" fmla="*/ 74980 h 599841"/>
                <a:gd name="connsiteX2" fmla="*/ 4253610 w 4553530"/>
                <a:gd name="connsiteY2" fmla="*/ 0 h 599841"/>
                <a:gd name="connsiteX3" fmla="*/ 4553530 w 4553530"/>
                <a:gd name="connsiteY3" fmla="*/ 299921 h 599841"/>
                <a:gd name="connsiteX4" fmla="*/ 4253610 w 4553530"/>
                <a:gd name="connsiteY4" fmla="*/ 599841 h 599841"/>
                <a:gd name="connsiteX5" fmla="*/ 4253610 w 4553530"/>
                <a:gd name="connsiteY5" fmla="*/ 524861 h 599841"/>
                <a:gd name="connsiteX6" fmla="*/ 0 w 4553530"/>
                <a:gd name="connsiteY6" fmla="*/ 524861 h 599841"/>
                <a:gd name="connsiteX7" fmla="*/ 0 w 4553530"/>
                <a:gd name="connsiteY7" fmla="*/ 74980 h 5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3530" h="599841">
                  <a:moveTo>
                    <a:pt x="0" y="74980"/>
                  </a:moveTo>
                  <a:lnTo>
                    <a:pt x="4253610" y="74980"/>
                  </a:lnTo>
                  <a:lnTo>
                    <a:pt x="4253610" y="0"/>
                  </a:lnTo>
                  <a:lnTo>
                    <a:pt x="4553530" y="299921"/>
                  </a:lnTo>
                  <a:lnTo>
                    <a:pt x="4253610" y="599841"/>
                  </a:lnTo>
                  <a:lnTo>
                    <a:pt x="4253610" y="524861"/>
                  </a:lnTo>
                  <a:lnTo>
                    <a:pt x="0" y="524861"/>
                  </a:lnTo>
                  <a:lnTo>
                    <a:pt x="0" y="7498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20" tIns="82600" rIns="232560" bIns="82600" numCol="1" spcCol="1270" anchor="ctr" anchorCtr="0">
              <a:noAutofit/>
            </a:bodyPr>
            <a:lstStyle/>
            <a:p>
              <a:pPr marL="114300" lvl="1" indent="-114300" algn="l" defTabSz="533400">
                <a:lnSpc>
                  <a:spcPct val="90000"/>
                </a:lnSpc>
                <a:spcBef>
                  <a:spcPct val="0"/>
                </a:spcBef>
                <a:spcAft>
                  <a:spcPct val="15000"/>
                </a:spcAft>
                <a:buNone/>
              </a:pPr>
              <a:r>
                <a:rPr lang="en-US" sz="1200" kern="1200" dirty="0"/>
                <a:t>  To grab their attention and spark interest</a:t>
              </a:r>
            </a:p>
          </p:txBody>
        </p:sp>
        <p:sp>
          <p:nvSpPr>
            <p:cNvPr id="11" name="Freeform: Shape 10">
              <a:extLst>
                <a:ext uri="{FF2B5EF4-FFF2-40B4-BE49-F238E27FC236}">
                  <a16:creationId xmlns:a16="http://schemas.microsoft.com/office/drawing/2014/main" id="{9E6F0AB8-5DAF-29DA-64E5-AEC56EBE54E1}"/>
                </a:ext>
              </a:extLst>
            </p:cNvPr>
            <p:cNvSpPr/>
            <p:nvPr/>
          </p:nvSpPr>
          <p:spPr>
            <a:xfrm>
              <a:off x="706469" y="3593920"/>
              <a:ext cx="1176734" cy="599841"/>
            </a:xfrm>
            <a:custGeom>
              <a:avLst/>
              <a:gdLst>
                <a:gd name="connsiteX0" fmla="*/ 0 w 1176734"/>
                <a:gd name="connsiteY0" fmla="*/ 99975 h 599841"/>
                <a:gd name="connsiteX1" fmla="*/ 99975 w 1176734"/>
                <a:gd name="connsiteY1" fmla="*/ 0 h 599841"/>
                <a:gd name="connsiteX2" fmla="*/ 1076759 w 1176734"/>
                <a:gd name="connsiteY2" fmla="*/ 0 h 599841"/>
                <a:gd name="connsiteX3" fmla="*/ 1176734 w 1176734"/>
                <a:gd name="connsiteY3" fmla="*/ 99975 h 599841"/>
                <a:gd name="connsiteX4" fmla="*/ 1176734 w 1176734"/>
                <a:gd name="connsiteY4" fmla="*/ 499866 h 599841"/>
                <a:gd name="connsiteX5" fmla="*/ 1076759 w 1176734"/>
                <a:gd name="connsiteY5" fmla="*/ 599841 h 599841"/>
                <a:gd name="connsiteX6" fmla="*/ 99975 w 1176734"/>
                <a:gd name="connsiteY6" fmla="*/ 599841 h 599841"/>
                <a:gd name="connsiteX7" fmla="*/ 0 w 1176734"/>
                <a:gd name="connsiteY7" fmla="*/ 499866 h 599841"/>
                <a:gd name="connsiteX8" fmla="*/ 0 w 1176734"/>
                <a:gd name="connsiteY8" fmla="*/ 99975 h 5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734" h="599841">
                  <a:moveTo>
                    <a:pt x="0" y="99975"/>
                  </a:moveTo>
                  <a:cubicBezTo>
                    <a:pt x="0" y="44760"/>
                    <a:pt x="44760" y="0"/>
                    <a:pt x="99975" y="0"/>
                  </a:cubicBezTo>
                  <a:lnTo>
                    <a:pt x="1076759" y="0"/>
                  </a:lnTo>
                  <a:cubicBezTo>
                    <a:pt x="1131974" y="0"/>
                    <a:pt x="1176734" y="44760"/>
                    <a:pt x="1176734" y="99975"/>
                  </a:cubicBezTo>
                  <a:lnTo>
                    <a:pt x="1176734" y="499866"/>
                  </a:lnTo>
                  <a:cubicBezTo>
                    <a:pt x="1176734" y="555081"/>
                    <a:pt x="1131974" y="599841"/>
                    <a:pt x="1076759" y="599841"/>
                  </a:cubicBezTo>
                  <a:lnTo>
                    <a:pt x="99975" y="599841"/>
                  </a:lnTo>
                  <a:cubicBezTo>
                    <a:pt x="44760" y="599841"/>
                    <a:pt x="0" y="555081"/>
                    <a:pt x="0" y="499866"/>
                  </a:cubicBezTo>
                  <a:lnTo>
                    <a:pt x="0" y="9997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5002" tIns="52142" rIns="75002" bIns="52142" numCol="1" spcCol="1270" anchor="ctr" anchorCtr="0">
              <a:noAutofit/>
            </a:bodyPr>
            <a:lstStyle/>
            <a:p>
              <a:pPr marL="0" lvl="0" indent="0" algn="ctr" defTabSz="533400">
                <a:lnSpc>
                  <a:spcPct val="90000"/>
                </a:lnSpc>
                <a:spcBef>
                  <a:spcPct val="0"/>
                </a:spcBef>
                <a:spcAft>
                  <a:spcPct val="35000"/>
                </a:spcAft>
                <a:buNone/>
              </a:pPr>
              <a:r>
                <a:rPr lang="en-US" sz="1200" kern="1200" dirty="0"/>
                <a:t>Your Goal</a:t>
              </a:r>
            </a:p>
          </p:txBody>
        </p:sp>
        <p:sp>
          <p:nvSpPr>
            <p:cNvPr id="12" name="Freeform: Shape 11">
              <a:extLst>
                <a:ext uri="{FF2B5EF4-FFF2-40B4-BE49-F238E27FC236}">
                  <a16:creationId xmlns:a16="http://schemas.microsoft.com/office/drawing/2014/main" id="{13AFEF31-1140-FF49-C205-99F9EE8C286C}"/>
                </a:ext>
              </a:extLst>
            </p:cNvPr>
            <p:cNvSpPr/>
            <p:nvPr/>
          </p:nvSpPr>
          <p:spPr>
            <a:xfrm>
              <a:off x="1905395" y="4264033"/>
              <a:ext cx="4553530" cy="599841"/>
            </a:xfrm>
            <a:custGeom>
              <a:avLst/>
              <a:gdLst>
                <a:gd name="connsiteX0" fmla="*/ 0 w 4553530"/>
                <a:gd name="connsiteY0" fmla="*/ 74980 h 599841"/>
                <a:gd name="connsiteX1" fmla="*/ 4253610 w 4553530"/>
                <a:gd name="connsiteY1" fmla="*/ 74980 h 599841"/>
                <a:gd name="connsiteX2" fmla="*/ 4253610 w 4553530"/>
                <a:gd name="connsiteY2" fmla="*/ 0 h 599841"/>
                <a:gd name="connsiteX3" fmla="*/ 4553530 w 4553530"/>
                <a:gd name="connsiteY3" fmla="*/ 299921 h 599841"/>
                <a:gd name="connsiteX4" fmla="*/ 4253610 w 4553530"/>
                <a:gd name="connsiteY4" fmla="*/ 599841 h 599841"/>
                <a:gd name="connsiteX5" fmla="*/ 4253610 w 4553530"/>
                <a:gd name="connsiteY5" fmla="*/ 524861 h 599841"/>
                <a:gd name="connsiteX6" fmla="*/ 0 w 4553530"/>
                <a:gd name="connsiteY6" fmla="*/ 524861 h 599841"/>
                <a:gd name="connsiteX7" fmla="*/ 0 w 4553530"/>
                <a:gd name="connsiteY7" fmla="*/ 74980 h 5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3530" h="599841">
                  <a:moveTo>
                    <a:pt x="0" y="74980"/>
                  </a:moveTo>
                  <a:lnTo>
                    <a:pt x="4253610" y="74980"/>
                  </a:lnTo>
                  <a:lnTo>
                    <a:pt x="4253610" y="0"/>
                  </a:lnTo>
                  <a:lnTo>
                    <a:pt x="4553530" y="299921"/>
                  </a:lnTo>
                  <a:lnTo>
                    <a:pt x="4253610" y="599841"/>
                  </a:lnTo>
                  <a:lnTo>
                    <a:pt x="4253610" y="524861"/>
                  </a:lnTo>
                  <a:lnTo>
                    <a:pt x="0" y="524861"/>
                  </a:lnTo>
                  <a:lnTo>
                    <a:pt x="0" y="7498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20" tIns="82600" rIns="232560" bIns="82600" numCol="1" spcCol="1270" anchor="ctr" anchorCtr="0">
              <a:noAutofit/>
            </a:bodyPr>
            <a:lstStyle/>
            <a:p>
              <a:pPr marL="114300" lvl="1" indent="-114300" algn="l" defTabSz="533400">
                <a:lnSpc>
                  <a:spcPct val="90000"/>
                </a:lnSpc>
                <a:spcBef>
                  <a:spcPct val="0"/>
                </a:spcBef>
                <a:spcAft>
                  <a:spcPct val="15000"/>
                </a:spcAft>
                <a:buNone/>
              </a:pPr>
              <a:r>
                <a:rPr lang="en-US" sz="1200" kern="1200" dirty="0"/>
                <a:t>   Increase visibility using strategies like social media ads, blog posts, or guest appearances</a:t>
              </a:r>
            </a:p>
          </p:txBody>
        </p:sp>
        <p:sp>
          <p:nvSpPr>
            <p:cNvPr id="13" name="Freeform: Shape 12">
              <a:extLst>
                <a:ext uri="{FF2B5EF4-FFF2-40B4-BE49-F238E27FC236}">
                  <a16:creationId xmlns:a16="http://schemas.microsoft.com/office/drawing/2014/main" id="{0EA109AB-3621-2F26-02D1-0C93F2016870}"/>
                </a:ext>
              </a:extLst>
            </p:cNvPr>
            <p:cNvSpPr/>
            <p:nvPr/>
          </p:nvSpPr>
          <p:spPr>
            <a:xfrm>
              <a:off x="706469" y="4253746"/>
              <a:ext cx="1176734" cy="599841"/>
            </a:xfrm>
            <a:custGeom>
              <a:avLst/>
              <a:gdLst>
                <a:gd name="connsiteX0" fmla="*/ 0 w 1176734"/>
                <a:gd name="connsiteY0" fmla="*/ 99975 h 599841"/>
                <a:gd name="connsiteX1" fmla="*/ 99975 w 1176734"/>
                <a:gd name="connsiteY1" fmla="*/ 0 h 599841"/>
                <a:gd name="connsiteX2" fmla="*/ 1076759 w 1176734"/>
                <a:gd name="connsiteY2" fmla="*/ 0 h 599841"/>
                <a:gd name="connsiteX3" fmla="*/ 1176734 w 1176734"/>
                <a:gd name="connsiteY3" fmla="*/ 99975 h 599841"/>
                <a:gd name="connsiteX4" fmla="*/ 1176734 w 1176734"/>
                <a:gd name="connsiteY4" fmla="*/ 499866 h 599841"/>
                <a:gd name="connsiteX5" fmla="*/ 1076759 w 1176734"/>
                <a:gd name="connsiteY5" fmla="*/ 599841 h 599841"/>
                <a:gd name="connsiteX6" fmla="*/ 99975 w 1176734"/>
                <a:gd name="connsiteY6" fmla="*/ 599841 h 599841"/>
                <a:gd name="connsiteX7" fmla="*/ 0 w 1176734"/>
                <a:gd name="connsiteY7" fmla="*/ 499866 h 599841"/>
                <a:gd name="connsiteX8" fmla="*/ 0 w 1176734"/>
                <a:gd name="connsiteY8" fmla="*/ 99975 h 5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734" h="599841">
                  <a:moveTo>
                    <a:pt x="0" y="99975"/>
                  </a:moveTo>
                  <a:cubicBezTo>
                    <a:pt x="0" y="44760"/>
                    <a:pt x="44760" y="0"/>
                    <a:pt x="99975" y="0"/>
                  </a:cubicBezTo>
                  <a:lnTo>
                    <a:pt x="1076759" y="0"/>
                  </a:lnTo>
                  <a:cubicBezTo>
                    <a:pt x="1131974" y="0"/>
                    <a:pt x="1176734" y="44760"/>
                    <a:pt x="1176734" y="99975"/>
                  </a:cubicBezTo>
                  <a:lnTo>
                    <a:pt x="1176734" y="499866"/>
                  </a:lnTo>
                  <a:cubicBezTo>
                    <a:pt x="1176734" y="555081"/>
                    <a:pt x="1131974" y="599841"/>
                    <a:pt x="1076759" y="599841"/>
                  </a:cubicBezTo>
                  <a:lnTo>
                    <a:pt x="99975" y="599841"/>
                  </a:lnTo>
                  <a:cubicBezTo>
                    <a:pt x="44760" y="599841"/>
                    <a:pt x="0" y="555081"/>
                    <a:pt x="0" y="499866"/>
                  </a:cubicBezTo>
                  <a:lnTo>
                    <a:pt x="0" y="9997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5002" tIns="52142" rIns="75002" bIns="52142" numCol="1" spcCol="1270" anchor="ctr" anchorCtr="0">
              <a:noAutofit/>
            </a:bodyPr>
            <a:lstStyle/>
            <a:p>
              <a:pPr marL="0" lvl="0" indent="0" algn="ctr" defTabSz="533400">
                <a:lnSpc>
                  <a:spcPct val="90000"/>
                </a:lnSpc>
                <a:spcBef>
                  <a:spcPct val="0"/>
                </a:spcBef>
                <a:spcAft>
                  <a:spcPct val="35000"/>
                </a:spcAft>
                <a:buNone/>
              </a:pPr>
              <a:r>
                <a:rPr lang="en-US" sz="1200" kern="1200" dirty="0"/>
                <a:t>Key </a:t>
              </a:r>
              <a:br>
                <a:rPr lang="en-US" sz="1200" kern="1200" dirty="0"/>
              </a:br>
              <a:r>
                <a:rPr lang="en-US" sz="1200" kern="1200" dirty="0"/>
                <a:t>Actions</a:t>
              </a:r>
            </a:p>
          </p:txBody>
        </p:sp>
        <p:sp>
          <p:nvSpPr>
            <p:cNvPr id="14" name="Freeform: Shape 13">
              <a:extLst>
                <a:ext uri="{FF2B5EF4-FFF2-40B4-BE49-F238E27FC236}">
                  <a16:creationId xmlns:a16="http://schemas.microsoft.com/office/drawing/2014/main" id="{FE193273-9BA2-F255-E979-A4363CE82072}"/>
                </a:ext>
              </a:extLst>
            </p:cNvPr>
            <p:cNvSpPr/>
            <p:nvPr/>
          </p:nvSpPr>
          <p:spPr>
            <a:xfrm>
              <a:off x="1905395" y="4923859"/>
              <a:ext cx="4553530" cy="599841"/>
            </a:xfrm>
            <a:custGeom>
              <a:avLst/>
              <a:gdLst>
                <a:gd name="connsiteX0" fmla="*/ 0 w 4553530"/>
                <a:gd name="connsiteY0" fmla="*/ 74980 h 599841"/>
                <a:gd name="connsiteX1" fmla="*/ 4253610 w 4553530"/>
                <a:gd name="connsiteY1" fmla="*/ 74980 h 599841"/>
                <a:gd name="connsiteX2" fmla="*/ 4253610 w 4553530"/>
                <a:gd name="connsiteY2" fmla="*/ 0 h 599841"/>
                <a:gd name="connsiteX3" fmla="*/ 4553530 w 4553530"/>
                <a:gd name="connsiteY3" fmla="*/ 299921 h 599841"/>
                <a:gd name="connsiteX4" fmla="*/ 4253610 w 4553530"/>
                <a:gd name="connsiteY4" fmla="*/ 599841 h 599841"/>
                <a:gd name="connsiteX5" fmla="*/ 4253610 w 4553530"/>
                <a:gd name="connsiteY5" fmla="*/ 524861 h 599841"/>
                <a:gd name="connsiteX6" fmla="*/ 0 w 4553530"/>
                <a:gd name="connsiteY6" fmla="*/ 524861 h 599841"/>
                <a:gd name="connsiteX7" fmla="*/ 0 w 4553530"/>
                <a:gd name="connsiteY7" fmla="*/ 74980 h 5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3530" h="599841">
                  <a:moveTo>
                    <a:pt x="0" y="74980"/>
                  </a:moveTo>
                  <a:lnTo>
                    <a:pt x="4253610" y="74980"/>
                  </a:lnTo>
                  <a:lnTo>
                    <a:pt x="4253610" y="0"/>
                  </a:lnTo>
                  <a:lnTo>
                    <a:pt x="4553530" y="299921"/>
                  </a:lnTo>
                  <a:lnTo>
                    <a:pt x="4253610" y="599841"/>
                  </a:lnTo>
                  <a:lnTo>
                    <a:pt x="4253610" y="524861"/>
                  </a:lnTo>
                  <a:lnTo>
                    <a:pt x="0" y="524861"/>
                  </a:lnTo>
                  <a:lnTo>
                    <a:pt x="0" y="7498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20" tIns="82600" rIns="232560" bIns="82600" numCol="1" spcCol="1270" anchor="ctr" anchorCtr="0">
              <a:noAutofit/>
            </a:bodyPr>
            <a:lstStyle/>
            <a:p>
              <a:pPr marL="114300" lvl="1" indent="-114300" algn="l" defTabSz="533400">
                <a:lnSpc>
                  <a:spcPct val="90000"/>
                </a:lnSpc>
                <a:spcBef>
                  <a:spcPct val="0"/>
                </a:spcBef>
                <a:spcAft>
                  <a:spcPct val="15000"/>
                </a:spcAft>
                <a:buNone/>
              </a:pPr>
              <a:r>
                <a:rPr lang="en-US" sz="1200" kern="1200" dirty="0"/>
                <a:t>   Could be blog posts, teaser videos, or social posts</a:t>
              </a:r>
            </a:p>
          </p:txBody>
        </p:sp>
        <p:sp>
          <p:nvSpPr>
            <p:cNvPr id="15" name="Freeform: Shape 14">
              <a:extLst>
                <a:ext uri="{FF2B5EF4-FFF2-40B4-BE49-F238E27FC236}">
                  <a16:creationId xmlns:a16="http://schemas.microsoft.com/office/drawing/2014/main" id="{0F1B86DC-3943-10A0-1782-ABD9FADB130B}"/>
                </a:ext>
              </a:extLst>
            </p:cNvPr>
            <p:cNvSpPr/>
            <p:nvPr/>
          </p:nvSpPr>
          <p:spPr>
            <a:xfrm>
              <a:off x="706469" y="4913572"/>
              <a:ext cx="1176734" cy="599841"/>
            </a:xfrm>
            <a:custGeom>
              <a:avLst/>
              <a:gdLst>
                <a:gd name="connsiteX0" fmla="*/ 0 w 1176734"/>
                <a:gd name="connsiteY0" fmla="*/ 99975 h 599841"/>
                <a:gd name="connsiteX1" fmla="*/ 99975 w 1176734"/>
                <a:gd name="connsiteY1" fmla="*/ 0 h 599841"/>
                <a:gd name="connsiteX2" fmla="*/ 1076759 w 1176734"/>
                <a:gd name="connsiteY2" fmla="*/ 0 h 599841"/>
                <a:gd name="connsiteX3" fmla="*/ 1176734 w 1176734"/>
                <a:gd name="connsiteY3" fmla="*/ 99975 h 599841"/>
                <a:gd name="connsiteX4" fmla="*/ 1176734 w 1176734"/>
                <a:gd name="connsiteY4" fmla="*/ 499866 h 599841"/>
                <a:gd name="connsiteX5" fmla="*/ 1076759 w 1176734"/>
                <a:gd name="connsiteY5" fmla="*/ 599841 h 599841"/>
                <a:gd name="connsiteX6" fmla="*/ 99975 w 1176734"/>
                <a:gd name="connsiteY6" fmla="*/ 599841 h 599841"/>
                <a:gd name="connsiteX7" fmla="*/ 0 w 1176734"/>
                <a:gd name="connsiteY7" fmla="*/ 499866 h 599841"/>
                <a:gd name="connsiteX8" fmla="*/ 0 w 1176734"/>
                <a:gd name="connsiteY8" fmla="*/ 99975 h 5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734" h="599841">
                  <a:moveTo>
                    <a:pt x="0" y="99975"/>
                  </a:moveTo>
                  <a:cubicBezTo>
                    <a:pt x="0" y="44760"/>
                    <a:pt x="44760" y="0"/>
                    <a:pt x="99975" y="0"/>
                  </a:cubicBezTo>
                  <a:lnTo>
                    <a:pt x="1076759" y="0"/>
                  </a:lnTo>
                  <a:cubicBezTo>
                    <a:pt x="1131974" y="0"/>
                    <a:pt x="1176734" y="44760"/>
                    <a:pt x="1176734" y="99975"/>
                  </a:cubicBezTo>
                  <a:lnTo>
                    <a:pt x="1176734" y="499866"/>
                  </a:lnTo>
                  <a:cubicBezTo>
                    <a:pt x="1176734" y="555081"/>
                    <a:pt x="1131974" y="599841"/>
                    <a:pt x="1076759" y="599841"/>
                  </a:cubicBezTo>
                  <a:lnTo>
                    <a:pt x="99975" y="599841"/>
                  </a:lnTo>
                  <a:cubicBezTo>
                    <a:pt x="44760" y="599841"/>
                    <a:pt x="0" y="555081"/>
                    <a:pt x="0" y="499866"/>
                  </a:cubicBezTo>
                  <a:lnTo>
                    <a:pt x="0" y="9997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5002" tIns="52142" rIns="75002" bIns="52142" numCol="1" spcCol="1270" anchor="ctr" anchorCtr="0">
              <a:noAutofit/>
            </a:bodyPr>
            <a:lstStyle/>
            <a:p>
              <a:pPr marL="0" lvl="0" indent="0" algn="ctr" defTabSz="533400">
                <a:lnSpc>
                  <a:spcPct val="90000"/>
                </a:lnSpc>
                <a:spcBef>
                  <a:spcPct val="0"/>
                </a:spcBef>
                <a:spcAft>
                  <a:spcPct val="35000"/>
                </a:spcAft>
                <a:buNone/>
              </a:pPr>
              <a:r>
                <a:rPr lang="en-US" sz="1200" kern="1200" dirty="0"/>
                <a:t>Supporting Content</a:t>
              </a:r>
            </a:p>
          </p:txBody>
        </p:sp>
      </p:grpSp>
      <p:grpSp>
        <p:nvGrpSpPr>
          <p:cNvPr id="16" name="Group 15">
            <a:extLst>
              <a:ext uri="{FF2B5EF4-FFF2-40B4-BE49-F238E27FC236}">
                <a16:creationId xmlns:a16="http://schemas.microsoft.com/office/drawing/2014/main" id="{260FF30B-B6CC-1B55-702D-2705216C2569}"/>
              </a:ext>
            </a:extLst>
          </p:cNvPr>
          <p:cNvGrpSpPr/>
          <p:nvPr/>
        </p:nvGrpSpPr>
        <p:grpSpPr>
          <a:xfrm>
            <a:off x="706468" y="6010384"/>
            <a:ext cx="5773440" cy="2580075"/>
            <a:chOff x="706468" y="6010384"/>
            <a:chExt cx="5773440" cy="2580075"/>
          </a:xfrm>
        </p:grpSpPr>
        <p:sp>
          <p:nvSpPr>
            <p:cNvPr id="17" name="Freeform: Shape 16">
              <a:extLst>
                <a:ext uri="{FF2B5EF4-FFF2-40B4-BE49-F238E27FC236}">
                  <a16:creationId xmlns:a16="http://schemas.microsoft.com/office/drawing/2014/main" id="{300520C3-51E6-BB44-B642-DD77CC13451A}"/>
                </a:ext>
              </a:extLst>
            </p:cNvPr>
            <p:cNvSpPr/>
            <p:nvPr/>
          </p:nvSpPr>
          <p:spPr>
            <a:xfrm>
              <a:off x="2291845" y="6010384"/>
              <a:ext cx="4188063" cy="599841"/>
            </a:xfrm>
            <a:custGeom>
              <a:avLst/>
              <a:gdLst>
                <a:gd name="connsiteX0" fmla="*/ 0 w 4188063"/>
                <a:gd name="connsiteY0" fmla="*/ 74980 h 599841"/>
                <a:gd name="connsiteX1" fmla="*/ 3888143 w 4188063"/>
                <a:gd name="connsiteY1" fmla="*/ 74980 h 599841"/>
                <a:gd name="connsiteX2" fmla="*/ 3888143 w 4188063"/>
                <a:gd name="connsiteY2" fmla="*/ 0 h 599841"/>
                <a:gd name="connsiteX3" fmla="*/ 4188063 w 4188063"/>
                <a:gd name="connsiteY3" fmla="*/ 299921 h 599841"/>
                <a:gd name="connsiteX4" fmla="*/ 3888143 w 4188063"/>
                <a:gd name="connsiteY4" fmla="*/ 599841 h 599841"/>
                <a:gd name="connsiteX5" fmla="*/ 3888143 w 4188063"/>
                <a:gd name="connsiteY5" fmla="*/ 524861 h 599841"/>
                <a:gd name="connsiteX6" fmla="*/ 0 w 4188063"/>
                <a:gd name="connsiteY6" fmla="*/ 524861 h 599841"/>
                <a:gd name="connsiteX7" fmla="*/ 0 w 4188063"/>
                <a:gd name="connsiteY7" fmla="*/ 74980 h 5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063" h="599841">
                  <a:moveTo>
                    <a:pt x="0" y="74980"/>
                  </a:moveTo>
                  <a:lnTo>
                    <a:pt x="3888143" y="74980"/>
                  </a:lnTo>
                  <a:lnTo>
                    <a:pt x="3888143" y="0"/>
                  </a:lnTo>
                  <a:lnTo>
                    <a:pt x="4188063" y="299921"/>
                  </a:lnTo>
                  <a:lnTo>
                    <a:pt x="3888143" y="599841"/>
                  </a:lnTo>
                  <a:lnTo>
                    <a:pt x="3888143" y="524861"/>
                  </a:lnTo>
                  <a:lnTo>
                    <a:pt x="0" y="524861"/>
                  </a:lnTo>
                  <a:lnTo>
                    <a:pt x="0" y="7498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20" tIns="82600" rIns="232560" bIns="82600" numCol="1" spcCol="1270" anchor="ctr" anchorCtr="0">
              <a:noAutofit/>
            </a:bodyPr>
            <a:lstStyle/>
            <a:p>
              <a:pPr marL="114300" lvl="1" indent="-114300" algn="l" defTabSz="533400">
                <a:lnSpc>
                  <a:spcPct val="90000"/>
                </a:lnSpc>
                <a:spcBef>
                  <a:spcPct val="0"/>
                </a:spcBef>
                <a:spcAft>
                  <a:spcPct val="15000"/>
                </a:spcAft>
                <a:buNone/>
              </a:pPr>
              <a:r>
                <a:rPr lang="en-US" sz="1200" kern="1200" dirty="0"/>
                <a:t>  Your audience is exploring their options and considering whether your product is right for them </a:t>
              </a:r>
            </a:p>
          </p:txBody>
        </p:sp>
        <p:sp>
          <p:nvSpPr>
            <p:cNvPr id="18" name="Freeform: Shape 17">
              <a:extLst>
                <a:ext uri="{FF2B5EF4-FFF2-40B4-BE49-F238E27FC236}">
                  <a16:creationId xmlns:a16="http://schemas.microsoft.com/office/drawing/2014/main" id="{2E28A48E-7F7D-AE69-F6BE-6FA230C97885}"/>
                </a:ext>
              </a:extLst>
            </p:cNvPr>
            <p:cNvSpPr/>
            <p:nvPr/>
          </p:nvSpPr>
          <p:spPr>
            <a:xfrm>
              <a:off x="706468" y="6020671"/>
              <a:ext cx="1584169" cy="599841"/>
            </a:xfrm>
            <a:custGeom>
              <a:avLst/>
              <a:gdLst>
                <a:gd name="connsiteX0" fmla="*/ 0 w 1584169"/>
                <a:gd name="connsiteY0" fmla="*/ 99975 h 599841"/>
                <a:gd name="connsiteX1" fmla="*/ 99975 w 1584169"/>
                <a:gd name="connsiteY1" fmla="*/ 0 h 599841"/>
                <a:gd name="connsiteX2" fmla="*/ 1484194 w 1584169"/>
                <a:gd name="connsiteY2" fmla="*/ 0 h 599841"/>
                <a:gd name="connsiteX3" fmla="*/ 1584169 w 1584169"/>
                <a:gd name="connsiteY3" fmla="*/ 99975 h 599841"/>
                <a:gd name="connsiteX4" fmla="*/ 1584169 w 1584169"/>
                <a:gd name="connsiteY4" fmla="*/ 499866 h 599841"/>
                <a:gd name="connsiteX5" fmla="*/ 1484194 w 1584169"/>
                <a:gd name="connsiteY5" fmla="*/ 599841 h 599841"/>
                <a:gd name="connsiteX6" fmla="*/ 99975 w 1584169"/>
                <a:gd name="connsiteY6" fmla="*/ 599841 h 599841"/>
                <a:gd name="connsiteX7" fmla="*/ 0 w 1584169"/>
                <a:gd name="connsiteY7" fmla="*/ 499866 h 599841"/>
                <a:gd name="connsiteX8" fmla="*/ 0 w 1584169"/>
                <a:gd name="connsiteY8" fmla="*/ 99975 h 5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69" h="599841">
                  <a:moveTo>
                    <a:pt x="0" y="99975"/>
                  </a:moveTo>
                  <a:cubicBezTo>
                    <a:pt x="0" y="44760"/>
                    <a:pt x="44760" y="0"/>
                    <a:pt x="99975" y="0"/>
                  </a:cubicBezTo>
                  <a:lnTo>
                    <a:pt x="1484194" y="0"/>
                  </a:lnTo>
                  <a:cubicBezTo>
                    <a:pt x="1539409" y="0"/>
                    <a:pt x="1584169" y="44760"/>
                    <a:pt x="1584169" y="99975"/>
                  </a:cubicBezTo>
                  <a:lnTo>
                    <a:pt x="1584169" y="499866"/>
                  </a:lnTo>
                  <a:cubicBezTo>
                    <a:pt x="1584169" y="555081"/>
                    <a:pt x="1539409" y="599841"/>
                    <a:pt x="1484194" y="599841"/>
                  </a:cubicBezTo>
                  <a:lnTo>
                    <a:pt x="99975" y="599841"/>
                  </a:lnTo>
                  <a:cubicBezTo>
                    <a:pt x="44760" y="599841"/>
                    <a:pt x="0" y="555081"/>
                    <a:pt x="0" y="499866"/>
                  </a:cubicBezTo>
                  <a:lnTo>
                    <a:pt x="0" y="9997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2622" tIns="55952" rIns="82622" bIns="55952" numCol="1" spcCol="1270" anchor="ctr" anchorCtr="0">
              <a:noAutofit/>
            </a:bodyPr>
            <a:lstStyle/>
            <a:p>
              <a:pPr marL="0" lvl="0" indent="0" algn="ctr" defTabSz="622300">
                <a:lnSpc>
                  <a:spcPct val="90000"/>
                </a:lnSpc>
                <a:spcBef>
                  <a:spcPct val="0"/>
                </a:spcBef>
                <a:spcAft>
                  <a:spcPct val="35000"/>
                </a:spcAft>
                <a:buNone/>
              </a:pPr>
              <a:r>
                <a:rPr lang="en-US" sz="1400" b="1" kern="1200" dirty="0"/>
                <a:t>Stage 2: Consideration</a:t>
              </a:r>
            </a:p>
          </p:txBody>
        </p:sp>
        <p:sp>
          <p:nvSpPr>
            <p:cNvPr id="19" name="Freeform: Shape 18">
              <a:extLst>
                <a:ext uri="{FF2B5EF4-FFF2-40B4-BE49-F238E27FC236}">
                  <a16:creationId xmlns:a16="http://schemas.microsoft.com/office/drawing/2014/main" id="{14FF40DE-A98C-95BE-4526-F24D89E87694}"/>
                </a:ext>
              </a:extLst>
            </p:cNvPr>
            <p:cNvSpPr/>
            <p:nvPr/>
          </p:nvSpPr>
          <p:spPr>
            <a:xfrm>
              <a:off x="1936149" y="6670210"/>
              <a:ext cx="4543737" cy="599841"/>
            </a:xfrm>
            <a:custGeom>
              <a:avLst/>
              <a:gdLst>
                <a:gd name="connsiteX0" fmla="*/ 0 w 4543737"/>
                <a:gd name="connsiteY0" fmla="*/ 74980 h 599841"/>
                <a:gd name="connsiteX1" fmla="*/ 4243817 w 4543737"/>
                <a:gd name="connsiteY1" fmla="*/ 74980 h 599841"/>
                <a:gd name="connsiteX2" fmla="*/ 4243817 w 4543737"/>
                <a:gd name="connsiteY2" fmla="*/ 0 h 599841"/>
                <a:gd name="connsiteX3" fmla="*/ 4543737 w 4543737"/>
                <a:gd name="connsiteY3" fmla="*/ 299921 h 599841"/>
                <a:gd name="connsiteX4" fmla="*/ 4243817 w 4543737"/>
                <a:gd name="connsiteY4" fmla="*/ 599841 h 599841"/>
                <a:gd name="connsiteX5" fmla="*/ 4243817 w 4543737"/>
                <a:gd name="connsiteY5" fmla="*/ 524861 h 599841"/>
                <a:gd name="connsiteX6" fmla="*/ 0 w 4543737"/>
                <a:gd name="connsiteY6" fmla="*/ 524861 h 599841"/>
                <a:gd name="connsiteX7" fmla="*/ 0 w 4543737"/>
                <a:gd name="connsiteY7" fmla="*/ 74980 h 5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3737" h="599841">
                  <a:moveTo>
                    <a:pt x="0" y="74980"/>
                  </a:moveTo>
                  <a:lnTo>
                    <a:pt x="4243817" y="74980"/>
                  </a:lnTo>
                  <a:lnTo>
                    <a:pt x="4243817" y="0"/>
                  </a:lnTo>
                  <a:lnTo>
                    <a:pt x="4543737" y="299921"/>
                  </a:lnTo>
                  <a:lnTo>
                    <a:pt x="4243817" y="599841"/>
                  </a:lnTo>
                  <a:lnTo>
                    <a:pt x="4243817" y="524861"/>
                  </a:lnTo>
                  <a:lnTo>
                    <a:pt x="0" y="524861"/>
                  </a:lnTo>
                  <a:lnTo>
                    <a:pt x="0" y="7498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20" tIns="82600" rIns="232560" bIns="82600" numCol="1" spcCol="1270" anchor="ctr" anchorCtr="0">
              <a:noAutofit/>
            </a:bodyPr>
            <a:lstStyle/>
            <a:p>
              <a:pPr marL="114300" lvl="1" indent="-114300" algn="l" defTabSz="533400">
                <a:lnSpc>
                  <a:spcPct val="90000"/>
                </a:lnSpc>
                <a:spcBef>
                  <a:spcPct val="0"/>
                </a:spcBef>
                <a:spcAft>
                  <a:spcPct val="15000"/>
                </a:spcAft>
                <a:buNone/>
              </a:pPr>
              <a:r>
                <a:rPr lang="en-US" sz="1200" kern="1200" dirty="0"/>
                <a:t>  To build trust and demonstrate value</a:t>
              </a:r>
            </a:p>
          </p:txBody>
        </p:sp>
        <p:sp>
          <p:nvSpPr>
            <p:cNvPr id="20" name="Freeform: Shape 19">
              <a:extLst>
                <a:ext uri="{FF2B5EF4-FFF2-40B4-BE49-F238E27FC236}">
                  <a16:creationId xmlns:a16="http://schemas.microsoft.com/office/drawing/2014/main" id="{9FC63491-8906-5EF2-110B-417A1400E653}"/>
                </a:ext>
              </a:extLst>
            </p:cNvPr>
            <p:cNvSpPr/>
            <p:nvPr/>
          </p:nvSpPr>
          <p:spPr>
            <a:xfrm>
              <a:off x="706468" y="6680497"/>
              <a:ext cx="1228450" cy="599841"/>
            </a:xfrm>
            <a:custGeom>
              <a:avLst/>
              <a:gdLst>
                <a:gd name="connsiteX0" fmla="*/ 0 w 1228450"/>
                <a:gd name="connsiteY0" fmla="*/ 99975 h 599841"/>
                <a:gd name="connsiteX1" fmla="*/ 99975 w 1228450"/>
                <a:gd name="connsiteY1" fmla="*/ 0 h 599841"/>
                <a:gd name="connsiteX2" fmla="*/ 1128475 w 1228450"/>
                <a:gd name="connsiteY2" fmla="*/ 0 h 599841"/>
                <a:gd name="connsiteX3" fmla="*/ 1228450 w 1228450"/>
                <a:gd name="connsiteY3" fmla="*/ 99975 h 599841"/>
                <a:gd name="connsiteX4" fmla="*/ 1228450 w 1228450"/>
                <a:gd name="connsiteY4" fmla="*/ 499866 h 599841"/>
                <a:gd name="connsiteX5" fmla="*/ 1128475 w 1228450"/>
                <a:gd name="connsiteY5" fmla="*/ 599841 h 599841"/>
                <a:gd name="connsiteX6" fmla="*/ 99975 w 1228450"/>
                <a:gd name="connsiteY6" fmla="*/ 599841 h 599841"/>
                <a:gd name="connsiteX7" fmla="*/ 0 w 1228450"/>
                <a:gd name="connsiteY7" fmla="*/ 499866 h 599841"/>
                <a:gd name="connsiteX8" fmla="*/ 0 w 1228450"/>
                <a:gd name="connsiteY8" fmla="*/ 99975 h 5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450" h="599841">
                  <a:moveTo>
                    <a:pt x="0" y="99975"/>
                  </a:moveTo>
                  <a:cubicBezTo>
                    <a:pt x="0" y="44760"/>
                    <a:pt x="44760" y="0"/>
                    <a:pt x="99975" y="0"/>
                  </a:cubicBezTo>
                  <a:lnTo>
                    <a:pt x="1128475" y="0"/>
                  </a:lnTo>
                  <a:cubicBezTo>
                    <a:pt x="1183690" y="0"/>
                    <a:pt x="1228450" y="44760"/>
                    <a:pt x="1228450" y="99975"/>
                  </a:cubicBezTo>
                  <a:lnTo>
                    <a:pt x="1228450" y="499866"/>
                  </a:lnTo>
                  <a:cubicBezTo>
                    <a:pt x="1228450" y="555081"/>
                    <a:pt x="1183690" y="599841"/>
                    <a:pt x="1128475" y="599841"/>
                  </a:cubicBezTo>
                  <a:lnTo>
                    <a:pt x="99975" y="599841"/>
                  </a:lnTo>
                  <a:cubicBezTo>
                    <a:pt x="44760" y="599841"/>
                    <a:pt x="0" y="555081"/>
                    <a:pt x="0" y="499866"/>
                  </a:cubicBezTo>
                  <a:lnTo>
                    <a:pt x="0" y="9997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5002" tIns="52142" rIns="75002" bIns="52142" numCol="1" spcCol="1270" anchor="ctr" anchorCtr="0">
              <a:noAutofit/>
            </a:bodyPr>
            <a:lstStyle/>
            <a:p>
              <a:pPr marL="0" lvl="0" indent="0" algn="ctr" defTabSz="533400">
                <a:lnSpc>
                  <a:spcPct val="90000"/>
                </a:lnSpc>
                <a:spcBef>
                  <a:spcPct val="0"/>
                </a:spcBef>
                <a:spcAft>
                  <a:spcPct val="35000"/>
                </a:spcAft>
                <a:buNone/>
              </a:pPr>
              <a:r>
                <a:rPr lang="en-US" sz="1200" kern="1200" dirty="0"/>
                <a:t>Your Goal</a:t>
              </a:r>
            </a:p>
          </p:txBody>
        </p:sp>
        <p:sp>
          <p:nvSpPr>
            <p:cNvPr id="21" name="Freeform: Shape 20">
              <a:extLst>
                <a:ext uri="{FF2B5EF4-FFF2-40B4-BE49-F238E27FC236}">
                  <a16:creationId xmlns:a16="http://schemas.microsoft.com/office/drawing/2014/main" id="{5FBEC428-AA58-7D95-6336-D68CA9C78D0D}"/>
                </a:ext>
              </a:extLst>
            </p:cNvPr>
            <p:cNvSpPr/>
            <p:nvPr/>
          </p:nvSpPr>
          <p:spPr>
            <a:xfrm>
              <a:off x="1936149" y="7330036"/>
              <a:ext cx="4543737" cy="599841"/>
            </a:xfrm>
            <a:custGeom>
              <a:avLst/>
              <a:gdLst>
                <a:gd name="connsiteX0" fmla="*/ 0 w 4543737"/>
                <a:gd name="connsiteY0" fmla="*/ 74980 h 599841"/>
                <a:gd name="connsiteX1" fmla="*/ 4243817 w 4543737"/>
                <a:gd name="connsiteY1" fmla="*/ 74980 h 599841"/>
                <a:gd name="connsiteX2" fmla="*/ 4243817 w 4543737"/>
                <a:gd name="connsiteY2" fmla="*/ 0 h 599841"/>
                <a:gd name="connsiteX3" fmla="*/ 4543737 w 4543737"/>
                <a:gd name="connsiteY3" fmla="*/ 299921 h 599841"/>
                <a:gd name="connsiteX4" fmla="*/ 4243817 w 4543737"/>
                <a:gd name="connsiteY4" fmla="*/ 599841 h 599841"/>
                <a:gd name="connsiteX5" fmla="*/ 4243817 w 4543737"/>
                <a:gd name="connsiteY5" fmla="*/ 524861 h 599841"/>
                <a:gd name="connsiteX6" fmla="*/ 0 w 4543737"/>
                <a:gd name="connsiteY6" fmla="*/ 524861 h 599841"/>
                <a:gd name="connsiteX7" fmla="*/ 0 w 4543737"/>
                <a:gd name="connsiteY7" fmla="*/ 74980 h 5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3737" h="599841">
                  <a:moveTo>
                    <a:pt x="0" y="74980"/>
                  </a:moveTo>
                  <a:lnTo>
                    <a:pt x="4243817" y="74980"/>
                  </a:lnTo>
                  <a:lnTo>
                    <a:pt x="4243817" y="0"/>
                  </a:lnTo>
                  <a:lnTo>
                    <a:pt x="4543737" y="299921"/>
                  </a:lnTo>
                  <a:lnTo>
                    <a:pt x="4243817" y="599841"/>
                  </a:lnTo>
                  <a:lnTo>
                    <a:pt x="4243817" y="524861"/>
                  </a:lnTo>
                  <a:lnTo>
                    <a:pt x="0" y="524861"/>
                  </a:lnTo>
                  <a:lnTo>
                    <a:pt x="0" y="7498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20" tIns="82600" rIns="232560" bIns="82600" numCol="1" spcCol="1270" anchor="ctr" anchorCtr="0">
              <a:noAutofit/>
            </a:bodyPr>
            <a:lstStyle/>
            <a:p>
              <a:pPr marL="114300" lvl="1" indent="-114300" algn="l" defTabSz="533400">
                <a:lnSpc>
                  <a:spcPct val="90000"/>
                </a:lnSpc>
                <a:spcBef>
                  <a:spcPct val="0"/>
                </a:spcBef>
                <a:spcAft>
                  <a:spcPct val="15000"/>
                </a:spcAft>
                <a:buNone/>
              </a:pPr>
              <a:r>
                <a:rPr lang="en-US" sz="1200" kern="1200" dirty="0"/>
                <a:t>  Provide helpful resources, engage with your audience, and establish credibility </a:t>
              </a:r>
            </a:p>
          </p:txBody>
        </p:sp>
        <p:sp>
          <p:nvSpPr>
            <p:cNvPr id="22" name="Freeform: Shape 21">
              <a:extLst>
                <a:ext uri="{FF2B5EF4-FFF2-40B4-BE49-F238E27FC236}">
                  <a16:creationId xmlns:a16="http://schemas.microsoft.com/office/drawing/2014/main" id="{8B93CD01-2CF0-3C9A-1A06-330CF1A681AE}"/>
                </a:ext>
              </a:extLst>
            </p:cNvPr>
            <p:cNvSpPr/>
            <p:nvPr/>
          </p:nvSpPr>
          <p:spPr>
            <a:xfrm>
              <a:off x="706468" y="7340323"/>
              <a:ext cx="1228450" cy="599841"/>
            </a:xfrm>
            <a:custGeom>
              <a:avLst/>
              <a:gdLst>
                <a:gd name="connsiteX0" fmla="*/ 0 w 1228450"/>
                <a:gd name="connsiteY0" fmla="*/ 99975 h 599841"/>
                <a:gd name="connsiteX1" fmla="*/ 99975 w 1228450"/>
                <a:gd name="connsiteY1" fmla="*/ 0 h 599841"/>
                <a:gd name="connsiteX2" fmla="*/ 1128475 w 1228450"/>
                <a:gd name="connsiteY2" fmla="*/ 0 h 599841"/>
                <a:gd name="connsiteX3" fmla="*/ 1228450 w 1228450"/>
                <a:gd name="connsiteY3" fmla="*/ 99975 h 599841"/>
                <a:gd name="connsiteX4" fmla="*/ 1228450 w 1228450"/>
                <a:gd name="connsiteY4" fmla="*/ 499866 h 599841"/>
                <a:gd name="connsiteX5" fmla="*/ 1128475 w 1228450"/>
                <a:gd name="connsiteY5" fmla="*/ 599841 h 599841"/>
                <a:gd name="connsiteX6" fmla="*/ 99975 w 1228450"/>
                <a:gd name="connsiteY6" fmla="*/ 599841 h 599841"/>
                <a:gd name="connsiteX7" fmla="*/ 0 w 1228450"/>
                <a:gd name="connsiteY7" fmla="*/ 499866 h 599841"/>
                <a:gd name="connsiteX8" fmla="*/ 0 w 1228450"/>
                <a:gd name="connsiteY8" fmla="*/ 99975 h 5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450" h="599841">
                  <a:moveTo>
                    <a:pt x="0" y="99975"/>
                  </a:moveTo>
                  <a:cubicBezTo>
                    <a:pt x="0" y="44760"/>
                    <a:pt x="44760" y="0"/>
                    <a:pt x="99975" y="0"/>
                  </a:cubicBezTo>
                  <a:lnTo>
                    <a:pt x="1128475" y="0"/>
                  </a:lnTo>
                  <a:cubicBezTo>
                    <a:pt x="1183690" y="0"/>
                    <a:pt x="1228450" y="44760"/>
                    <a:pt x="1228450" y="99975"/>
                  </a:cubicBezTo>
                  <a:lnTo>
                    <a:pt x="1228450" y="499866"/>
                  </a:lnTo>
                  <a:cubicBezTo>
                    <a:pt x="1228450" y="555081"/>
                    <a:pt x="1183690" y="599841"/>
                    <a:pt x="1128475" y="599841"/>
                  </a:cubicBezTo>
                  <a:lnTo>
                    <a:pt x="99975" y="599841"/>
                  </a:lnTo>
                  <a:cubicBezTo>
                    <a:pt x="44760" y="599841"/>
                    <a:pt x="0" y="555081"/>
                    <a:pt x="0" y="499866"/>
                  </a:cubicBezTo>
                  <a:lnTo>
                    <a:pt x="0" y="9997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5002" tIns="52142" rIns="75002" bIns="52142" numCol="1" spcCol="1270" anchor="ctr" anchorCtr="0">
              <a:noAutofit/>
            </a:bodyPr>
            <a:lstStyle/>
            <a:p>
              <a:pPr marL="0" lvl="0" indent="0" algn="ctr" defTabSz="533400">
                <a:lnSpc>
                  <a:spcPct val="90000"/>
                </a:lnSpc>
                <a:spcBef>
                  <a:spcPct val="0"/>
                </a:spcBef>
                <a:spcAft>
                  <a:spcPct val="35000"/>
                </a:spcAft>
                <a:buNone/>
              </a:pPr>
              <a:r>
                <a:rPr lang="en-US" sz="1200" kern="1200" dirty="0"/>
                <a:t>Key Actions</a:t>
              </a:r>
            </a:p>
          </p:txBody>
        </p:sp>
        <p:sp>
          <p:nvSpPr>
            <p:cNvPr id="23" name="Freeform: Shape 22">
              <a:extLst>
                <a:ext uri="{FF2B5EF4-FFF2-40B4-BE49-F238E27FC236}">
                  <a16:creationId xmlns:a16="http://schemas.microsoft.com/office/drawing/2014/main" id="{ED7F0D8F-2982-D49C-06D2-78D81D16016A}"/>
                </a:ext>
              </a:extLst>
            </p:cNvPr>
            <p:cNvSpPr/>
            <p:nvPr/>
          </p:nvSpPr>
          <p:spPr>
            <a:xfrm>
              <a:off x="1936149" y="7989862"/>
              <a:ext cx="4543737" cy="599841"/>
            </a:xfrm>
            <a:custGeom>
              <a:avLst/>
              <a:gdLst>
                <a:gd name="connsiteX0" fmla="*/ 0 w 4543737"/>
                <a:gd name="connsiteY0" fmla="*/ 74980 h 599841"/>
                <a:gd name="connsiteX1" fmla="*/ 4243817 w 4543737"/>
                <a:gd name="connsiteY1" fmla="*/ 74980 h 599841"/>
                <a:gd name="connsiteX2" fmla="*/ 4243817 w 4543737"/>
                <a:gd name="connsiteY2" fmla="*/ 0 h 599841"/>
                <a:gd name="connsiteX3" fmla="*/ 4543737 w 4543737"/>
                <a:gd name="connsiteY3" fmla="*/ 299921 h 599841"/>
                <a:gd name="connsiteX4" fmla="*/ 4243817 w 4543737"/>
                <a:gd name="connsiteY4" fmla="*/ 599841 h 599841"/>
                <a:gd name="connsiteX5" fmla="*/ 4243817 w 4543737"/>
                <a:gd name="connsiteY5" fmla="*/ 524861 h 599841"/>
                <a:gd name="connsiteX6" fmla="*/ 0 w 4543737"/>
                <a:gd name="connsiteY6" fmla="*/ 524861 h 599841"/>
                <a:gd name="connsiteX7" fmla="*/ 0 w 4543737"/>
                <a:gd name="connsiteY7" fmla="*/ 74980 h 5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3737" h="599841">
                  <a:moveTo>
                    <a:pt x="0" y="74980"/>
                  </a:moveTo>
                  <a:lnTo>
                    <a:pt x="4243817" y="74980"/>
                  </a:lnTo>
                  <a:lnTo>
                    <a:pt x="4243817" y="0"/>
                  </a:lnTo>
                  <a:lnTo>
                    <a:pt x="4543737" y="299921"/>
                  </a:lnTo>
                  <a:lnTo>
                    <a:pt x="4243817" y="599841"/>
                  </a:lnTo>
                  <a:lnTo>
                    <a:pt x="4243817" y="524861"/>
                  </a:lnTo>
                  <a:lnTo>
                    <a:pt x="0" y="524861"/>
                  </a:lnTo>
                  <a:lnTo>
                    <a:pt x="0" y="7498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20" tIns="82600" rIns="232560" bIns="82600" numCol="1" spcCol="1270" anchor="ctr" anchorCtr="0">
              <a:noAutofit/>
            </a:bodyPr>
            <a:lstStyle/>
            <a:p>
              <a:pPr marL="114300" lvl="1" indent="-114300" algn="l" defTabSz="533400">
                <a:lnSpc>
                  <a:spcPct val="90000"/>
                </a:lnSpc>
                <a:spcBef>
                  <a:spcPct val="0"/>
                </a:spcBef>
                <a:spcAft>
                  <a:spcPct val="15000"/>
                </a:spcAft>
                <a:buNone/>
              </a:pPr>
              <a:r>
                <a:rPr lang="en-US" sz="1200" kern="1200" dirty="0"/>
                <a:t>  Might include webinars, lead magnets, or case studies</a:t>
              </a:r>
            </a:p>
          </p:txBody>
        </p:sp>
        <p:sp>
          <p:nvSpPr>
            <p:cNvPr id="24" name="Freeform: Shape 23">
              <a:extLst>
                <a:ext uri="{FF2B5EF4-FFF2-40B4-BE49-F238E27FC236}">
                  <a16:creationId xmlns:a16="http://schemas.microsoft.com/office/drawing/2014/main" id="{DAA0BC95-CB2C-25D6-8E89-58873AC83F57}"/>
                </a:ext>
              </a:extLst>
            </p:cNvPr>
            <p:cNvSpPr/>
            <p:nvPr/>
          </p:nvSpPr>
          <p:spPr>
            <a:xfrm>
              <a:off x="706468" y="7990618"/>
              <a:ext cx="1228450" cy="599841"/>
            </a:xfrm>
            <a:custGeom>
              <a:avLst/>
              <a:gdLst>
                <a:gd name="connsiteX0" fmla="*/ 0 w 1228450"/>
                <a:gd name="connsiteY0" fmla="*/ 99975 h 599841"/>
                <a:gd name="connsiteX1" fmla="*/ 99975 w 1228450"/>
                <a:gd name="connsiteY1" fmla="*/ 0 h 599841"/>
                <a:gd name="connsiteX2" fmla="*/ 1128475 w 1228450"/>
                <a:gd name="connsiteY2" fmla="*/ 0 h 599841"/>
                <a:gd name="connsiteX3" fmla="*/ 1228450 w 1228450"/>
                <a:gd name="connsiteY3" fmla="*/ 99975 h 599841"/>
                <a:gd name="connsiteX4" fmla="*/ 1228450 w 1228450"/>
                <a:gd name="connsiteY4" fmla="*/ 499866 h 599841"/>
                <a:gd name="connsiteX5" fmla="*/ 1128475 w 1228450"/>
                <a:gd name="connsiteY5" fmla="*/ 599841 h 599841"/>
                <a:gd name="connsiteX6" fmla="*/ 99975 w 1228450"/>
                <a:gd name="connsiteY6" fmla="*/ 599841 h 599841"/>
                <a:gd name="connsiteX7" fmla="*/ 0 w 1228450"/>
                <a:gd name="connsiteY7" fmla="*/ 499866 h 599841"/>
                <a:gd name="connsiteX8" fmla="*/ 0 w 1228450"/>
                <a:gd name="connsiteY8" fmla="*/ 99975 h 59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450" h="599841">
                  <a:moveTo>
                    <a:pt x="0" y="99975"/>
                  </a:moveTo>
                  <a:cubicBezTo>
                    <a:pt x="0" y="44760"/>
                    <a:pt x="44760" y="0"/>
                    <a:pt x="99975" y="0"/>
                  </a:cubicBezTo>
                  <a:lnTo>
                    <a:pt x="1128475" y="0"/>
                  </a:lnTo>
                  <a:cubicBezTo>
                    <a:pt x="1183690" y="0"/>
                    <a:pt x="1228450" y="44760"/>
                    <a:pt x="1228450" y="99975"/>
                  </a:cubicBezTo>
                  <a:lnTo>
                    <a:pt x="1228450" y="499866"/>
                  </a:lnTo>
                  <a:cubicBezTo>
                    <a:pt x="1228450" y="555081"/>
                    <a:pt x="1183690" y="599841"/>
                    <a:pt x="1128475" y="599841"/>
                  </a:cubicBezTo>
                  <a:lnTo>
                    <a:pt x="99975" y="599841"/>
                  </a:lnTo>
                  <a:cubicBezTo>
                    <a:pt x="44760" y="599841"/>
                    <a:pt x="0" y="555081"/>
                    <a:pt x="0" y="499866"/>
                  </a:cubicBezTo>
                  <a:lnTo>
                    <a:pt x="0" y="9997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5002" tIns="52142" rIns="75002" bIns="52142" numCol="1" spcCol="1270" anchor="ctr" anchorCtr="0">
              <a:noAutofit/>
            </a:bodyPr>
            <a:lstStyle/>
            <a:p>
              <a:pPr marL="0" lvl="0" indent="0" algn="ctr" defTabSz="533400">
                <a:lnSpc>
                  <a:spcPct val="90000"/>
                </a:lnSpc>
                <a:spcBef>
                  <a:spcPct val="0"/>
                </a:spcBef>
                <a:spcAft>
                  <a:spcPct val="35000"/>
                </a:spcAft>
                <a:buNone/>
              </a:pPr>
              <a:r>
                <a:rPr lang="en-US" sz="1200" kern="1200" dirty="0"/>
                <a:t>Supporting Content</a:t>
              </a:r>
            </a:p>
          </p:txBody>
        </p:sp>
      </p:grpSp>
    </p:spTree>
    <p:extLst>
      <p:ext uri="{BB962C8B-B14F-4D97-AF65-F5344CB8AC3E}">
        <p14:creationId xmlns:p14="http://schemas.microsoft.com/office/powerpoint/2010/main" val="3953688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A02A5-05D0-3D00-F551-97C40856BD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377CDEB-4A72-0CA1-A00D-1EE9F5715546}"/>
              </a:ext>
            </a:extLst>
          </p:cNvPr>
          <p:cNvSpPr txBox="1"/>
          <p:nvPr/>
        </p:nvSpPr>
        <p:spPr>
          <a:xfrm>
            <a:off x="608884" y="7318667"/>
            <a:ext cx="5625943" cy="708271"/>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By mapping out these stages and identifying key actions, you’ll create a funnel that keeps customers moving forward. In the next step, you’ll plan specific content to build trust and engagement at each stage. </a:t>
            </a:r>
          </a:p>
        </p:txBody>
      </p:sp>
      <p:sp>
        <p:nvSpPr>
          <p:cNvPr id="2" name="Footer Placeholder 1">
            <a:extLst>
              <a:ext uri="{FF2B5EF4-FFF2-40B4-BE49-F238E27FC236}">
                <a16:creationId xmlns:a16="http://schemas.microsoft.com/office/drawing/2014/main" id="{A420A6EA-B144-9CFF-E749-61E3B984E782}"/>
              </a:ext>
            </a:extLst>
          </p:cNvPr>
          <p:cNvSpPr>
            <a:spLocks noGrp="1"/>
          </p:cNvSpPr>
          <p:nvPr>
            <p:ph type="ftr" sz="quarter" idx="11"/>
          </p:nvPr>
        </p:nvSpPr>
        <p:spPr/>
        <p:txBody>
          <a:bodyPr/>
          <a:lstStyle/>
          <a:p>
            <a:r>
              <a:rPr lang="en-US"/>
              <a:t>Map Your Launch Funnel Planner</a:t>
            </a:r>
            <a:endParaRPr lang="en-GB" dirty="0"/>
          </a:p>
        </p:txBody>
      </p:sp>
      <p:grpSp>
        <p:nvGrpSpPr>
          <p:cNvPr id="6" name="Group 5">
            <a:extLst>
              <a:ext uri="{FF2B5EF4-FFF2-40B4-BE49-F238E27FC236}">
                <a16:creationId xmlns:a16="http://schemas.microsoft.com/office/drawing/2014/main" id="{0FBD349E-53FC-4818-2820-CBFB94B896B7}"/>
              </a:ext>
            </a:extLst>
          </p:cNvPr>
          <p:cNvGrpSpPr/>
          <p:nvPr/>
        </p:nvGrpSpPr>
        <p:grpSpPr>
          <a:xfrm>
            <a:off x="550330" y="661415"/>
            <a:ext cx="5756007" cy="2834944"/>
            <a:chOff x="550330" y="661415"/>
            <a:chExt cx="5756007" cy="2834944"/>
          </a:xfrm>
        </p:grpSpPr>
        <p:sp>
          <p:nvSpPr>
            <p:cNvPr id="7" name="Freeform: Shape 6">
              <a:extLst>
                <a:ext uri="{FF2B5EF4-FFF2-40B4-BE49-F238E27FC236}">
                  <a16:creationId xmlns:a16="http://schemas.microsoft.com/office/drawing/2014/main" id="{1A9F3074-3497-2912-897B-EB317D14A61E}"/>
                </a:ext>
              </a:extLst>
            </p:cNvPr>
            <p:cNvSpPr/>
            <p:nvPr/>
          </p:nvSpPr>
          <p:spPr>
            <a:xfrm>
              <a:off x="2253693" y="662245"/>
              <a:ext cx="4052155" cy="659096"/>
            </a:xfrm>
            <a:custGeom>
              <a:avLst/>
              <a:gdLst>
                <a:gd name="connsiteX0" fmla="*/ 0 w 4052155"/>
                <a:gd name="connsiteY0" fmla="*/ 82387 h 659096"/>
                <a:gd name="connsiteX1" fmla="*/ 3722607 w 4052155"/>
                <a:gd name="connsiteY1" fmla="*/ 82387 h 659096"/>
                <a:gd name="connsiteX2" fmla="*/ 3722607 w 4052155"/>
                <a:gd name="connsiteY2" fmla="*/ 0 h 659096"/>
                <a:gd name="connsiteX3" fmla="*/ 4052155 w 4052155"/>
                <a:gd name="connsiteY3" fmla="*/ 329548 h 659096"/>
                <a:gd name="connsiteX4" fmla="*/ 3722607 w 4052155"/>
                <a:gd name="connsiteY4" fmla="*/ 659096 h 659096"/>
                <a:gd name="connsiteX5" fmla="*/ 3722607 w 4052155"/>
                <a:gd name="connsiteY5" fmla="*/ 576709 h 659096"/>
                <a:gd name="connsiteX6" fmla="*/ 0 w 4052155"/>
                <a:gd name="connsiteY6" fmla="*/ 576709 h 659096"/>
                <a:gd name="connsiteX7" fmla="*/ 0 w 4052155"/>
                <a:gd name="connsiteY7" fmla="*/ 82387 h 65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2155" h="659096">
                  <a:moveTo>
                    <a:pt x="0" y="82387"/>
                  </a:moveTo>
                  <a:lnTo>
                    <a:pt x="3722607" y="82387"/>
                  </a:lnTo>
                  <a:lnTo>
                    <a:pt x="3722607" y="0"/>
                  </a:lnTo>
                  <a:lnTo>
                    <a:pt x="4052155" y="329548"/>
                  </a:lnTo>
                  <a:lnTo>
                    <a:pt x="3722607" y="659096"/>
                  </a:lnTo>
                  <a:lnTo>
                    <a:pt x="3722607" y="576709"/>
                  </a:lnTo>
                  <a:lnTo>
                    <a:pt x="0" y="576709"/>
                  </a:lnTo>
                  <a:lnTo>
                    <a:pt x="0" y="82387"/>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20" tIns="90007" rIns="254781" bIns="90007" numCol="1" spcCol="1270" anchor="ctr" anchorCtr="0">
              <a:noAutofit/>
            </a:bodyPr>
            <a:lstStyle/>
            <a:p>
              <a:pPr marL="114300" lvl="1" indent="-114300" algn="l" defTabSz="533400">
                <a:lnSpc>
                  <a:spcPct val="90000"/>
                </a:lnSpc>
                <a:spcBef>
                  <a:spcPct val="0"/>
                </a:spcBef>
                <a:spcAft>
                  <a:spcPct val="1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  This is the stage where your audience decides whether to make a purchase </a:t>
              </a:r>
            </a:p>
          </p:txBody>
        </p:sp>
        <p:sp>
          <p:nvSpPr>
            <p:cNvPr id="8" name="Freeform: Shape 7">
              <a:extLst>
                <a:ext uri="{FF2B5EF4-FFF2-40B4-BE49-F238E27FC236}">
                  <a16:creationId xmlns:a16="http://schemas.microsoft.com/office/drawing/2014/main" id="{6220E593-7ACE-98CF-C1E9-D0A693F219A8}"/>
                </a:ext>
              </a:extLst>
            </p:cNvPr>
            <p:cNvSpPr/>
            <p:nvPr/>
          </p:nvSpPr>
          <p:spPr>
            <a:xfrm>
              <a:off x="550330" y="661415"/>
              <a:ext cx="1701543" cy="659096"/>
            </a:xfrm>
            <a:custGeom>
              <a:avLst/>
              <a:gdLst>
                <a:gd name="connsiteX0" fmla="*/ 0 w 1701543"/>
                <a:gd name="connsiteY0" fmla="*/ 109852 h 659096"/>
                <a:gd name="connsiteX1" fmla="*/ 109852 w 1701543"/>
                <a:gd name="connsiteY1" fmla="*/ 0 h 659096"/>
                <a:gd name="connsiteX2" fmla="*/ 1591691 w 1701543"/>
                <a:gd name="connsiteY2" fmla="*/ 0 h 659096"/>
                <a:gd name="connsiteX3" fmla="*/ 1701543 w 1701543"/>
                <a:gd name="connsiteY3" fmla="*/ 109852 h 659096"/>
                <a:gd name="connsiteX4" fmla="*/ 1701543 w 1701543"/>
                <a:gd name="connsiteY4" fmla="*/ 549244 h 659096"/>
                <a:gd name="connsiteX5" fmla="*/ 1591691 w 1701543"/>
                <a:gd name="connsiteY5" fmla="*/ 659096 h 659096"/>
                <a:gd name="connsiteX6" fmla="*/ 109852 w 1701543"/>
                <a:gd name="connsiteY6" fmla="*/ 659096 h 659096"/>
                <a:gd name="connsiteX7" fmla="*/ 0 w 1701543"/>
                <a:gd name="connsiteY7" fmla="*/ 549244 h 659096"/>
                <a:gd name="connsiteX8" fmla="*/ 0 w 1701543"/>
                <a:gd name="connsiteY8" fmla="*/ 109852 h 65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543" h="659096">
                  <a:moveTo>
                    <a:pt x="0" y="109852"/>
                  </a:moveTo>
                  <a:cubicBezTo>
                    <a:pt x="0" y="49182"/>
                    <a:pt x="49182" y="0"/>
                    <a:pt x="109852" y="0"/>
                  </a:cubicBezTo>
                  <a:lnTo>
                    <a:pt x="1591691" y="0"/>
                  </a:lnTo>
                  <a:cubicBezTo>
                    <a:pt x="1652361" y="0"/>
                    <a:pt x="1701543" y="49182"/>
                    <a:pt x="1701543" y="109852"/>
                  </a:cubicBezTo>
                  <a:lnTo>
                    <a:pt x="1701543" y="549244"/>
                  </a:lnTo>
                  <a:cubicBezTo>
                    <a:pt x="1701543" y="609914"/>
                    <a:pt x="1652361" y="659096"/>
                    <a:pt x="1591691" y="659096"/>
                  </a:cubicBezTo>
                  <a:lnTo>
                    <a:pt x="109852" y="659096"/>
                  </a:lnTo>
                  <a:cubicBezTo>
                    <a:pt x="49182" y="659096"/>
                    <a:pt x="0" y="609914"/>
                    <a:pt x="0" y="549244"/>
                  </a:cubicBezTo>
                  <a:lnTo>
                    <a:pt x="0" y="10985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5514" tIns="58844" rIns="85514" bIns="58844"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Verdana" panose="020B0604030504040204" pitchFamily="34" charset="0"/>
                  <a:ea typeface="Verdana" panose="020B0604030504040204" pitchFamily="34" charset="0"/>
                  <a:cs typeface="Verdana" panose="020B0604030504040204" pitchFamily="34" charset="0"/>
                </a:rPr>
                <a:t>Stage 3: </a:t>
              </a:r>
              <a:r>
                <a:rPr lang="en-US" sz="1400" b="1" kern="1200" dirty="0">
                  <a:effectLst/>
                  <a:latin typeface="Verdana" panose="020B0604030504040204" pitchFamily="34" charset="0"/>
                  <a:ea typeface="Verdana" panose="020B0604030504040204" pitchFamily="34" charset="0"/>
                  <a:cs typeface="Verdana" panose="020B0604030504040204" pitchFamily="34" charset="0"/>
                </a:rPr>
                <a:t>Conversion</a:t>
              </a:r>
              <a:endParaRPr lang="en-US" sz="1400" kern="1200" dirty="0"/>
            </a:p>
          </p:txBody>
        </p:sp>
        <p:sp>
          <p:nvSpPr>
            <p:cNvPr id="9" name="Freeform: Shape 8">
              <a:extLst>
                <a:ext uri="{FF2B5EF4-FFF2-40B4-BE49-F238E27FC236}">
                  <a16:creationId xmlns:a16="http://schemas.microsoft.com/office/drawing/2014/main" id="{BD133EAA-07CF-6584-81D6-0130678D1DDF}"/>
                </a:ext>
              </a:extLst>
            </p:cNvPr>
            <p:cNvSpPr/>
            <p:nvPr/>
          </p:nvSpPr>
          <p:spPr>
            <a:xfrm>
              <a:off x="1895622" y="1387251"/>
              <a:ext cx="4410715" cy="659096"/>
            </a:xfrm>
            <a:custGeom>
              <a:avLst/>
              <a:gdLst>
                <a:gd name="connsiteX0" fmla="*/ 0 w 4410715"/>
                <a:gd name="connsiteY0" fmla="*/ 82387 h 659096"/>
                <a:gd name="connsiteX1" fmla="*/ 4081167 w 4410715"/>
                <a:gd name="connsiteY1" fmla="*/ 82387 h 659096"/>
                <a:gd name="connsiteX2" fmla="*/ 4081167 w 4410715"/>
                <a:gd name="connsiteY2" fmla="*/ 0 h 659096"/>
                <a:gd name="connsiteX3" fmla="*/ 4410715 w 4410715"/>
                <a:gd name="connsiteY3" fmla="*/ 329548 h 659096"/>
                <a:gd name="connsiteX4" fmla="*/ 4081167 w 4410715"/>
                <a:gd name="connsiteY4" fmla="*/ 659096 h 659096"/>
                <a:gd name="connsiteX5" fmla="*/ 4081167 w 4410715"/>
                <a:gd name="connsiteY5" fmla="*/ 576709 h 659096"/>
                <a:gd name="connsiteX6" fmla="*/ 0 w 4410715"/>
                <a:gd name="connsiteY6" fmla="*/ 576709 h 659096"/>
                <a:gd name="connsiteX7" fmla="*/ 0 w 4410715"/>
                <a:gd name="connsiteY7" fmla="*/ 82387 h 65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0715" h="659096">
                  <a:moveTo>
                    <a:pt x="0" y="82387"/>
                  </a:moveTo>
                  <a:lnTo>
                    <a:pt x="4081167" y="82387"/>
                  </a:lnTo>
                  <a:lnTo>
                    <a:pt x="4081167" y="0"/>
                  </a:lnTo>
                  <a:lnTo>
                    <a:pt x="4410715" y="329548"/>
                  </a:lnTo>
                  <a:lnTo>
                    <a:pt x="4081167" y="659096"/>
                  </a:lnTo>
                  <a:lnTo>
                    <a:pt x="4081167" y="576709"/>
                  </a:lnTo>
                  <a:lnTo>
                    <a:pt x="0" y="576709"/>
                  </a:lnTo>
                  <a:lnTo>
                    <a:pt x="0" y="82387"/>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20" tIns="90007" rIns="254781" bIns="90007" numCol="1" spcCol="1270" anchor="ctr" anchorCtr="0">
              <a:noAutofit/>
            </a:bodyPr>
            <a:lstStyle/>
            <a:p>
              <a:pPr marL="114300" lvl="1" indent="-114300" algn="l" defTabSz="533400">
                <a:lnSpc>
                  <a:spcPct val="90000"/>
                </a:lnSpc>
                <a:spcBef>
                  <a:spcPct val="0"/>
                </a:spcBef>
                <a:spcAft>
                  <a:spcPct val="1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  To reduce friction and make it easy for them to say yes</a:t>
              </a:r>
            </a:p>
          </p:txBody>
        </p:sp>
        <p:sp>
          <p:nvSpPr>
            <p:cNvPr id="10" name="Freeform: Shape 9">
              <a:extLst>
                <a:ext uri="{FF2B5EF4-FFF2-40B4-BE49-F238E27FC236}">
                  <a16:creationId xmlns:a16="http://schemas.microsoft.com/office/drawing/2014/main" id="{55DEFA6E-B0AA-A06E-CB72-D73FAB5F2996}"/>
                </a:ext>
              </a:extLst>
            </p:cNvPr>
            <p:cNvSpPr/>
            <p:nvPr/>
          </p:nvSpPr>
          <p:spPr>
            <a:xfrm>
              <a:off x="550330" y="1378742"/>
              <a:ext cx="1343959" cy="659096"/>
            </a:xfrm>
            <a:custGeom>
              <a:avLst/>
              <a:gdLst>
                <a:gd name="connsiteX0" fmla="*/ 0 w 1343959"/>
                <a:gd name="connsiteY0" fmla="*/ 109852 h 659096"/>
                <a:gd name="connsiteX1" fmla="*/ 109852 w 1343959"/>
                <a:gd name="connsiteY1" fmla="*/ 0 h 659096"/>
                <a:gd name="connsiteX2" fmla="*/ 1234107 w 1343959"/>
                <a:gd name="connsiteY2" fmla="*/ 0 h 659096"/>
                <a:gd name="connsiteX3" fmla="*/ 1343959 w 1343959"/>
                <a:gd name="connsiteY3" fmla="*/ 109852 h 659096"/>
                <a:gd name="connsiteX4" fmla="*/ 1343959 w 1343959"/>
                <a:gd name="connsiteY4" fmla="*/ 549244 h 659096"/>
                <a:gd name="connsiteX5" fmla="*/ 1234107 w 1343959"/>
                <a:gd name="connsiteY5" fmla="*/ 659096 h 659096"/>
                <a:gd name="connsiteX6" fmla="*/ 109852 w 1343959"/>
                <a:gd name="connsiteY6" fmla="*/ 659096 h 659096"/>
                <a:gd name="connsiteX7" fmla="*/ 0 w 1343959"/>
                <a:gd name="connsiteY7" fmla="*/ 549244 h 659096"/>
                <a:gd name="connsiteX8" fmla="*/ 0 w 1343959"/>
                <a:gd name="connsiteY8" fmla="*/ 109852 h 65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959" h="659096">
                  <a:moveTo>
                    <a:pt x="0" y="109852"/>
                  </a:moveTo>
                  <a:cubicBezTo>
                    <a:pt x="0" y="49182"/>
                    <a:pt x="49182" y="0"/>
                    <a:pt x="109852" y="0"/>
                  </a:cubicBezTo>
                  <a:lnTo>
                    <a:pt x="1234107" y="0"/>
                  </a:lnTo>
                  <a:cubicBezTo>
                    <a:pt x="1294777" y="0"/>
                    <a:pt x="1343959" y="49182"/>
                    <a:pt x="1343959" y="109852"/>
                  </a:cubicBezTo>
                  <a:lnTo>
                    <a:pt x="1343959" y="549244"/>
                  </a:lnTo>
                  <a:cubicBezTo>
                    <a:pt x="1343959" y="609914"/>
                    <a:pt x="1294777" y="659096"/>
                    <a:pt x="1234107" y="659096"/>
                  </a:cubicBezTo>
                  <a:lnTo>
                    <a:pt x="109852" y="659096"/>
                  </a:lnTo>
                  <a:cubicBezTo>
                    <a:pt x="49182" y="659096"/>
                    <a:pt x="0" y="609914"/>
                    <a:pt x="0" y="549244"/>
                  </a:cubicBezTo>
                  <a:lnTo>
                    <a:pt x="0" y="10985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7894" tIns="55034" rIns="77894" bIns="55034"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Your Goal</a:t>
              </a:r>
            </a:p>
          </p:txBody>
        </p:sp>
        <p:sp>
          <p:nvSpPr>
            <p:cNvPr id="11" name="Freeform: Shape 10">
              <a:extLst>
                <a:ext uri="{FF2B5EF4-FFF2-40B4-BE49-F238E27FC236}">
                  <a16:creationId xmlns:a16="http://schemas.microsoft.com/office/drawing/2014/main" id="{010512B2-D0F8-D294-928C-B0F73E551C33}"/>
                </a:ext>
              </a:extLst>
            </p:cNvPr>
            <p:cNvSpPr/>
            <p:nvPr/>
          </p:nvSpPr>
          <p:spPr>
            <a:xfrm>
              <a:off x="1895622" y="2112257"/>
              <a:ext cx="4410715" cy="659096"/>
            </a:xfrm>
            <a:custGeom>
              <a:avLst/>
              <a:gdLst>
                <a:gd name="connsiteX0" fmla="*/ 0 w 4410715"/>
                <a:gd name="connsiteY0" fmla="*/ 82387 h 659096"/>
                <a:gd name="connsiteX1" fmla="*/ 4081167 w 4410715"/>
                <a:gd name="connsiteY1" fmla="*/ 82387 h 659096"/>
                <a:gd name="connsiteX2" fmla="*/ 4081167 w 4410715"/>
                <a:gd name="connsiteY2" fmla="*/ 0 h 659096"/>
                <a:gd name="connsiteX3" fmla="*/ 4410715 w 4410715"/>
                <a:gd name="connsiteY3" fmla="*/ 329548 h 659096"/>
                <a:gd name="connsiteX4" fmla="*/ 4081167 w 4410715"/>
                <a:gd name="connsiteY4" fmla="*/ 659096 h 659096"/>
                <a:gd name="connsiteX5" fmla="*/ 4081167 w 4410715"/>
                <a:gd name="connsiteY5" fmla="*/ 576709 h 659096"/>
                <a:gd name="connsiteX6" fmla="*/ 0 w 4410715"/>
                <a:gd name="connsiteY6" fmla="*/ 576709 h 659096"/>
                <a:gd name="connsiteX7" fmla="*/ 0 w 4410715"/>
                <a:gd name="connsiteY7" fmla="*/ 82387 h 65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0715" h="659096">
                  <a:moveTo>
                    <a:pt x="0" y="82387"/>
                  </a:moveTo>
                  <a:lnTo>
                    <a:pt x="4081167" y="82387"/>
                  </a:lnTo>
                  <a:lnTo>
                    <a:pt x="4081167" y="0"/>
                  </a:lnTo>
                  <a:lnTo>
                    <a:pt x="4410715" y="329548"/>
                  </a:lnTo>
                  <a:lnTo>
                    <a:pt x="4081167" y="659096"/>
                  </a:lnTo>
                  <a:lnTo>
                    <a:pt x="4081167" y="576709"/>
                  </a:lnTo>
                  <a:lnTo>
                    <a:pt x="0" y="576709"/>
                  </a:lnTo>
                  <a:lnTo>
                    <a:pt x="0" y="82387"/>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20" tIns="90007" rIns="254781" bIns="90007" numCol="1" spcCol="1270" anchor="ctr" anchorCtr="0">
              <a:noAutofit/>
            </a:bodyPr>
            <a:lstStyle/>
            <a:p>
              <a:pPr marL="114300" lvl="1" indent="-114300" algn="l" defTabSz="533400">
                <a:lnSpc>
                  <a:spcPct val="90000"/>
                </a:lnSpc>
                <a:spcBef>
                  <a:spcPct val="0"/>
                </a:spcBef>
                <a:spcAft>
                  <a:spcPct val="1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  Use clear calls-to-action, create a sense of urgency, and offer compelling incentives </a:t>
              </a:r>
            </a:p>
          </p:txBody>
        </p:sp>
        <p:sp>
          <p:nvSpPr>
            <p:cNvPr id="12" name="Freeform: Shape 11">
              <a:extLst>
                <a:ext uri="{FF2B5EF4-FFF2-40B4-BE49-F238E27FC236}">
                  <a16:creationId xmlns:a16="http://schemas.microsoft.com/office/drawing/2014/main" id="{0B0DDADC-225E-D7B6-3470-5032A815BDF4}"/>
                </a:ext>
              </a:extLst>
            </p:cNvPr>
            <p:cNvSpPr/>
            <p:nvPr/>
          </p:nvSpPr>
          <p:spPr>
            <a:xfrm>
              <a:off x="550330" y="2103748"/>
              <a:ext cx="1343959" cy="659096"/>
            </a:xfrm>
            <a:custGeom>
              <a:avLst/>
              <a:gdLst>
                <a:gd name="connsiteX0" fmla="*/ 0 w 1343959"/>
                <a:gd name="connsiteY0" fmla="*/ 109852 h 659096"/>
                <a:gd name="connsiteX1" fmla="*/ 109852 w 1343959"/>
                <a:gd name="connsiteY1" fmla="*/ 0 h 659096"/>
                <a:gd name="connsiteX2" fmla="*/ 1234107 w 1343959"/>
                <a:gd name="connsiteY2" fmla="*/ 0 h 659096"/>
                <a:gd name="connsiteX3" fmla="*/ 1343959 w 1343959"/>
                <a:gd name="connsiteY3" fmla="*/ 109852 h 659096"/>
                <a:gd name="connsiteX4" fmla="*/ 1343959 w 1343959"/>
                <a:gd name="connsiteY4" fmla="*/ 549244 h 659096"/>
                <a:gd name="connsiteX5" fmla="*/ 1234107 w 1343959"/>
                <a:gd name="connsiteY5" fmla="*/ 659096 h 659096"/>
                <a:gd name="connsiteX6" fmla="*/ 109852 w 1343959"/>
                <a:gd name="connsiteY6" fmla="*/ 659096 h 659096"/>
                <a:gd name="connsiteX7" fmla="*/ 0 w 1343959"/>
                <a:gd name="connsiteY7" fmla="*/ 549244 h 659096"/>
                <a:gd name="connsiteX8" fmla="*/ 0 w 1343959"/>
                <a:gd name="connsiteY8" fmla="*/ 109852 h 65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959" h="659096">
                  <a:moveTo>
                    <a:pt x="0" y="109852"/>
                  </a:moveTo>
                  <a:cubicBezTo>
                    <a:pt x="0" y="49182"/>
                    <a:pt x="49182" y="0"/>
                    <a:pt x="109852" y="0"/>
                  </a:cubicBezTo>
                  <a:lnTo>
                    <a:pt x="1234107" y="0"/>
                  </a:lnTo>
                  <a:cubicBezTo>
                    <a:pt x="1294777" y="0"/>
                    <a:pt x="1343959" y="49182"/>
                    <a:pt x="1343959" y="109852"/>
                  </a:cubicBezTo>
                  <a:lnTo>
                    <a:pt x="1343959" y="549244"/>
                  </a:lnTo>
                  <a:cubicBezTo>
                    <a:pt x="1343959" y="609914"/>
                    <a:pt x="1294777" y="659096"/>
                    <a:pt x="1234107" y="659096"/>
                  </a:cubicBezTo>
                  <a:lnTo>
                    <a:pt x="109852" y="659096"/>
                  </a:lnTo>
                  <a:cubicBezTo>
                    <a:pt x="49182" y="659096"/>
                    <a:pt x="0" y="609914"/>
                    <a:pt x="0" y="549244"/>
                  </a:cubicBezTo>
                  <a:lnTo>
                    <a:pt x="0" y="10985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7894" tIns="55034" rIns="77894" bIns="55034"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Key Actions</a:t>
              </a:r>
            </a:p>
          </p:txBody>
        </p:sp>
        <p:sp>
          <p:nvSpPr>
            <p:cNvPr id="13" name="Freeform: Shape 12">
              <a:extLst>
                <a:ext uri="{FF2B5EF4-FFF2-40B4-BE49-F238E27FC236}">
                  <a16:creationId xmlns:a16="http://schemas.microsoft.com/office/drawing/2014/main" id="{829BFCF8-C530-92E6-F01F-EE3A31A38272}"/>
                </a:ext>
              </a:extLst>
            </p:cNvPr>
            <p:cNvSpPr/>
            <p:nvPr/>
          </p:nvSpPr>
          <p:spPr>
            <a:xfrm>
              <a:off x="1895622" y="2837263"/>
              <a:ext cx="4410715" cy="659096"/>
            </a:xfrm>
            <a:custGeom>
              <a:avLst/>
              <a:gdLst>
                <a:gd name="connsiteX0" fmla="*/ 0 w 4410715"/>
                <a:gd name="connsiteY0" fmla="*/ 82387 h 659096"/>
                <a:gd name="connsiteX1" fmla="*/ 4081167 w 4410715"/>
                <a:gd name="connsiteY1" fmla="*/ 82387 h 659096"/>
                <a:gd name="connsiteX2" fmla="*/ 4081167 w 4410715"/>
                <a:gd name="connsiteY2" fmla="*/ 0 h 659096"/>
                <a:gd name="connsiteX3" fmla="*/ 4410715 w 4410715"/>
                <a:gd name="connsiteY3" fmla="*/ 329548 h 659096"/>
                <a:gd name="connsiteX4" fmla="*/ 4081167 w 4410715"/>
                <a:gd name="connsiteY4" fmla="*/ 659096 h 659096"/>
                <a:gd name="connsiteX5" fmla="*/ 4081167 w 4410715"/>
                <a:gd name="connsiteY5" fmla="*/ 576709 h 659096"/>
                <a:gd name="connsiteX6" fmla="*/ 0 w 4410715"/>
                <a:gd name="connsiteY6" fmla="*/ 576709 h 659096"/>
                <a:gd name="connsiteX7" fmla="*/ 0 w 4410715"/>
                <a:gd name="connsiteY7" fmla="*/ 82387 h 65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0715" h="659096">
                  <a:moveTo>
                    <a:pt x="0" y="82387"/>
                  </a:moveTo>
                  <a:lnTo>
                    <a:pt x="4081167" y="82387"/>
                  </a:lnTo>
                  <a:lnTo>
                    <a:pt x="4081167" y="0"/>
                  </a:lnTo>
                  <a:lnTo>
                    <a:pt x="4410715" y="329548"/>
                  </a:lnTo>
                  <a:lnTo>
                    <a:pt x="4081167" y="659096"/>
                  </a:lnTo>
                  <a:lnTo>
                    <a:pt x="4081167" y="576709"/>
                  </a:lnTo>
                  <a:lnTo>
                    <a:pt x="0" y="576709"/>
                  </a:lnTo>
                  <a:lnTo>
                    <a:pt x="0" y="82387"/>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20" tIns="90007" rIns="254781" bIns="90007" numCol="1" spcCol="1270" anchor="ctr" anchorCtr="0">
              <a:noAutofit/>
            </a:bodyPr>
            <a:lstStyle/>
            <a:p>
              <a:pPr marL="114300" lvl="1" indent="-114300" algn="l" defTabSz="533400">
                <a:lnSpc>
                  <a:spcPct val="90000"/>
                </a:lnSpc>
                <a:spcBef>
                  <a:spcPct val="0"/>
                </a:spcBef>
                <a:spcAft>
                  <a:spcPct val="1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  Can include sales pages, limited-time offers, or free trials</a:t>
              </a:r>
            </a:p>
          </p:txBody>
        </p:sp>
        <p:sp>
          <p:nvSpPr>
            <p:cNvPr id="14" name="Freeform: Shape 13">
              <a:extLst>
                <a:ext uri="{FF2B5EF4-FFF2-40B4-BE49-F238E27FC236}">
                  <a16:creationId xmlns:a16="http://schemas.microsoft.com/office/drawing/2014/main" id="{06B9E4E1-6A30-FF38-AEB8-B94150BB47F0}"/>
                </a:ext>
              </a:extLst>
            </p:cNvPr>
            <p:cNvSpPr/>
            <p:nvPr/>
          </p:nvSpPr>
          <p:spPr>
            <a:xfrm>
              <a:off x="550330" y="2828754"/>
              <a:ext cx="1343959" cy="659096"/>
            </a:xfrm>
            <a:custGeom>
              <a:avLst/>
              <a:gdLst>
                <a:gd name="connsiteX0" fmla="*/ 0 w 1343959"/>
                <a:gd name="connsiteY0" fmla="*/ 109852 h 659096"/>
                <a:gd name="connsiteX1" fmla="*/ 109852 w 1343959"/>
                <a:gd name="connsiteY1" fmla="*/ 0 h 659096"/>
                <a:gd name="connsiteX2" fmla="*/ 1234107 w 1343959"/>
                <a:gd name="connsiteY2" fmla="*/ 0 h 659096"/>
                <a:gd name="connsiteX3" fmla="*/ 1343959 w 1343959"/>
                <a:gd name="connsiteY3" fmla="*/ 109852 h 659096"/>
                <a:gd name="connsiteX4" fmla="*/ 1343959 w 1343959"/>
                <a:gd name="connsiteY4" fmla="*/ 549244 h 659096"/>
                <a:gd name="connsiteX5" fmla="*/ 1234107 w 1343959"/>
                <a:gd name="connsiteY5" fmla="*/ 659096 h 659096"/>
                <a:gd name="connsiteX6" fmla="*/ 109852 w 1343959"/>
                <a:gd name="connsiteY6" fmla="*/ 659096 h 659096"/>
                <a:gd name="connsiteX7" fmla="*/ 0 w 1343959"/>
                <a:gd name="connsiteY7" fmla="*/ 549244 h 659096"/>
                <a:gd name="connsiteX8" fmla="*/ 0 w 1343959"/>
                <a:gd name="connsiteY8" fmla="*/ 109852 h 65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959" h="659096">
                  <a:moveTo>
                    <a:pt x="0" y="109852"/>
                  </a:moveTo>
                  <a:cubicBezTo>
                    <a:pt x="0" y="49182"/>
                    <a:pt x="49182" y="0"/>
                    <a:pt x="109852" y="0"/>
                  </a:cubicBezTo>
                  <a:lnTo>
                    <a:pt x="1234107" y="0"/>
                  </a:lnTo>
                  <a:cubicBezTo>
                    <a:pt x="1294777" y="0"/>
                    <a:pt x="1343959" y="49182"/>
                    <a:pt x="1343959" y="109852"/>
                  </a:cubicBezTo>
                  <a:lnTo>
                    <a:pt x="1343959" y="549244"/>
                  </a:lnTo>
                  <a:cubicBezTo>
                    <a:pt x="1343959" y="609914"/>
                    <a:pt x="1294777" y="659096"/>
                    <a:pt x="1234107" y="659096"/>
                  </a:cubicBezTo>
                  <a:lnTo>
                    <a:pt x="109852" y="659096"/>
                  </a:lnTo>
                  <a:cubicBezTo>
                    <a:pt x="49182" y="659096"/>
                    <a:pt x="0" y="609914"/>
                    <a:pt x="0" y="549244"/>
                  </a:cubicBezTo>
                  <a:lnTo>
                    <a:pt x="0" y="109852"/>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7894" tIns="55034" rIns="77894" bIns="55034"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Supporting Content</a:t>
              </a:r>
            </a:p>
          </p:txBody>
        </p:sp>
      </p:grpSp>
      <p:grpSp>
        <p:nvGrpSpPr>
          <p:cNvPr id="15" name="Group 14">
            <a:extLst>
              <a:ext uri="{FF2B5EF4-FFF2-40B4-BE49-F238E27FC236}">
                <a16:creationId xmlns:a16="http://schemas.microsoft.com/office/drawing/2014/main" id="{7FBDB826-7BDE-423E-61F6-7BF94347C8C4}"/>
              </a:ext>
            </a:extLst>
          </p:cNvPr>
          <p:cNvGrpSpPr/>
          <p:nvPr/>
        </p:nvGrpSpPr>
        <p:grpSpPr>
          <a:xfrm>
            <a:off x="550330" y="4060713"/>
            <a:ext cx="5742100" cy="2834942"/>
            <a:chOff x="550330" y="4060713"/>
            <a:chExt cx="5742100" cy="2834942"/>
          </a:xfrm>
        </p:grpSpPr>
        <p:sp>
          <p:nvSpPr>
            <p:cNvPr id="16" name="Freeform: Shape 15">
              <a:extLst>
                <a:ext uri="{FF2B5EF4-FFF2-40B4-BE49-F238E27FC236}">
                  <a16:creationId xmlns:a16="http://schemas.microsoft.com/office/drawing/2014/main" id="{393698BD-04D6-D32D-FDB9-6B410D26CB77}"/>
                </a:ext>
              </a:extLst>
            </p:cNvPr>
            <p:cNvSpPr/>
            <p:nvPr/>
          </p:nvSpPr>
          <p:spPr>
            <a:xfrm>
              <a:off x="2183301" y="4061543"/>
              <a:ext cx="4109129" cy="659095"/>
            </a:xfrm>
            <a:custGeom>
              <a:avLst/>
              <a:gdLst>
                <a:gd name="connsiteX0" fmla="*/ 0 w 4109129"/>
                <a:gd name="connsiteY0" fmla="*/ 82387 h 659095"/>
                <a:gd name="connsiteX1" fmla="*/ 3779582 w 4109129"/>
                <a:gd name="connsiteY1" fmla="*/ 82387 h 659095"/>
                <a:gd name="connsiteX2" fmla="*/ 3779582 w 4109129"/>
                <a:gd name="connsiteY2" fmla="*/ 0 h 659095"/>
                <a:gd name="connsiteX3" fmla="*/ 4109129 w 4109129"/>
                <a:gd name="connsiteY3" fmla="*/ 329548 h 659095"/>
                <a:gd name="connsiteX4" fmla="*/ 3779582 w 4109129"/>
                <a:gd name="connsiteY4" fmla="*/ 659095 h 659095"/>
                <a:gd name="connsiteX5" fmla="*/ 3779582 w 4109129"/>
                <a:gd name="connsiteY5" fmla="*/ 576708 h 659095"/>
                <a:gd name="connsiteX6" fmla="*/ 0 w 4109129"/>
                <a:gd name="connsiteY6" fmla="*/ 576708 h 659095"/>
                <a:gd name="connsiteX7" fmla="*/ 0 w 4109129"/>
                <a:gd name="connsiteY7" fmla="*/ 82387 h 6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9129" h="659095">
                  <a:moveTo>
                    <a:pt x="0" y="82387"/>
                  </a:moveTo>
                  <a:lnTo>
                    <a:pt x="3779582" y="82387"/>
                  </a:lnTo>
                  <a:lnTo>
                    <a:pt x="3779582" y="0"/>
                  </a:lnTo>
                  <a:lnTo>
                    <a:pt x="4109129" y="329548"/>
                  </a:lnTo>
                  <a:lnTo>
                    <a:pt x="3779582" y="659095"/>
                  </a:lnTo>
                  <a:lnTo>
                    <a:pt x="3779582" y="576708"/>
                  </a:lnTo>
                  <a:lnTo>
                    <a:pt x="0" y="576708"/>
                  </a:lnTo>
                  <a:lnTo>
                    <a:pt x="0" y="82387"/>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20" tIns="90007" rIns="254781" bIns="90007" numCol="1" spcCol="1270" anchor="ctr" anchorCtr="0">
              <a:noAutofit/>
            </a:bodyPr>
            <a:lstStyle/>
            <a:p>
              <a:pPr marL="114300" lvl="1" indent="-114300" algn="l" defTabSz="533400">
                <a:lnSpc>
                  <a:spcPct val="90000"/>
                </a:lnSpc>
                <a:spcBef>
                  <a:spcPct val="0"/>
                </a:spcBef>
                <a:spcAft>
                  <a:spcPct val="1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  Once someone becomes a customer</a:t>
              </a:r>
            </a:p>
          </p:txBody>
        </p:sp>
        <p:sp>
          <p:nvSpPr>
            <p:cNvPr id="17" name="Freeform: Shape 16">
              <a:extLst>
                <a:ext uri="{FF2B5EF4-FFF2-40B4-BE49-F238E27FC236}">
                  <a16:creationId xmlns:a16="http://schemas.microsoft.com/office/drawing/2014/main" id="{62DF2AE8-529A-4BD6-84BF-D7A4BF495A1D}"/>
                </a:ext>
              </a:extLst>
            </p:cNvPr>
            <p:cNvSpPr/>
            <p:nvPr/>
          </p:nvSpPr>
          <p:spPr>
            <a:xfrm>
              <a:off x="550330" y="4060713"/>
              <a:ext cx="1632019" cy="659095"/>
            </a:xfrm>
            <a:custGeom>
              <a:avLst/>
              <a:gdLst>
                <a:gd name="connsiteX0" fmla="*/ 0 w 1632019"/>
                <a:gd name="connsiteY0" fmla="*/ 109851 h 659095"/>
                <a:gd name="connsiteX1" fmla="*/ 109851 w 1632019"/>
                <a:gd name="connsiteY1" fmla="*/ 0 h 659095"/>
                <a:gd name="connsiteX2" fmla="*/ 1522168 w 1632019"/>
                <a:gd name="connsiteY2" fmla="*/ 0 h 659095"/>
                <a:gd name="connsiteX3" fmla="*/ 1632019 w 1632019"/>
                <a:gd name="connsiteY3" fmla="*/ 109851 h 659095"/>
                <a:gd name="connsiteX4" fmla="*/ 1632019 w 1632019"/>
                <a:gd name="connsiteY4" fmla="*/ 549244 h 659095"/>
                <a:gd name="connsiteX5" fmla="*/ 1522168 w 1632019"/>
                <a:gd name="connsiteY5" fmla="*/ 659095 h 659095"/>
                <a:gd name="connsiteX6" fmla="*/ 109851 w 1632019"/>
                <a:gd name="connsiteY6" fmla="*/ 659095 h 659095"/>
                <a:gd name="connsiteX7" fmla="*/ 0 w 1632019"/>
                <a:gd name="connsiteY7" fmla="*/ 549244 h 659095"/>
                <a:gd name="connsiteX8" fmla="*/ 0 w 1632019"/>
                <a:gd name="connsiteY8" fmla="*/ 109851 h 6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019" h="659095">
                  <a:moveTo>
                    <a:pt x="0" y="109851"/>
                  </a:moveTo>
                  <a:cubicBezTo>
                    <a:pt x="0" y="49182"/>
                    <a:pt x="49182" y="0"/>
                    <a:pt x="109851" y="0"/>
                  </a:cubicBezTo>
                  <a:lnTo>
                    <a:pt x="1522168" y="0"/>
                  </a:lnTo>
                  <a:cubicBezTo>
                    <a:pt x="1582837" y="0"/>
                    <a:pt x="1632019" y="49182"/>
                    <a:pt x="1632019" y="109851"/>
                  </a:cubicBezTo>
                  <a:lnTo>
                    <a:pt x="1632019" y="549244"/>
                  </a:lnTo>
                  <a:cubicBezTo>
                    <a:pt x="1632019" y="609913"/>
                    <a:pt x="1582837" y="659095"/>
                    <a:pt x="1522168" y="659095"/>
                  </a:cubicBezTo>
                  <a:lnTo>
                    <a:pt x="109851" y="659095"/>
                  </a:lnTo>
                  <a:cubicBezTo>
                    <a:pt x="49182" y="659095"/>
                    <a:pt x="0" y="609913"/>
                    <a:pt x="0" y="549244"/>
                  </a:cubicBezTo>
                  <a:lnTo>
                    <a:pt x="0" y="10985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5514" tIns="58844" rIns="85514" bIns="58844" numCol="1" spcCol="1270" anchor="ctr" anchorCtr="0">
              <a:noAutofit/>
            </a:bodyPr>
            <a:lstStyle/>
            <a:p>
              <a:pPr marL="0" lvl="0" indent="0" algn="ctr" defTabSz="622300">
                <a:lnSpc>
                  <a:spcPct val="90000"/>
                </a:lnSpc>
                <a:spcBef>
                  <a:spcPct val="0"/>
                </a:spcBef>
                <a:spcAft>
                  <a:spcPct val="35000"/>
                </a:spcAft>
                <a:buNone/>
              </a:pPr>
              <a:r>
                <a:rPr lang="en-US" sz="1400" b="1" kern="1200" dirty="0">
                  <a:effectLst/>
                  <a:latin typeface="Verdana" panose="020B0604030504040204" pitchFamily="34" charset="0"/>
                  <a:ea typeface="Verdana" panose="020B0604030504040204" pitchFamily="34" charset="0"/>
                  <a:cs typeface="Verdana" panose="020B0604030504040204" pitchFamily="34" charset="0"/>
                </a:rPr>
                <a:t>Stage 4: Retention</a:t>
              </a:r>
              <a:endParaRPr lang="en-US" sz="1400" kern="1200" dirty="0"/>
            </a:p>
          </p:txBody>
        </p:sp>
        <p:sp>
          <p:nvSpPr>
            <p:cNvPr id="18" name="Freeform: Shape 17">
              <a:extLst>
                <a:ext uri="{FF2B5EF4-FFF2-40B4-BE49-F238E27FC236}">
                  <a16:creationId xmlns:a16="http://schemas.microsoft.com/office/drawing/2014/main" id="{2A402FA8-F2A1-6CE0-57A9-FF982F8CD66A}"/>
                </a:ext>
              </a:extLst>
            </p:cNvPr>
            <p:cNvSpPr/>
            <p:nvPr/>
          </p:nvSpPr>
          <p:spPr>
            <a:xfrm>
              <a:off x="1876515" y="4786549"/>
              <a:ext cx="4396811" cy="659095"/>
            </a:xfrm>
            <a:custGeom>
              <a:avLst/>
              <a:gdLst>
                <a:gd name="connsiteX0" fmla="*/ 0 w 4396811"/>
                <a:gd name="connsiteY0" fmla="*/ 82387 h 659095"/>
                <a:gd name="connsiteX1" fmla="*/ 4067264 w 4396811"/>
                <a:gd name="connsiteY1" fmla="*/ 82387 h 659095"/>
                <a:gd name="connsiteX2" fmla="*/ 4067264 w 4396811"/>
                <a:gd name="connsiteY2" fmla="*/ 0 h 659095"/>
                <a:gd name="connsiteX3" fmla="*/ 4396811 w 4396811"/>
                <a:gd name="connsiteY3" fmla="*/ 329548 h 659095"/>
                <a:gd name="connsiteX4" fmla="*/ 4067264 w 4396811"/>
                <a:gd name="connsiteY4" fmla="*/ 659095 h 659095"/>
                <a:gd name="connsiteX5" fmla="*/ 4067264 w 4396811"/>
                <a:gd name="connsiteY5" fmla="*/ 576708 h 659095"/>
                <a:gd name="connsiteX6" fmla="*/ 0 w 4396811"/>
                <a:gd name="connsiteY6" fmla="*/ 576708 h 659095"/>
                <a:gd name="connsiteX7" fmla="*/ 0 w 4396811"/>
                <a:gd name="connsiteY7" fmla="*/ 82387 h 6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6811" h="659095">
                  <a:moveTo>
                    <a:pt x="0" y="82387"/>
                  </a:moveTo>
                  <a:lnTo>
                    <a:pt x="4067264" y="82387"/>
                  </a:lnTo>
                  <a:lnTo>
                    <a:pt x="4067264" y="0"/>
                  </a:lnTo>
                  <a:lnTo>
                    <a:pt x="4396811" y="329548"/>
                  </a:lnTo>
                  <a:lnTo>
                    <a:pt x="4067264" y="659095"/>
                  </a:lnTo>
                  <a:lnTo>
                    <a:pt x="4067264" y="576708"/>
                  </a:lnTo>
                  <a:lnTo>
                    <a:pt x="0" y="576708"/>
                  </a:lnTo>
                  <a:lnTo>
                    <a:pt x="0" y="82387"/>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20" tIns="90007" rIns="254781" bIns="90007" numCol="1" spcCol="1270" anchor="ctr" anchorCtr="0">
              <a:noAutofit/>
            </a:bodyPr>
            <a:lstStyle/>
            <a:p>
              <a:pPr marL="114300" lvl="1" indent="-114300" algn="l" defTabSz="533400">
                <a:lnSpc>
                  <a:spcPct val="90000"/>
                </a:lnSpc>
                <a:spcBef>
                  <a:spcPct val="0"/>
                </a:spcBef>
                <a:spcAft>
                  <a:spcPct val="1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  To keep them engaged and encourage repeat purchases</a:t>
              </a:r>
            </a:p>
          </p:txBody>
        </p:sp>
        <p:sp>
          <p:nvSpPr>
            <p:cNvPr id="19" name="Freeform: Shape 18">
              <a:extLst>
                <a:ext uri="{FF2B5EF4-FFF2-40B4-BE49-F238E27FC236}">
                  <a16:creationId xmlns:a16="http://schemas.microsoft.com/office/drawing/2014/main" id="{80338685-8861-FE9D-ABEF-53A21261950C}"/>
                </a:ext>
              </a:extLst>
            </p:cNvPr>
            <p:cNvSpPr/>
            <p:nvPr/>
          </p:nvSpPr>
          <p:spPr>
            <a:xfrm>
              <a:off x="550330" y="4783339"/>
              <a:ext cx="1306130" cy="659095"/>
            </a:xfrm>
            <a:custGeom>
              <a:avLst/>
              <a:gdLst>
                <a:gd name="connsiteX0" fmla="*/ 0 w 1306130"/>
                <a:gd name="connsiteY0" fmla="*/ 109851 h 659095"/>
                <a:gd name="connsiteX1" fmla="*/ 109851 w 1306130"/>
                <a:gd name="connsiteY1" fmla="*/ 0 h 659095"/>
                <a:gd name="connsiteX2" fmla="*/ 1196279 w 1306130"/>
                <a:gd name="connsiteY2" fmla="*/ 0 h 659095"/>
                <a:gd name="connsiteX3" fmla="*/ 1306130 w 1306130"/>
                <a:gd name="connsiteY3" fmla="*/ 109851 h 659095"/>
                <a:gd name="connsiteX4" fmla="*/ 1306130 w 1306130"/>
                <a:gd name="connsiteY4" fmla="*/ 549244 h 659095"/>
                <a:gd name="connsiteX5" fmla="*/ 1196279 w 1306130"/>
                <a:gd name="connsiteY5" fmla="*/ 659095 h 659095"/>
                <a:gd name="connsiteX6" fmla="*/ 109851 w 1306130"/>
                <a:gd name="connsiteY6" fmla="*/ 659095 h 659095"/>
                <a:gd name="connsiteX7" fmla="*/ 0 w 1306130"/>
                <a:gd name="connsiteY7" fmla="*/ 549244 h 659095"/>
                <a:gd name="connsiteX8" fmla="*/ 0 w 1306130"/>
                <a:gd name="connsiteY8" fmla="*/ 109851 h 6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6130" h="659095">
                  <a:moveTo>
                    <a:pt x="0" y="109851"/>
                  </a:moveTo>
                  <a:cubicBezTo>
                    <a:pt x="0" y="49182"/>
                    <a:pt x="49182" y="0"/>
                    <a:pt x="109851" y="0"/>
                  </a:cubicBezTo>
                  <a:lnTo>
                    <a:pt x="1196279" y="0"/>
                  </a:lnTo>
                  <a:cubicBezTo>
                    <a:pt x="1256948" y="0"/>
                    <a:pt x="1306130" y="49182"/>
                    <a:pt x="1306130" y="109851"/>
                  </a:cubicBezTo>
                  <a:lnTo>
                    <a:pt x="1306130" y="549244"/>
                  </a:lnTo>
                  <a:cubicBezTo>
                    <a:pt x="1306130" y="609913"/>
                    <a:pt x="1256948" y="659095"/>
                    <a:pt x="1196279" y="659095"/>
                  </a:cubicBezTo>
                  <a:lnTo>
                    <a:pt x="109851" y="659095"/>
                  </a:lnTo>
                  <a:cubicBezTo>
                    <a:pt x="49182" y="659095"/>
                    <a:pt x="0" y="609913"/>
                    <a:pt x="0" y="549244"/>
                  </a:cubicBezTo>
                  <a:lnTo>
                    <a:pt x="0" y="10985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7894" tIns="55034" rIns="77894" bIns="55034"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Your Goal</a:t>
              </a:r>
            </a:p>
          </p:txBody>
        </p:sp>
        <p:sp>
          <p:nvSpPr>
            <p:cNvPr id="20" name="Freeform: Shape 19">
              <a:extLst>
                <a:ext uri="{FF2B5EF4-FFF2-40B4-BE49-F238E27FC236}">
                  <a16:creationId xmlns:a16="http://schemas.microsoft.com/office/drawing/2014/main" id="{D0737E29-B01E-BF13-FE87-082B55C3A409}"/>
                </a:ext>
              </a:extLst>
            </p:cNvPr>
            <p:cNvSpPr/>
            <p:nvPr/>
          </p:nvSpPr>
          <p:spPr>
            <a:xfrm>
              <a:off x="1876515" y="5511554"/>
              <a:ext cx="4396811" cy="659095"/>
            </a:xfrm>
            <a:custGeom>
              <a:avLst/>
              <a:gdLst>
                <a:gd name="connsiteX0" fmla="*/ 0 w 4396811"/>
                <a:gd name="connsiteY0" fmla="*/ 82387 h 659095"/>
                <a:gd name="connsiteX1" fmla="*/ 4067264 w 4396811"/>
                <a:gd name="connsiteY1" fmla="*/ 82387 h 659095"/>
                <a:gd name="connsiteX2" fmla="*/ 4067264 w 4396811"/>
                <a:gd name="connsiteY2" fmla="*/ 0 h 659095"/>
                <a:gd name="connsiteX3" fmla="*/ 4396811 w 4396811"/>
                <a:gd name="connsiteY3" fmla="*/ 329548 h 659095"/>
                <a:gd name="connsiteX4" fmla="*/ 4067264 w 4396811"/>
                <a:gd name="connsiteY4" fmla="*/ 659095 h 659095"/>
                <a:gd name="connsiteX5" fmla="*/ 4067264 w 4396811"/>
                <a:gd name="connsiteY5" fmla="*/ 576708 h 659095"/>
                <a:gd name="connsiteX6" fmla="*/ 0 w 4396811"/>
                <a:gd name="connsiteY6" fmla="*/ 576708 h 659095"/>
                <a:gd name="connsiteX7" fmla="*/ 0 w 4396811"/>
                <a:gd name="connsiteY7" fmla="*/ 82387 h 6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6811" h="659095">
                  <a:moveTo>
                    <a:pt x="0" y="82387"/>
                  </a:moveTo>
                  <a:lnTo>
                    <a:pt x="4067264" y="82387"/>
                  </a:lnTo>
                  <a:lnTo>
                    <a:pt x="4067264" y="0"/>
                  </a:lnTo>
                  <a:lnTo>
                    <a:pt x="4396811" y="329548"/>
                  </a:lnTo>
                  <a:lnTo>
                    <a:pt x="4067264" y="659095"/>
                  </a:lnTo>
                  <a:lnTo>
                    <a:pt x="4067264" y="576708"/>
                  </a:lnTo>
                  <a:lnTo>
                    <a:pt x="0" y="576708"/>
                  </a:lnTo>
                  <a:lnTo>
                    <a:pt x="0" y="82387"/>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20" tIns="90007" rIns="254781" bIns="90007" numCol="1" spcCol="1270" anchor="ctr" anchorCtr="0">
              <a:noAutofit/>
            </a:bodyPr>
            <a:lstStyle/>
            <a:p>
              <a:pPr marL="114300" lvl="1" indent="-114300" algn="l" defTabSz="533400">
                <a:lnSpc>
                  <a:spcPct val="90000"/>
                </a:lnSpc>
                <a:spcBef>
                  <a:spcPct val="0"/>
                </a:spcBef>
                <a:spcAft>
                  <a:spcPct val="1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  Nurture your relationship with follow-up emails, loyalty programs, and upsell offers </a:t>
              </a:r>
            </a:p>
          </p:txBody>
        </p:sp>
        <p:sp>
          <p:nvSpPr>
            <p:cNvPr id="21" name="Freeform: Shape 20">
              <a:extLst>
                <a:ext uri="{FF2B5EF4-FFF2-40B4-BE49-F238E27FC236}">
                  <a16:creationId xmlns:a16="http://schemas.microsoft.com/office/drawing/2014/main" id="{8E55BDA8-298C-8D21-C1AB-6923FC2A401F}"/>
                </a:ext>
              </a:extLst>
            </p:cNvPr>
            <p:cNvSpPr/>
            <p:nvPr/>
          </p:nvSpPr>
          <p:spPr>
            <a:xfrm>
              <a:off x="550330" y="5508344"/>
              <a:ext cx="1306130" cy="659095"/>
            </a:xfrm>
            <a:custGeom>
              <a:avLst/>
              <a:gdLst>
                <a:gd name="connsiteX0" fmla="*/ 0 w 1306130"/>
                <a:gd name="connsiteY0" fmla="*/ 109851 h 659095"/>
                <a:gd name="connsiteX1" fmla="*/ 109851 w 1306130"/>
                <a:gd name="connsiteY1" fmla="*/ 0 h 659095"/>
                <a:gd name="connsiteX2" fmla="*/ 1196279 w 1306130"/>
                <a:gd name="connsiteY2" fmla="*/ 0 h 659095"/>
                <a:gd name="connsiteX3" fmla="*/ 1306130 w 1306130"/>
                <a:gd name="connsiteY3" fmla="*/ 109851 h 659095"/>
                <a:gd name="connsiteX4" fmla="*/ 1306130 w 1306130"/>
                <a:gd name="connsiteY4" fmla="*/ 549244 h 659095"/>
                <a:gd name="connsiteX5" fmla="*/ 1196279 w 1306130"/>
                <a:gd name="connsiteY5" fmla="*/ 659095 h 659095"/>
                <a:gd name="connsiteX6" fmla="*/ 109851 w 1306130"/>
                <a:gd name="connsiteY6" fmla="*/ 659095 h 659095"/>
                <a:gd name="connsiteX7" fmla="*/ 0 w 1306130"/>
                <a:gd name="connsiteY7" fmla="*/ 549244 h 659095"/>
                <a:gd name="connsiteX8" fmla="*/ 0 w 1306130"/>
                <a:gd name="connsiteY8" fmla="*/ 109851 h 6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6130" h="659095">
                  <a:moveTo>
                    <a:pt x="0" y="109851"/>
                  </a:moveTo>
                  <a:cubicBezTo>
                    <a:pt x="0" y="49182"/>
                    <a:pt x="49182" y="0"/>
                    <a:pt x="109851" y="0"/>
                  </a:cubicBezTo>
                  <a:lnTo>
                    <a:pt x="1196279" y="0"/>
                  </a:lnTo>
                  <a:cubicBezTo>
                    <a:pt x="1256948" y="0"/>
                    <a:pt x="1306130" y="49182"/>
                    <a:pt x="1306130" y="109851"/>
                  </a:cubicBezTo>
                  <a:lnTo>
                    <a:pt x="1306130" y="549244"/>
                  </a:lnTo>
                  <a:cubicBezTo>
                    <a:pt x="1306130" y="609913"/>
                    <a:pt x="1256948" y="659095"/>
                    <a:pt x="1196279" y="659095"/>
                  </a:cubicBezTo>
                  <a:lnTo>
                    <a:pt x="109851" y="659095"/>
                  </a:lnTo>
                  <a:cubicBezTo>
                    <a:pt x="49182" y="659095"/>
                    <a:pt x="0" y="609913"/>
                    <a:pt x="0" y="549244"/>
                  </a:cubicBezTo>
                  <a:lnTo>
                    <a:pt x="0" y="10985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7894" tIns="55034" rIns="77894" bIns="55034" numCol="1" spcCol="1270" anchor="ctr" anchorCtr="0">
              <a:noAutofit/>
            </a:bodyPr>
            <a:lstStyle/>
            <a:p>
              <a:pPr marL="0" lvl="0" indent="0" algn="ctr" defTabSz="533400">
                <a:lnSpc>
                  <a:spcPct val="90000"/>
                </a:lnSpc>
                <a:spcBef>
                  <a:spcPct val="0"/>
                </a:spcBef>
                <a:spcAft>
                  <a:spcPct val="35000"/>
                </a:spcAft>
                <a:buNone/>
              </a:pPr>
              <a:r>
                <a:rPr lang="en-US" sz="1200" b="0" kern="1200" dirty="0">
                  <a:effectLst/>
                  <a:latin typeface="Verdana" panose="020B0604030504040204" pitchFamily="34" charset="0"/>
                  <a:ea typeface="Verdana" panose="020B0604030504040204" pitchFamily="34" charset="0"/>
                  <a:cs typeface="Verdana" panose="020B0604030504040204" pitchFamily="34" charset="0"/>
                </a:rPr>
                <a:t>Key Actions</a:t>
              </a:r>
            </a:p>
          </p:txBody>
        </p:sp>
        <p:sp>
          <p:nvSpPr>
            <p:cNvPr id="22" name="Freeform: Shape 21">
              <a:extLst>
                <a:ext uri="{FF2B5EF4-FFF2-40B4-BE49-F238E27FC236}">
                  <a16:creationId xmlns:a16="http://schemas.microsoft.com/office/drawing/2014/main" id="{243A6E18-81CE-3D71-B2B3-CCF75AB5F5FA}"/>
                </a:ext>
              </a:extLst>
            </p:cNvPr>
            <p:cNvSpPr/>
            <p:nvPr/>
          </p:nvSpPr>
          <p:spPr>
            <a:xfrm>
              <a:off x="1876515" y="6236560"/>
              <a:ext cx="4396811" cy="659095"/>
            </a:xfrm>
            <a:custGeom>
              <a:avLst/>
              <a:gdLst>
                <a:gd name="connsiteX0" fmla="*/ 0 w 4396811"/>
                <a:gd name="connsiteY0" fmla="*/ 82387 h 659095"/>
                <a:gd name="connsiteX1" fmla="*/ 4067264 w 4396811"/>
                <a:gd name="connsiteY1" fmla="*/ 82387 h 659095"/>
                <a:gd name="connsiteX2" fmla="*/ 4067264 w 4396811"/>
                <a:gd name="connsiteY2" fmla="*/ 0 h 659095"/>
                <a:gd name="connsiteX3" fmla="*/ 4396811 w 4396811"/>
                <a:gd name="connsiteY3" fmla="*/ 329548 h 659095"/>
                <a:gd name="connsiteX4" fmla="*/ 4067264 w 4396811"/>
                <a:gd name="connsiteY4" fmla="*/ 659095 h 659095"/>
                <a:gd name="connsiteX5" fmla="*/ 4067264 w 4396811"/>
                <a:gd name="connsiteY5" fmla="*/ 576708 h 659095"/>
                <a:gd name="connsiteX6" fmla="*/ 0 w 4396811"/>
                <a:gd name="connsiteY6" fmla="*/ 576708 h 659095"/>
                <a:gd name="connsiteX7" fmla="*/ 0 w 4396811"/>
                <a:gd name="connsiteY7" fmla="*/ 82387 h 6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6811" h="659095">
                  <a:moveTo>
                    <a:pt x="0" y="82387"/>
                  </a:moveTo>
                  <a:lnTo>
                    <a:pt x="4067264" y="82387"/>
                  </a:lnTo>
                  <a:lnTo>
                    <a:pt x="4067264" y="0"/>
                  </a:lnTo>
                  <a:lnTo>
                    <a:pt x="4396811" y="329548"/>
                  </a:lnTo>
                  <a:lnTo>
                    <a:pt x="4067264" y="659095"/>
                  </a:lnTo>
                  <a:lnTo>
                    <a:pt x="4067264" y="576708"/>
                  </a:lnTo>
                  <a:lnTo>
                    <a:pt x="0" y="576708"/>
                  </a:lnTo>
                  <a:lnTo>
                    <a:pt x="0" y="82387"/>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620" tIns="90007" rIns="254781" bIns="90007" numCol="1" spcCol="1270" anchor="ctr" anchorCtr="0">
              <a:noAutofit/>
            </a:bodyPr>
            <a:lstStyle/>
            <a:p>
              <a:pPr marL="114300" lvl="1" indent="-114300" algn="l" defTabSz="533400">
                <a:lnSpc>
                  <a:spcPct val="90000"/>
                </a:lnSpc>
                <a:spcBef>
                  <a:spcPct val="0"/>
                </a:spcBef>
                <a:spcAft>
                  <a:spcPct val="1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  Could be community engagement or exclusive offers for repeat buyers</a:t>
              </a:r>
              <a:endParaRPr lang="en-US" sz="1100" kern="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3" name="Freeform: Shape 22">
              <a:extLst>
                <a:ext uri="{FF2B5EF4-FFF2-40B4-BE49-F238E27FC236}">
                  <a16:creationId xmlns:a16="http://schemas.microsoft.com/office/drawing/2014/main" id="{A5746BC1-239D-52A5-D19C-2CFA2B5F3D1C}"/>
                </a:ext>
              </a:extLst>
            </p:cNvPr>
            <p:cNvSpPr/>
            <p:nvPr/>
          </p:nvSpPr>
          <p:spPr>
            <a:xfrm>
              <a:off x="550330" y="6233350"/>
              <a:ext cx="1306130" cy="659095"/>
            </a:xfrm>
            <a:custGeom>
              <a:avLst/>
              <a:gdLst>
                <a:gd name="connsiteX0" fmla="*/ 0 w 1306130"/>
                <a:gd name="connsiteY0" fmla="*/ 109851 h 659095"/>
                <a:gd name="connsiteX1" fmla="*/ 109851 w 1306130"/>
                <a:gd name="connsiteY1" fmla="*/ 0 h 659095"/>
                <a:gd name="connsiteX2" fmla="*/ 1196279 w 1306130"/>
                <a:gd name="connsiteY2" fmla="*/ 0 h 659095"/>
                <a:gd name="connsiteX3" fmla="*/ 1306130 w 1306130"/>
                <a:gd name="connsiteY3" fmla="*/ 109851 h 659095"/>
                <a:gd name="connsiteX4" fmla="*/ 1306130 w 1306130"/>
                <a:gd name="connsiteY4" fmla="*/ 549244 h 659095"/>
                <a:gd name="connsiteX5" fmla="*/ 1196279 w 1306130"/>
                <a:gd name="connsiteY5" fmla="*/ 659095 h 659095"/>
                <a:gd name="connsiteX6" fmla="*/ 109851 w 1306130"/>
                <a:gd name="connsiteY6" fmla="*/ 659095 h 659095"/>
                <a:gd name="connsiteX7" fmla="*/ 0 w 1306130"/>
                <a:gd name="connsiteY7" fmla="*/ 549244 h 659095"/>
                <a:gd name="connsiteX8" fmla="*/ 0 w 1306130"/>
                <a:gd name="connsiteY8" fmla="*/ 109851 h 6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6130" h="659095">
                  <a:moveTo>
                    <a:pt x="0" y="109851"/>
                  </a:moveTo>
                  <a:cubicBezTo>
                    <a:pt x="0" y="49182"/>
                    <a:pt x="49182" y="0"/>
                    <a:pt x="109851" y="0"/>
                  </a:cubicBezTo>
                  <a:lnTo>
                    <a:pt x="1196279" y="0"/>
                  </a:lnTo>
                  <a:cubicBezTo>
                    <a:pt x="1256948" y="0"/>
                    <a:pt x="1306130" y="49182"/>
                    <a:pt x="1306130" y="109851"/>
                  </a:cubicBezTo>
                  <a:lnTo>
                    <a:pt x="1306130" y="549244"/>
                  </a:lnTo>
                  <a:cubicBezTo>
                    <a:pt x="1306130" y="609913"/>
                    <a:pt x="1256948" y="659095"/>
                    <a:pt x="1196279" y="659095"/>
                  </a:cubicBezTo>
                  <a:lnTo>
                    <a:pt x="109851" y="659095"/>
                  </a:lnTo>
                  <a:cubicBezTo>
                    <a:pt x="49182" y="659095"/>
                    <a:pt x="0" y="609913"/>
                    <a:pt x="0" y="549244"/>
                  </a:cubicBezTo>
                  <a:lnTo>
                    <a:pt x="0" y="10985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7894" tIns="55034" rIns="77894" bIns="55034"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Supporting Content</a:t>
              </a:r>
            </a:p>
          </p:txBody>
        </p:sp>
      </p:grpSp>
    </p:spTree>
    <p:extLst>
      <p:ext uri="{BB962C8B-B14F-4D97-AF65-F5344CB8AC3E}">
        <p14:creationId xmlns:p14="http://schemas.microsoft.com/office/powerpoint/2010/main" val="367338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4F1DB-5649-4C81-353C-26B27A67D3B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520949E-1F00-F153-5295-5D5B1A1FFE28}"/>
              </a:ext>
            </a:extLst>
          </p:cNvPr>
          <p:cNvSpPr txBox="1"/>
          <p:nvPr/>
        </p:nvSpPr>
        <p:spPr>
          <a:xfrm>
            <a:off x="422687" y="30131"/>
            <a:ext cx="6058430" cy="1140056"/>
          </a:xfrm>
          <a:prstGeom prst="rect">
            <a:avLst/>
          </a:prstGeom>
          <a:solidFill>
            <a:schemeClr val="bg1"/>
          </a:solidFill>
        </p:spPr>
        <p:txBody>
          <a:bodyPr wrap="square">
            <a:spAutoFit/>
          </a:bodyPr>
          <a:lstStyle/>
          <a:p>
            <a:pPr algn="ctr">
              <a:lnSpc>
                <a:spcPct val="300000"/>
              </a:lnSpc>
              <a:spcBef>
                <a:spcPts val="1200"/>
              </a:spcBef>
              <a:spcAft>
                <a:spcPts val="1200"/>
              </a:spcAft>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Sketch Your Funnel</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AF78217F-924F-D99C-F5FB-1A6BCD518FFB}"/>
              </a:ext>
            </a:extLst>
          </p:cNvPr>
          <p:cNvSpPr txBox="1"/>
          <p:nvPr/>
        </p:nvSpPr>
        <p:spPr>
          <a:xfrm>
            <a:off x="638932" y="1336688"/>
            <a:ext cx="5625943" cy="708271"/>
          </a:xfrm>
          <a:prstGeom prst="rect">
            <a:avLst/>
          </a:prstGeom>
          <a:noFill/>
        </p:spPr>
        <p:txBody>
          <a:bodyPr wrap="square">
            <a:spAutoFit/>
          </a:bodyPr>
          <a:lstStyle/>
          <a:p>
            <a:pPr lvl="0">
              <a:lnSpc>
                <a:spcPct val="115000"/>
              </a:lnSpc>
              <a:spcAft>
                <a:spcPts val="1200"/>
              </a:spcAft>
            </a:pPr>
            <a:r>
              <a:rPr lang="en-US" sz="1200" kern="100" dirty="0">
                <a:latin typeface="Verdana" panose="020B0604030504040204" pitchFamily="34" charset="0"/>
                <a:ea typeface="Verdana" panose="020B0604030504040204" pitchFamily="34" charset="0"/>
                <a:cs typeface="Verdana" panose="020B0604030504040204" pitchFamily="34" charset="0"/>
              </a:rPr>
              <a:t>Use the table below to map the key actions and supporting content for each stage. Think about what steps your audience needs to take and what type of content will help them move forward. </a:t>
            </a:r>
          </a:p>
        </p:txBody>
      </p:sp>
      <p:sp>
        <p:nvSpPr>
          <p:cNvPr id="2" name="Footer Placeholder 1">
            <a:extLst>
              <a:ext uri="{FF2B5EF4-FFF2-40B4-BE49-F238E27FC236}">
                <a16:creationId xmlns:a16="http://schemas.microsoft.com/office/drawing/2014/main" id="{585F77AD-25DB-352D-B5C4-E7E24EEC5053}"/>
              </a:ext>
            </a:extLst>
          </p:cNvPr>
          <p:cNvSpPr>
            <a:spLocks noGrp="1"/>
          </p:cNvSpPr>
          <p:nvPr>
            <p:ph type="ftr" sz="quarter" idx="11"/>
          </p:nvPr>
        </p:nvSpPr>
        <p:spPr/>
        <p:txBody>
          <a:bodyPr/>
          <a:lstStyle/>
          <a:p>
            <a:r>
              <a:rPr lang="en-US"/>
              <a:t>Map Your Launch Funnel Planner</a:t>
            </a:r>
            <a:endParaRPr lang="en-GB" dirty="0"/>
          </a:p>
        </p:txBody>
      </p:sp>
      <p:grpSp>
        <p:nvGrpSpPr>
          <p:cNvPr id="6" name="Group 5">
            <a:extLst>
              <a:ext uri="{FF2B5EF4-FFF2-40B4-BE49-F238E27FC236}">
                <a16:creationId xmlns:a16="http://schemas.microsoft.com/office/drawing/2014/main" id="{AAF770D3-F11D-0B18-4F3A-C45C63CFA157}"/>
              </a:ext>
            </a:extLst>
          </p:cNvPr>
          <p:cNvGrpSpPr/>
          <p:nvPr/>
        </p:nvGrpSpPr>
        <p:grpSpPr>
          <a:xfrm>
            <a:off x="628506" y="2209079"/>
            <a:ext cx="5771752" cy="2976679"/>
            <a:chOff x="638932" y="1843955"/>
            <a:chExt cx="5771752" cy="2976679"/>
          </a:xfrm>
        </p:grpSpPr>
        <p:sp>
          <p:nvSpPr>
            <p:cNvPr id="8" name="Freeform: Shape 7">
              <a:extLst>
                <a:ext uri="{FF2B5EF4-FFF2-40B4-BE49-F238E27FC236}">
                  <a16:creationId xmlns:a16="http://schemas.microsoft.com/office/drawing/2014/main" id="{103C56B3-EC0F-43A8-226C-2547996C65CB}"/>
                </a:ext>
              </a:extLst>
            </p:cNvPr>
            <p:cNvSpPr/>
            <p:nvPr/>
          </p:nvSpPr>
          <p:spPr>
            <a:xfrm>
              <a:off x="2115069" y="1845128"/>
              <a:ext cx="4295615" cy="793900"/>
            </a:xfrm>
            <a:custGeom>
              <a:avLst/>
              <a:gdLst>
                <a:gd name="connsiteX0" fmla="*/ 0 w 4295615"/>
                <a:gd name="connsiteY0" fmla="*/ 99238 h 793900"/>
                <a:gd name="connsiteX1" fmla="*/ 3898665 w 4295615"/>
                <a:gd name="connsiteY1" fmla="*/ 99238 h 793900"/>
                <a:gd name="connsiteX2" fmla="*/ 3898665 w 4295615"/>
                <a:gd name="connsiteY2" fmla="*/ 0 h 793900"/>
                <a:gd name="connsiteX3" fmla="*/ 4295615 w 4295615"/>
                <a:gd name="connsiteY3" fmla="*/ 396950 h 793900"/>
                <a:gd name="connsiteX4" fmla="*/ 3898665 w 4295615"/>
                <a:gd name="connsiteY4" fmla="*/ 793900 h 793900"/>
                <a:gd name="connsiteX5" fmla="*/ 3898665 w 4295615"/>
                <a:gd name="connsiteY5" fmla="*/ 694663 h 793900"/>
                <a:gd name="connsiteX6" fmla="*/ 0 w 4295615"/>
                <a:gd name="connsiteY6" fmla="*/ 694663 h 793900"/>
                <a:gd name="connsiteX7" fmla="*/ 0 w 4295615"/>
                <a:gd name="connsiteY7" fmla="*/ 99238 h 7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5615" h="793900">
                  <a:moveTo>
                    <a:pt x="0" y="99238"/>
                  </a:moveTo>
                  <a:lnTo>
                    <a:pt x="3898665" y="99238"/>
                  </a:lnTo>
                  <a:lnTo>
                    <a:pt x="3898665" y="0"/>
                  </a:lnTo>
                  <a:lnTo>
                    <a:pt x="4295615" y="396950"/>
                  </a:lnTo>
                  <a:lnTo>
                    <a:pt x="3898665" y="793900"/>
                  </a:lnTo>
                  <a:lnTo>
                    <a:pt x="3898665" y="694663"/>
                  </a:lnTo>
                  <a:lnTo>
                    <a:pt x="0" y="694663"/>
                  </a:lnTo>
                  <a:lnTo>
                    <a:pt x="0" y="99238"/>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 tIns="106858" rIns="305332" bIns="106857"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None/>
              </a:pPr>
              <a:r>
                <a:rPr lang="en-US" sz="1200" kern="1200" dirty="0"/>
                <a:t>  Where potential customers first discover your product. Grab their attention and spark interest</a:t>
              </a:r>
            </a:p>
          </p:txBody>
        </p:sp>
        <p:sp>
          <p:nvSpPr>
            <p:cNvPr id="9" name="Freeform: Shape 8">
              <a:extLst>
                <a:ext uri="{FF2B5EF4-FFF2-40B4-BE49-F238E27FC236}">
                  <a16:creationId xmlns:a16="http://schemas.microsoft.com/office/drawing/2014/main" id="{695EA1EE-8D80-1D26-50F4-01B07F19A4D6}"/>
                </a:ext>
              </a:extLst>
            </p:cNvPr>
            <p:cNvSpPr/>
            <p:nvPr/>
          </p:nvSpPr>
          <p:spPr>
            <a:xfrm>
              <a:off x="638932" y="1843955"/>
              <a:ext cx="1473240" cy="793900"/>
            </a:xfrm>
            <a:custGeom>
              <a:avLst/>
              <a:gdLst>
                <a:gd name="connsiteX0" fmla="*/ 0 w 1473240"/>
                <a:gd name="connsiteY0" fmla="*/ 132319 h 793900"/>
                <a:gd name="connsiteX1" fmla="*/ 132319 w 1473240"/>
                <a:gd name="connsiteY1" fmla="*/ 0 h 793900"/>
                <a:gd name="connsiteX2" fmla="*/ 1340921 w 1473240"/>
                <a:gd name="connsiteY2" fmla="*/ 0 h 793900"/>
                <a:gd name="connsiteX3" fmla="*/ 1473240 w 1473240"/>
                <a:gd name="connsiteY3" fmla="*/ 132319 h 793900"/>
                <a:gd name="connsiteX4" fmla="*/ 1473240 w 1473240"/>
                <a:gd name="connsiteY4" fmla="*/ 661581 h 793900"/>
                <a:gd name="connsiteX5" fmla="*/ 1340921 w 1473240"/>
                <a:gd name="connsiteY5" fmla="*/ 793900 h 793900"/>
                <a:gd name="connsiteX6" fmla="*/ 132319 w 1473240"/>
                <a:gd name="connsiteY6" fmla="*/ 793900 h 793900"/>
                <a:gd name="connsiteX7" fmla="*/ 0 w 1473240"/>
                <a:gd name="connsiteY7" fmla="*/ 661581 h 793900"/>
                <a:gd name="connsiteX8" fmla="*/ 0 w 1473240"/>
                <a:gd name="connsiteY8" fmla="*/ 132319 h 7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240" h="793900">
                  <a:moveTo>
                    <a:pt x="0" y="132319"/>
                  </a:moveTo>
                  <a:cubicBezTo>
                    <a:pt x="0" y="59241"/>
                    <a:pt x="59241" y="0"/>
                    <a:pt x="132319" y="0"/>
                  </a:cubicBezTo>
                  <a:lnTo>
                    <a:pt x="1340921" y="0"/>
                  </a:lnTo>
                  <a:cubicBezTo>
                    <a:pt x="1413999" y="0"/>
                    <a:pt x="1473240" y="59241"/>
                    <a:pt x="1473240" y="132319"/>
                  </a:cubicBezTo>
                  <a:lnTo>
                    <a:pt x="1473240" y="661581"/>
                  </a:lnTo>
                  <a:cubicBezTo>
                    <a:pt x="1473240" y="734659"/>
                    <a:pt x="1413999" y="793900"/>
                    <a:pt x="1340921" y="793900"/>
                  </a:cubicBezTo>
                  <a:lnTo>
                    <a:pt x="132319" y="793900"/>
                  </a:lnTo>
                  <a:cubicBezTo>
                    <a:pt x="59241" y="793900"/>
                    <a:pt x="0" y="734659"/>
                    <a:pt x="0" y="661581"/>
                  </a:cubicBezTo>
                  <a:lnTo>
                    <a:pt x="0" y="13231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2095" tIns="65425" rIns="92095" bIns="65425" numCol="1" spcCol="1270" anchor="ctr" anchorCtr="0">
              <a:noAutofit/>
            </a:bodyPr>
            <a:lstStyle/>
            <a:p>
              <a:pPr marL="0" lvl="0" indent="0" algn="ctr" defTabSz="622300">
                <a:lnSpc>
                  <a:spcPct val="90000"/>
                </a:lnSpc>
                <a:spcBef>
                  <a:spcPct val="0"/>
                </a:spcBef>
                <a:spcAft>
                  <a:spcPct val="35000"/>
                </a:spcAft>
                <a:buNone/>
              </a:pPr>
              <a:r>
                <a:rPr lang="en-US" sz="1400" b="1" kern="1200" dirty="0"/>
                <a:t>Stage 1: Awareness</a:t>
              </a:r>
            </a:p>
          </p:txBody>
        </p:sp>
        <p:sp>
          <p:nvSpPr>
            <p:cNvPr id="10" name="Freeform: Shape 9">
              <a:extLst>
                <a:ext uri="{FF2B5EF4-FFF2-40B4-BE49-F238E27FC236}">
                  <a16:creationId xmlns:a16="http://schemas.microsoft.com/office/drawing/2014/main" id="{5786E9DD-CF22-9EB9-E93B-5903BEF1F331}"/>
                </a:ext>
              </a:extLst>
            </p:cNvPr>
            <p:cNvSpPr/>
            <p:nvPr/>
          </p:nvSpPr>
          <p:spPr>
            <a:xfrm>
              <a:off x="1839507" y="2718418"/>
              <a:ext cx="4549083" cy="1011413"/>
            </a:xfrm>
            <a:custGeom>
              <a:avLst/>
              <a:gdLst>
                <a:gd name="connsiteX0" fmla="*/ 0 w 4549083"/>
                <a:gd name="connsiteY0" fmla="*/ 126427 h 1011413"/>
                <a:gd name="connsiteX1" fmla="*/ 4043377 w 4549083"/>
                <a:gd name="connsiteY1" fmla="*/ 126427 h 1011413"/>
                <a:gd name="connsiteX2" fmla="*/ 4043377 w 4549083"/>
                <a:gd name="connsiteY2" fmla="*/ 0 h 1011413"/>
                <a:gd name="connsiteX3" fmla="*/ 4549083 w 4549083"/>
                <a:gd name="connsiteY3" fmla="*/ 505707 h 1011413"/>
                <a:gd name="connsiteX4" fmla="*/ 4043377 w 4549083"/>
                <a:gd name="connsiteY4" fmla="*/ 1011413 h 1011413"/>
                <a:gd name="connsiteX5" fmla="*/ 4043377 w 4549083"/>
                <a:gd name="connsiteY5" fmla="*/ 884986 h 1011413"/>
                <a:gd name="connsiteX6" fmla="*/ 0 w 4549083"/>
                <a:gd name="connsiteY6" fmla="*/ 884986 h 1011413"/>
                <a:gd name="connsiteX7" fmla="*/ 0 w 4549083"/>
                <a:gd name="connsiteY7" fmla="*/ 126427 h 101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9083" h="1011413">
                  <a:moveTo>
                    <a:pt x="0" y="126427"/>
                  </a:moveTo>
                  <a:lnTo>
                    <a:pt x="4043377" y="126427"/>
                  </a:lnTo>
                  <a:lnTo>
                    <a:pt x="4043377" y="0"/>
                  </a:lnTo>
                  <a:lnTo>
                    <a:pt x="4549083" y="505707"/>
                  </a:lnTo>
                  <a:lnTo>
                    <a:pt x="4043377" y="1011413"/>
                  </a:lnTo>
                  <a:lnTo>
                    <a:pt x="4043377" y="884986"/>
                  </a:lnTo>
                  <a:lnTo>
                    <a:pt x="0" y="884986"/>
                  </a:lnTo>
                  <a:lnTo>
                    <a:pt x="0" y="126427"/>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 tIns="134047" rIns="386900" bIns="134047" numCol="1" spcCol="1270" anchor="ctr" anchorCtr="0">
              <a:noAutofit/>
            </a:bodyPr>
            <a:lstStyle/>
            <a:p>
              <a:pPr marL="114300" lvl="1" indent="-114300" algn="l" defTabSz="533400">
                <a:lnSpc>
                  <a:spcPct val="90000"/>
                </a:lnSpc>
                <a:spcBef>
                  <a:spcPct val="0"/>
                </a:spcBef>
                <a:spcAft>
                  <a:spcPct val="15000"/>
                </a:spcAft>
                <a:buNone/>
              </a:pPr>
              <a:r>
                <a:rPr lang="en-US" sz="1200" kern="1200" dirty="0"/>
                <a:t>   </a:t>
              </a:r>
            </a:p>
          </p:txBody>
        </p:sp>
        <p:sp>
          <p:nvSpPr>
            <p:cNvPr id="11" name="Freeform: Shape 10">
              <a:extLst>
                <a:ext uri="{FF2B5EF4-FFF2-40B4-BE49-F238E27FC236}">
                  <a16:creationId xmlns:a16="http://schemas.microsoft.com/office/drawing/2014/main" id="{B5FD76C2-BABD-D01A-9038-D36104822D5A}"/>
                </a:ext>
              </a:extLst>
            </p:cNvPr>
            <p:cNvSpPr/>
            <p:nvPr/>
          </p:nvSpPr>
          <p:spPr>
            <a:xfrm>
              <a:off x="638932" y="2704803"/>
              <a:ext cx="1175585" cy="1011413"/>
            </a:xfrm>
            <a:custGeom>
              <a:avLst/>
              <a:gdLst>
                <a:gd name="connsiteX0" fmla="*/ 0 w 1175585"/>
                <a:gd name="connsiteY0" fmla="*/ 168572 h 1011413"/>
                <a:gd name="connsiteX1" fmla="*/ 168572 w 1175585"/>
                <a:gd name="connsiteY1" fmla="*/ 0 h 1011413"/>
                <a:gd name="connsiteX2" fmla="*/ 1007013 w 1175585"/>
                <a:gd name="connsiteY2" fmla="*/ 0 h 1011413"/>
                <a:gd name="connsiteX3" fmla="*/ 1175585 w 1175585"/>
                <a:gd name="connsiteY3" fmla="*/ 168572 h 1011413"/>
                <a:gd name="connsiteX4" fmla="*/ 1175585 w 1175585"/>
                <a:gd name="connsiteY4" fmla="*/ 842841 h 1011413"/>
                <a:gd name="connsiteX5" fmla="*/ 1007013 w 1175585"/>
                <a:gd name="connsiteY5" fmla="*/ 1011413 h 1011413"/>
                <a:gd name="connsiteX6" fmla="*/ 168572 w 1175585"/>
                <a:gd name="connsiteY6" fmla="*/ 1011413 h 1011413"/>
                <a:gd name="connsiteX7" fmla="*/ 0 w 1175585"/>
                <a:gd name="connsiteY7" fmla="*/ 842841 h 1011413"/>
                <a:gd name="connsiteX8" fmla="*/ 0 w 1175585"/>
                <a:gd name="connsiteY8" fmla="*/ 168572 h 101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585" h="1011413">
                  <a:moveTo>
                    <a:pt x="0" y="168572"/>
                  </a:moveTo>
                  <a:cubicBezTo>
                    <a:pt x="0" y="75472"/>
                    <a:pt x="75472" y="0"/>
                    <a:pt x="168572" y="0"/>
                  </a:cubicBezTo>
                  <a:lnTo>
                    <a:pt x="1007013" y="0"/>
                  </a:lnTo>
                  <a:cubicBezTo>
                    <a:pt x="1100113" y="0"/>
                    <a:pt x="1175585" y="75472"/>
                    <a:pt x="1175585" y="168572"/>
                  </a:cubicBezTo>
                  <a:lnTo>
                    <a:pt x="1175585" y="842841"/>
                  </a:lnTo>
                  <a:cubicBezTo>
                    <a:pt x="1175585" y="935941"/>
                    <a:pt x="1100113" y="1011413"/>
                    <a:pt x="1007013" y="1011413"/>
                  </a:cubicBezTo>
                  <a:lnTo>
                    <a:pt x="168572" y="1011413"/>
                  </a:lnTo>
                  <a:cubicBezTo>
                    <a:pt x="75472" y="1011413"/>
                    <a:pt x="0" y="935941"/>
                    <a:pt x="0" y="842841"/>
                  </a:cubicBezTo>
                  <a:lnTo>
                    <a:pt x="0" y="16857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093" tIns="72233" rIns="95093" bIns="72233" numCol="1" spcCol="1270" anchor="ctr" anchorCtr="0">
              <a:noAutofit/>
            </a:bodyPr>
            <a:lstStyle/>
            <a:p>
              <a:pPr marL="0" lvl="0" indent="0" algn="ctr" defTabSz="533400">
                <a:lnSpc>
                  <a:spcPct val="90000"/>
                </a:lnSpc>
                <a:spcBef>
                  <a:spcPct val="0"/>
                </a:spcBef>
                <a:spcAft>
                  <a:spcPct val="35000"/>
                </a:spcAft>
                <a:buNone/>
              </a:pPr>
              <a:r>
                <a:rPr lang="en-US" sz="1200" kern="1200" dirty="0"/>
                <a:t>Key </a:t>
              </a:r>
              <a:br>
                <a:rPr lang="en-US" sz="1200" kern="1200" dirty="0"/>
              </a:br>
              <a:r>
                <a:rPr lang="en-US" sz="1200" kern="1200" dirty="0"/>
                <a:t>Actions</a:t>
              </a:r>
            </a:p>
          </p:txBody>
        </p:sp>
        <p:sp>
          <p:nvSpPr>
            <p:cNvPr id="12" name="Freeform: Shape 11">
              <a:extLst>
                <a:ext uri="{FF2B5EF4-FFF2-40B4-BE49-F238E27FC236}">
                  <a16:creationId xmlns:a16="http://schemas.microsoft.com/office/drawing/2014/main" id="{5E0EEBD1-58AB-C49B-A0D1-C76AB3F1F939}"/>
                </a:ext>
              </a:extLst>
            </p:cNvPr>
            <p:cNvSpPr/>
            <p:nvPr/>
          </p:nvSpPr>
          <p:spPr>
            <a:xfrm>
              <a:off x="1839507" y="3809221"/>
              <a:ext cx="4549083" cy="1011413"/>
            </a:xfrm>
            <a:custGeom>
              <a:avLst/>
              <a:gdLst>
                <a:gd name="connsiteX0" fmla="*/ 0 w 4549083"/>
                <a:gd name="connsiteY0" fmla="*/ 126427 h 1011413"/>
                <a:gd name="connsiteX1" fmla="*/ 4043377 w 4549083"/>
                <a:gd name="connsiteY1" fmla="*/ 126427 h 1011413"/>
                <a:gd name="connsiteX2" fmla="*/ 4043377 w 4549083"/>
                <a:gd name="connsiteY2" fmla="*/ 0 h 1011413"/>
                <a:gd name="connsiteX3" fmla="*/ 4549083 w 4549083"/>
                <a:gd name="connsiteY3" fmla="*/ 505707 h 1011413"/>
                <a:gd name="connsiteX4" fmla="*/ 4043377 w 4549083"/>
                <a:gd name="connsiteY4" fmla="*/ 1011413 h 1011413"/>
                <a:gd name="connsiteX5" fmla="*/ 4043377 w 4549083"/>
                <a:gd name="connsiteY5" fmla="*/ 884986 h 1011413"/>
                <a:gd name="connsiteX6" fmla="*/ 0 w 4549083"/>
                <a:gd name="connsiteY6" fmla="*/ 884986 h 1011413"/>
                <a:gd name="connsiteX7" fmla="*/ 0 w 4549083"/>
                <a:gd name="connsiteY7" fmla="*/ 126427 h 101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9083" h="1011413">
                  <a:moveTo>
                    <a:pt x="0" y="126427"/>
                  </a:moveTo>
                  <a:lnTo>
                    <a:pt x="4043377" y="126427"/>
                  </a:lnTo>
                  <a:lnTo>
                    <a:pt x="4043377" y="0"/>
                  </a:lnTo>
                  <a:lnTo>
                    <a:pt x="4549083" y="505707"/>
                  </a:lnTo>
                  <a:lnTo>
                    <a:pt x="4043377" y="1011413"/>
                  </a:lnTo>
                  <a:lnTo>
                    <a:pt x="4043377" y="884986"/>
                  </a:lnTo>
                  <a:lnTo>
                    <a:pt x="0" y="884986"/>
                  </a:lnTo>
                  <a:lnTo>
                    <a:pt x="0" y="126427"/>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 tIns="134047" rIns="386900" bIns="134047" numCol="1" spcCol="1270" anchor="ctr" anchorCtr="0">
              <a:noAutofit/>
            </a:bodyPr>
            <a:lstStyle/>
            <a:p>
              <a:pPr marL="114300" lvl="1" indent="-114300" algn="l" defTabSz="533400">
                <a:lnSpc>
                  <a:spcPct val="90000"/>
                </a:lnSpc>
                <a:spcBef>
                  <a:spcPct val="0"/>
                </a:spcBef>
                <a:spcAft>
                  <a:spcPct val="15000"/>
                </a:spcAft>
                <a:buNone/>
              </a:pPr>
              <a:r>
                <a:rPr lang="en-US" sz="1200" kern="1200" dirty="0"/>
                <a:t>   </a:t>
              </a:r>
            </a:p>
          </p:txBody>
        </p:sp>
        <p:sp>
          <p:nvSpPr>
            <p:cNvPr id="13" name="Freeform: Shape 12">
              <a:extLst>
                <a:ext uri="{FF2B5EF4-FFF2-40B4-BE49-F238E27FC236}">
                  <a16:creationId xmlns:a16="http://schemas.microsoft.com/office/drawing/2014/main" id="{F0956ABB-6412-52C6-56DC-7E5CC76C274B}"/>
                </a:ext>
              </a:extLst>
            </p:cNvPr>
            <p:cNvSpPr/>
            <p:nvPr/>
          </p:nvSpPr>
          <p:spPr>
            <a:xfrm>
              <a:off x="638932" y="3795606"/>
              <a:ext cx="1175585" cy="1011413"/>
            </a:xfrm>
            <a:custGeom>
              <a:avLst/>
              <a:gdLst>
                <a:gd name="connsiteX0" fmla="*/ 0 w 1175585"/>
                <a:gd name="connsiteY0" fmla="*/ 168572 h 1011413"/>
                <a:gd name="connsiteX1" fmla="*/ 168572 w 1175585"/>
                <a:gd name="connsiteY1" fmla="*/ 0 h 1011413"/>
                <a:gd name="connsiteX2" fmla="*/ 1007013 w 1175585"/>
                <a:gd name="connsiteY2" fmla="*/ 0 h 1011413"/>
                <a:gd name="connsiteX3" fmla="*/ 1175585 w 1175585"/>
                <a:gd name="connsiteY3" fmla="*/ 168572 h 1011413"/>
                <a:gd name="connsiteX4" fmla="*/ 1175585 w 1175585"/>
                <a:gd name="connsiteY4" fmla="*/ 842841 h 1011413"/>
                <a:gd name="connsiteX5" fmla="*/ 1007013 w 1175585"/>
                <a:gd name="connsiteY5" fmla="*/ 1011413 h 1011413"/>
                <a:gd name="connsiteX6" fmla="*/ 168572 w 1175585"/>
                <a:gd name="connsiteY6" fmla="*/ 1011413 h 1011413"/>
                <a:gd name="connsiteX7" fmla="*/ 0 w 1175585"/>
                <a:gd name="connsiteY7" fmla="*/ 842841 h 1011413"/>
                <a:gd name="connsiteX8" fmla="*/ 0 w 1175585"/>
                <a:gd name="connsiteY8" fmla="*/ 168572 h 101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585" h="1011413">
                  <a:moveTo>
                    <a:pt x="0" y="168572"/>
                  </a:moveTo>
                  <a:cubicBezTo>
                    <a:pt x="0" y="75472"/>
                    <a:pt x="75472" y="0"/>
                    <a:pt x="168572" y="0"/>
                  </a:cubicBezTo>
                  <a:lnTo>
                    <a:pt x="1007013" y="0"/>
                  </a:lnTo>
                  <a:cubicBezTo>
                    <a:pt x="1100113" y="0"/>
                    <a:pt x="1175585" y="75472"/>
                    <a:pt x="1175585" y="168572"/>
                  </a:cubicBezTo>
                  <a:lnTo>
                    <a:pt x="1175585" y="842841"/>
                  </a:lnTo>
                  <a:cubicBezTo>
                    <a:pt x="1175585" y="935941"/>
                    <a:pt x="1100113" y="1011413"/>
                    <a:pt x="1007013" y="1011413"/>
                  </a:cubicBezTo>
                  <a:lnTo>
                    <a:pt x="168572" y="1011413"/>
                  </a:lnTo>
                  <a:cubicBezTo>
                    <a:pt x="75472" y="1011413"/>
                    <a:pt x="0" y="935941"/>
                    <a:pt x="0" y="842841"/>
                  </a:cubicBezTo>
                  <a:lnTo>
                    <a:pt x="0" y="16857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5093" tIns="72233" rIns="95093" bIns="72233" numCol="1" spcCol="1270" anchor="ctr" anchorCtr="0">
              <a:noAutofit/>
            </a:bodyPr>
            <a:lstStyle/>
            <a:p>
              <a:pPr marL="0" lvl="0" indent="0" algn="ctr" defTabSz="533400">
                <a:lnSpc>
                  <a:spcPct val="90000"/>
                </a:lnSpc>
                <a:spcBef>
                  <a:spcPct val="0"/>
                </a:spcBef>
                <a:spcAft>
                  <a:spcPct val="35000"/>
                </a:spcAft>
                <a:buNone/>
              </a:pPr>
              <a:r>
                <a:rPr lang="en-US" sz="1200" kern="1200" dirty="0"/>
                <a:t>Supporting Content</a:t>
              </a:r>
            </a:p>
          </p:txBody>
        </p:sp>
      </p:grpSp>
      <p:grpSp>
        <p:nvGrpSpPr>
          <p:cNvPr id="14" name="Group 13">
            <a:extLst>
              <a:ext uri="{FF2B5EF4-FFF2-40B4-BE49-F238E27FC236}">
                <a16:creationId xmlns:a16="http://schemas.microsoft.com/office/drawing/2014/main" id="{E9E45958-0AFA-0298-73F1-72CC1BA8D28F}"/>
              </a:ext>
            </a:extLst>
          </p:cNvPr>
          <p:cNvGrpSpPr/>
          <p:nvPr/>
        </p:nvGrpSpPr>
        <p:grpSpPr>
          <a:xfrm>
            <a:off x="638932" y="5600419"/>
            <a:ext cx="5773440" cy="2976426"/>
            <a:chOff x="638932" y="5253172"/>
            <a:chExt cx="5773440" cy="2976426"/>
          </a:xfrm>
        </p:grpSpPr>
        <p:sp>
          <p:nvSpPr>
            <p:cNvPr id="15" name="Freeform: Shape 14">
              <a:extLst>
                <a:ext uri="{FF2B5EF4-FFF2-40B4-BE49-F238E27FC236}">
                  <a16:creationId xmlns:a16="http://schemas.microsoft.com/office/drawing/2014/main" id="{65C62970-49ED-42CB-ACCB-C35B8E60BA73}"/>
                </a:ext>
              </a:extLst>
            </p:cNvPr>
            <p:cNvSpPr/>
            <p:nvPr/>
          </p:nvSpPr>
          <p:spPr>
            <a:xfrm>
              <a:off x="2224309" y="5253172"/>
              <a:ext cx="4188063" cy="691391"/>
            </a:xfrm>
            <a:custGeom>
              <a:avLst/>
              <a:gdLst>
                <a:gd name="connsiteX0" fmla="*/ 0 w 4188063"/>
                <a:gd name="connsiteY0" fmla="*/ 86424 h 691391"/>
                <a:gd name="connsiteX1" fmla="*/ 3842368 w 4188063"/>
                <a:gd name="connsiteY1" fmla="*/ 86424 h 691391"/>
                <a:gd name="connsiteX2" fmla="*/ 3842368 w 4188063"/>
                <a:gd name="connsiteY2" fmla="*/ 0 h 691391"/>
                <a:gd name="connsiteX3" fmla="*/ 4188063 w 4188063"/>
                <a:gd name="connsiteY3" fmla="*/ 345696 h 691391"/>
                <a:gd name="connsiteX4" fmla="*/ 3842368 w 4188063"/>
                <a:gd name="connsiteY4" fmla="*/ 691391 h 691391"/>
                <a:gd name="connsiteX5" fmla="*/ 3842368 w 4188063"/>
                <a:gd name="connsiteY5" fmla="*/ 604967 h 691391"/>
                <a:gd name="connsiteX6" fmla="*/ 0 w 4188063"/>
                <a:gd name="connsiteY6" fmla="*/ 604967 h 691391"/>
                <a:gd name="connsiteX7" fmla="*/ 0 w 4188063"/>
                <a:gd name="connsiteY7" fmla="*/ 86424 h 691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063" h="691391">
                  <a:moveTo>
                    <a:pt x="0" y="86424"/>
                  </a:moveTo>
                  <a:lnTo>
                    <a:pt x="3842368" y="86424"/>
                  </a:lnTo>
                  <a:lnTo>
                    <a:pt x="3842368" y="0"/>
                  </a:lnTo>
                  <a:lnTo>
                    <a:pt x="4188063" y="345696"/>
                  </a:lnTo>
                  <a:lnTo>
                    <a:pt x="3842368" y="691391"/>
                  </a:lnTo>
                  <a:lnTo>
                    <a:pt x="3842368" y="604967"/>
                  </a:lnTo>
                  <a:lnTo>
                    <a:pt x="0" y="604967"/>
                  </a:lnTo>
                  <a:lnTo>
                    <a:pt x="0" y="86424"/>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 tIns="94044" rIns="266892" bIns="94044" numCol="1" spcCol="1270" anchor="ctr" anchorCtr="0">
              <a:noAutofit/>
            </a:bodyPr>
            <a:lstStyle/>
            <a:p>
              <a:pPr marL="114300" lvl="1" indent="-114300" algn="l" defTabSz="533400">
                <a:lnSpc>
                  <a:spcPct val="90000"/>
                </a:lnSpc>
                <a:spcBef>
                  <a:spcPct val="0"/>
                </a:spcBef>
                <a:spcAft>
                  <a:spcPct val="15000"/>
                </a:spcAft>
                <a:buNone/>
              </a:pPr>
              <a:r>
                <a:rPr lang="en-US" sz="1200" kern="1200" dirty="0"/>
                <a:t>  Your audience is considering whether your product is right for them . Build trust and demonstrate value</a:t>
              </a:r>
            </a:p>
          </p:txBody>
        </p:sp>
        <p:sp>
          <p:nvSpPr>
            <p:cNvPr id="16" name="Freeform: Shape 15">
              <a:extLst>
                <a:ext uri="{FF2B5EF4-FFF2-40B4-BE49-F238E27FC236}">
                  <a16:creationId xmlns:a16="http://schemas.microsoft.com/office/drawing/2014/main" id="{54841FE5-02C6-7D2B-BD28-14AD83229E0D}"/>
                </a:ext>
              </a:extLst>
            </p:cNvPr>
            <p:cNvSpPr/>
            <p:nvPr/>
          </p:nvSpPr>
          <p:spPr>
            <a:xfrm>
              <a:off x="638932" y="5265029"/>
              <a:ext cx="1584169" cy="691391"/>
            </a:xfrm>
            <a:custGeom>
              <a:avLst/>
              <a:gdLst>
                <a:gd name="connsiteX0" fmla="*/ 0 w 1584169"/>
                <a:gd name="connsiteY0" fmla="*/ 115234 h 691391"/>
                <a:gd name="connsiteX1" fmla="*/ 115234 w 1584169"/>
                <a:gd name="connsiteY1" fmla="*/ 0 h 691391"/>
                <a:gd name="connsiteX2" fmla="*/ 1468935 w 1584169"/>
                <a:gd name="connsiteY2" fmla="*/ 0 h 691391"/>
                <a:gd name="connsiteX3" fmla="*/ 1584169 w 1584169"/>
                <a:gd name="connsiteY3" fmla="*/ 115234 h 691391"/>
                <a:gd name="connsiteX4" fmla="*/ 1584169 w 1584169"/>
                <a:gd name="connsiteY4" fmla="*/ 576157 h 691391"/>
                <a:gd name="connsiteX5" fmla="*/ 1468935 w 1584169"/>
                <a:gd name="connsiteY5" fmla="*/ 691391 h 691391"/>
                <a:gd name="connsiteX6" fmla="*/ 115234 w 1584169"/>
                <a:gd name="connsiteY6" fmla="*/ 691391 h 691391"/>
                <a:gd name="connsiteX7" fmla="*/ 0 w 1584169"/>
                <a:gd name="connsiteY7" fmla="*/ 576157 h 691391"/>
                <a:gd name="connsiteX8" fmla="*/ 0 w 1584169"/>
                <a:gd name="connsiteY8" fmla="*/ 115234 h 691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69" h="691391">
                  <a:moveTo>
                    <a:pt x="0" y="115234"/>
                  </a:moveTo>
                  <a:cubicBezTo>
                    <a:pt x="0" y="51592"/>
                    <a:pt x="51592" y="0"/>
                    <a:pt x="115234" y="0"/>
                  </a:cubicBezTo>
                  <a:lnTo>
                    <a:pt x="1468935" y="0"/>
                  </a:lnTo>
                  <a:cubicBezTo>
                    <a:pt x="1532577" y="0"/>
                    <a:pt x="1584169" y="51592"/>
                    <a:pt x="1584169" y="115234"/>
                  </a:cubicBezTo>
                  <a:lnTo>
                    <a:pt x="1584169" y="576157"/>
                  </a:lnTo>
                  <a:cubicBezTo>
                    <a:pt x="1584169" y="639799"/>
                    <a:pt x="1532577" y="691391"/>
                    <a:pt x="1468935" y="691391"/>
                  </a:cubicBezTo>
                  <a:lnTo>
                    <a:pt x="115234" y="691391"/>
                  </a:lnTo>
                  <a:cubicBezTo>
                    <a:pt x="51592" y="691391"/>
                    <a:pt x="0" y="639799"/>
                    <a:pt x="0" y="576157"/>
                  </a:cubicBezTo>
                  <a:lnTo>
                    <a:pt x="0" y="115234"/>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7091" tIns="60421" rIns="87091" bIns="60421" numCol="1" spcCol="1270" anchor="ctr" anchorCtr="0">
              <a:noAutofit/>
            </a:bodyPr>
            <a:lstStyle/>
            <a:p>
              <a:pPr marL="0" lvl="0" indent="0" algn="ctr" defTabSz="622300">
                <a:lnSpc>
                  <a:spcPct val="90000"/>
                </a:lnSpc>
                <a:spcBef>
                  <a:spcPct val="0"/>
                </a:spcBef>
                <a:spcAft>
                  <a:spcPct val="35000"/>
                </a:spcAft>
                <a:buNone/>
              </a:pPr>
              <a:r>
                <a:rPr lang="en-US" sz="1400" b="1" kern="1200" dirty="0"/>
                <a:t>Stage 2: Consideration</a:t>
              </a:r>
            </a:p>
          </p:txBody>
        </p:sp>
        <p:sp>
          <p:nvSpPr>
            <p:cNvPr id="17" name="Freeform: Shape 16">
              <a:extLst>
                <a:ext uri="{FF2B5EF4-FFF2-40B4-BE49-F238E27FC236}">
                  <a16:creationId xmlns:a16="http://schemas.microsoft.com/office/drawing/2014/main" id="{2F1E714C-2906-740E-F668-BEA662C1AA43}"/>
                </a:ext>
              </a:extLst>
            </p:cNvPr>
            <p:cNvSpPr/>
            <p:nvPr/>
          </p:nvSpPr>
          <p:spPr>
            <a:xfrm>
              <a:off x="1868613" y="6013702"/>
              <a:ext cx="4543737" cy="1072665"/>
            </a:xfrm>
            <a:custGeom>
              <a:avLst/>
              <a:gdLst>
                <a:gd name="connsiteX0" fmla="*/ 0 w 4543737"/>
                <a:gd name="connsiteY0" fmla="*/ 134083 h 1072665"/>
                <a:gd name="connsiteX1" fmla="*/ 4007405 w 4543737"/>
                <a:gd name="connsiteY1" fmla="*/ 134083 h 1072665"/>
                <a:gd name="connsiteX2" fmla="*/ 4007405 w 4543737"/>
                <a:gd name="connsiteY2" fmla="*/ 0 h 1072665"/>
                <a:gd name="connsiteX3" fmla="*/ 4543737 w 4543737"/>
                <a:gd name="connsiteY3" fmla="*/ 536333 h 1072665"/>
                <a:gd name="connsiteX4" fmla="*/ 4007405 w 4543737"/>
                <a:gd name="connsiteY4" fmla="*/ 1072665 h 1072665"/>
                <a:gd name="connsiteX5" fmla="*/ 4007405 w 4543737"/>
                <a:gd name="connsiteY5" fmla="*/ 938582 h 1072665"/>
                <a:gd name="connsiteX6" fmla="*/ 0 w 4543737"/>
                <a:gd name="connsiteY6" fmla="*/ 938582 h 1072665"/>
                <a:gd name="connsiteX7" fmla="*/ 0 w 4543737"/>
                <a:gd name="connsiteY7" fmla="*/ 134083 h 107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3737" h="1072665">
                  <a:moveTo>
                    <a:pt x="0" y="134083"/>
                  </a:moveTo>
                  <a:lnTo>
                    <a:pt x="4007405" y="134083"/>
                  </a:lnTo>
                  <a:lnTo>
                    <a:pt x="4007405" y="0"/>
                  </a:lnTo>
                  <a:lnTo>
                    <a:pt x="4543737" y="536333"/>
                  </a:lnTo>
                  <a:lnTo>
                    <a:pt x="4007405" y="1072665"/>
                  </a:lnTo>
                  <a:lnTo>
                    <a:pt x="4007405" y="938582"/>
                  </a:lnTo>
                  <a:lnTo>
                    <a:pt x="0" y="938582"/>
                  </a:lnTo>
                  <a:lnTo>
                    <a:pt x="0" y="134083"/>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 tIns="141703" rIns="409869" bIns="141703" numCol="1" spcCol="1270" anchor="ctr" anchorCtr="0">
              <a:noAutofit/>
            </a:bodyPr>
            <a:lstStyle/>
            <a:p>
              <a:pPr marL="114300" lvl="1" indent="-114300" algn="l" defTabSz="533400">
                <a:lnSpc>
                  <a:spcPct val="90000"/>
                </a:lnSpc>
                <a:spcBef>
                  <a:spcPct val="0"/>
                </a:spcBef>
                <a:spcAft>
                  <a:spcPct val="15000"/>
                </a:spcAft>
                <a:buNone/>
              </a:pPr>
              <a:r>
                <a:rPr lang="en-US" sz="1200" kern="1200" dirty="0"/>
                <a:t>  </a:t>
              </a:r>
            </a:p>
          </p:txBody>
        </p:sp>
        <p:sp>
          <p:nvSpPr>
            <p:cNvPr id="18" name="Freeform: Shape 17">
              <a:extLst>
                <a:ext uri="{FF2B5EF4-FFF2-40B4-BE49-F238E27FC236}">
                  <a16:creationId xmlns:a16="http://schemas.microsoft.com/office/drawing/2014/main" id="{48DFD5DB-D7A2-031E-D474-6FF1BD048E01}"/>
                </a:ext>
              </a:extLst>
            </p:cNvPr>
            <p:cNvSpPr/>
            <p:nvPr/>
          </p:nvSpPr>
          <p:spPr>
            <a:xfrm>
              <a:off x="638932" y="6025559"/>
              <a:ext cx="1228450" cy="1072665"/>
            </a:xfrm>
            <a:custGeom>
              <a:avLst/>
              <a:gdLst>
                <a:gd name="connsiteX0" fmla="*/ 0 w 1228450"/>
                <a:gd name="connsiteY0" fmla="*/ 178781 h 1072665"/>
                <a:gd name="connsiteX1" fmla="*/ 178781 w 1228450"/>
                <a:gd name="connsiteY1" fmla="*/ 0 h 1072665"/>
                <a:gd name="connsiteX2" fmla="*/ 1049669 w 1228450"/>
                <a:gd name="connsiteY2" fmla="*/ 0 h 1072665"/>
                <a:gd name="connsiteX3" fmla="*/ 1228450 w 1228450"/>
                <a:gd name="connsiteY3" fmla="*/ 178781 h 1072665"/>
                <a:gd name="connsiteX4" fmla="*/ 1228450 w 1228450"/>
                <a:gd name="connsiteY4" fmla="*/ 893884 h 1072665"/>
                <a:gd name="connsiteX5" fmla="*/ 1049669 w 1228450"/>
                <a:gd name="connsiteY5" fmla="*/ 1072665 h 1072665"/>
                <a:gd name="connsiteX6" fmla="*/ 178781 w 1228450"/>
                <a:gd name="connsiteY6" fmla="*/ 1072665 h 1072665"/>
                <a:gd name="connsiteX7" fmla="*/ 0 w 1228450"/>
                <a:gd name="connsiteY7" fmla="*/ 893884 h 1072665"/>
                <a:gd name="connsiteX8" fmla="*/ 0 w 1228450"/>
                <a:gd name="connsiteY8" fmla="*/ 178781 h 107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450" h="1072665">
                  <a:moveTo>
                    <a:pt x="0" y="178781"/>
                  </a:moveTo>
                  <a:cubicBezTo>
                    <a:pt x="0" y="80043"/>
                    <a:pt x="80043" y="0"/>
                    <a:pt x="178781" y="0"/>
                  </a:cubicBezTo>
                  <a:lnTo>
                    <a:pt x="1049669" y="0"/>
                  </a:lnTo>
                  <a:cubicBezTo>
                    <a:pt x="1148407" y="0"/>
                    <a:pt x="1228450" y="80043"/>
                    <a:pt x="1228450" y="178781"/>
                  </a:cubicBezTo>
                  <a:lnTo>
                    <a:pt x="1228450" y="893884"/>
                  </a:lnTo>
                  <a:cubicBezTo>
                    <a:pt x="1228450" y="992622"/>
                    <a:pt x="1148407" y="1072665"/>
                    <a:pt x="1049669" y="1072665"/>
                  </a:cubicBezTo>
                  <a:lnTo>
                    <a:pt x="178781" y="1072665"/>
                  </a:lnTo>
                  <a:cubicBezTo>
                    <a:pt x="80043" y="1072665"/>
                    <a:pt x="0" y="992622"/>
                    <a:pt x="0" y="893884"/>
                  </a:cubicBezTo>
                  <a:lnTo>
                    <a:pt x="0" y="17878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8083" tIns="75223" rIns="98083" bIns="75223" numCol="1" spcCol="1270" anchor="ctr" anchorCtr="0">
              <a:noAutofit/>
            </a:bodyPr>
            <a:lstStyle/>
            <a:p>
              <a:pPr marL="0" lvl="0" indent="0" algn="ctr" defTabSz="533400">
                <a:lnSpc>
                  <a:spcPct val="90000"/>
                </a:lnSpc>
                <a:spcBef>
                  <a:spcPct val="0"/>
                </a:spcBef>
                <a:spcAft>
                  <a:spcPct val="35000"/>
                </a:spcAft>
                <a:buNone/>
              </a:pPr>
              <a:r>
                <a:rPr lang="en-US" sz="1200" kern="1200" dirty="0"/>
                <a:t>Key Actions</a:t>
              </a:r>
            </a:p>
          </p:txBody>
        </p:sp>
        <p:sp>
          <p:nvSpPr>
            <p:cNvPr id="19" name="Freeform: Shape 18">
              <a:extLst>
                <a:ext uri="{FF2B5EF4-FFF2-40B4-BE49-F238E27FC236}">
                  <a16:creationId xmlns:a16="http://schemas.microsoft.com/office/drawing/2014/main" id="{B1551559-93BD-ABF8-2FC0-7FB73D5D4AAA}"/>
                </a:ext>
              </a:extLst>
            </p:cNvPr>
            <p:cNvSpPr/>
            <p:nvPr/>
          </p:nvSpPr>
          <p:spPr>
            <a:xfrm>
              <a:off x="1868613" y="7155507"/>
              <a:ext cx="4543737" cy="1072665"/>
            </a:xfrm>
            <a:custGeom>
              <a:avLst/>
              <a:gdLst>
                <a:gd name="connsiteX0" fmla="*/ 0 w 4543737"/>
                <a:gd name="connsiteY0" fmla="*/ 134083 h 1072665"/>
                <a:gd name="connsiteX1" fmla="*/ 4007405 w 4543737"/>
                <a:gd name="connsiteY1" fmla="*/ 134083 h 1072665"/>
                <a:gd name="connsiteX2" fmla="*/ 4007405 w 4543737"/>
                <a:gd name="connsiteY2" fmla="*/ 0 h 1072665"/>
                <a:gd name="connsiteX3" fmla="*/ 4543737 w 4543737"/>
                <a:gd name="connsiteY3" fmla="*/ 536333 h 1072665"/>
                <a:gd name="connsiteX4" fmla="*/ 4007405 w 4543737"/>
                <a:gd name="connsiteY4" fmla="*/ 1072665 h 1072665"/>
                <a:gd name="connsiteX5" fmla="*/ 4007405 w 4543737"/>
                <a:gd name="connsiteY5" fmla="*/ 938582 h 1072665"/>
                <a:gd name="connsiteX6" fmla="*/ 0 w 4543737"/>
                <a:gd name="connsiteY6" fmla="*/ 938582 h 1072665"/>
                <a:gd name="connsiteX7" fmla="*/ 0 w 4543737"/>
                <a:gd name="connsiteY7" fmla="*/ 134083 h 107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3737" h="1072665">
                  <a:moveTo>
                    <a:pt x="0" y="134083"/>
                  </a:moveTo>
                  <a:lnTo>
                    <a:pt x="4007405" y="134083"/>
                  </a:lnTo>
                  <a:lnTo>
                    <a:pt x="4007405" y="0"/>
                  </a:lnTo>
                  <a:lnTo>
                    <a:pt x="4543737" y="536333"/>
                  </a:lnTo>
                  <a:lnTo>
                    <a:pt x="4007405" y="1072665"/>
                  </a:lnTo>
                  <a:lnTo>
                    <a:pt x="4007405" y="938582"/>
                  </a:lnTo>
                  <a:lnTo>
                    <a:pt x="0" y="938582"/>
                  </a:lnTo>
                  <a:lnTo>
                    <a:pt x="0" y="134083"/>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 tIns="141703" rIns="409869" bIns="141703" numCol="1" spcCol="1270" anchor="ctr" anchorCtr="0">
              <a:noAutofit/>
            </a:bodyPr>
            <a:lstStyle/>
            <a:p>
              <a:pPr marL="114300" lvl="1" indent="-114300" algn="l" defTabSz="533400">
                <a:lnSpc>
                  <a:spcPct val="90000"/>
                </a:lnSpc>
                <a:spcBef>
                  <a:spcPct val="0"/>
                </a:spcBef>
                <a:spcAft>
                  <a:spcPct val="15000"/>
                </a:spcAft>
                <a:buNone/>
              </a:pPr>
              <a:r>
                <a:rPr lang="en-US" sz="1200" kern="1200" dirty="0"/>
                <a:t>  </a:t>
              </a:r>
            </a:p>
          </p:txBody>
        </p:sp>
        <p:sp>
          <p:nvSpPr>
            <p:cNvPr id="20" name="Freeform: Shape 19">
              <a:extLst>
                <a:ext uri="{FF2B5EF4-FFF2-40B4-BE49-F238E27FC236}">
                  <a16:creationId xmlns:a16="http://schemas.microsoft.com/office/drawing/2014/main" id="{E069D0D1-2EF0-AEE4-8662-80867A1FE1F3}"/>
                </a:ext>
              </a:extLst>
            </p:cNvPr>
            <p:cNvSpPr/>
            <p:nvPr/>
          </p:nvSpPr>
          <p:spPr>
            <a:xfrm>
              <a:off x="638932" y="7156933"/>
              <a:ext cx="1228450" cy="1072665"/>
            </a:xfrm>
            <a:custGeom>
              <a:avLst/>
              <a:gdLst>
                <a:gd name="connsiteX0" fmla="*/ 0 w 1228450"/>
                <a:gd name="connsiteY0" fmla="*/ 178781 h 1072665"/>
                <a:gd name="connsiteX1" fmla="*/ 178781 w 1228450"/>
                <a:gd name="connsiteY1" fmla="*/ 0 h 1072665"/>
                <a:gd name="connsiteX2" fmla="*/ 1049669 w 1228450"/>
                <a:gd name="connsiteY2" fmla="*/ 0 h 1072665"/>
                <a:gd name="connsiteX3" fmla="*/ 1228450 w 1228450"/>
                <a:gd name="connsiteY3" fmla="*/ 178781 h 1072665"/>
                <a:gd name="connsiteX4" fmla="*/ 1228450 w 1228450"/>
                <a:gd name="connsiteY4" fmla="*/ 893884 h 1072665"/>
                <a:gd name="connsiteX5" fmla="*/ 1049669 w 1228450"/>
                <a:gd name="connsiteY5" fmla="*/ 1072665 h 1072665"/>
                <a:gd name="connsiteX6" fmla="*/ 178781 w 1228450"/>
                <a:gd name="connsiteY6" fmla="*/ 1072665 h 1072665"/>
                <a:gd name="connsiteX7" fmla="*/ 0 w 1228450"/>
                <a:gd name="connsiteY7" fmla="*/ 893884 h 1072665"/>
                <a:gd name="connsiteX8" fmla="*/ 0 w 1228450"/>
                <a:gd name="connsiteY8" fmla="*/ 178781 h 107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450" h="1072665">
                  <a:moveTo>
                    <a:pt x="0" y="178781"/>
                  </a:moveTo>
                  <a:cubicBezTo>
                    <a:pt x="0" y="80043"/>
                    <a:pt x="80043" y="0"/>
                    <a:pt x="178781" y="0"/>
                  </a:cubicBezTo>
                  <a:lnTo>
                    <a:pt x="1049669" y="0"/>
                  </a:lnTo>
                  <a:cubicBezTo>
                    <a:pt x="1148407" y="0"/>
                    <a:pt x="1228450" y="80043"/>
                    <a:pt x="1228450" y="178781"/>
                  </a:cubicBezTo>
                  <a:lnTo>
                    <a:pt x="1228450" y="893884"/>
                  </a:lnTo>
                  <a:cubicBezTo>
                    <a:pt x="1228450" y="992622"/>
                    <a:pt x="1148407" y="1072665"/>
                    <a:pt x="1049669" y="1072665"/>
                  </a:cubicBezTo>
                  <a:lnTo>
                    <a:pt x="178781" y="1072665"/>
                  </a:lnTo>
                  <a:cubicBezTo>
                    <a:pt x="80043" y="1072665"/>
                    <a:pt x="0" y="992622"/>
                    <a:pt x="0" y="893884"/>
                  </a:cubicBezTo>
                  <a:lnTo>
                    <a:pt x="0" y="17878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8083" tIns="75223" rIns="98083" bIns="75223" numCol="1" spcCol="1270" anchor="ctr" anchorCtr="0">
              <a:noAutofit/>
            </a:bodyPr>
            <a:lstStyle/>
            <a:p>
              <a:pPr marL="0" lvl="0" indent="0" algn="ctr" defTabSz="533400">
                <a:lnSpc>
                  <a:spcPct val="90000"/>
                </a:lnSpc>
                <a:spcBef>
                  <a:spcPct val="0"/>
                </a:spcBef>
                <a:spcAft>
                  <a:spcPct val="35000"/>
                </a:spcAft>
                <a:buNone/>
              </a:pPr>
              <a:r>
                <a:rPr lang="en-US" sz="1200" kern="1200" dirty="0"/>
                <a:t>Supporting Content</a:t>
              </a:r>
            </a:p>
          </p:txBody>
        </p:sp>
      </p:grpSp>
    </p:spTree>
    <p:extLst>
      <p:ext uri="{BB962C8B-B14F-4D97-AF65-F5344CB8AC3E}">
        <p14:creationId xmlns:p14="http://schemas.microsoft.com/office/powerpoint/2010/main" val="1143069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A97F5-9794-7A29-1DB7-4F8DB5D862A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F5AF65-F5DE-A9B2-7DDB-752BE31595C3}"/>
              </a:ext>
            </a:extLst>
          </p:cNvPr>
          <p:cNvSpPr>
            <a:spLocks noGrp="1"/>
          </p:cNvSpPr>
          <p:nvPr>
            <p:ph type="ftr" sz="quarter" idx="11"/>
          </p:nvPr>
        </p:nvSpPr>
        <p:spPr/>
        <p:txBody>
          <a:bodyPr/>
          <a:lstStyle/>
          <a:p>
            <a:r>
              <a:rPr lang="en-US"/>
              <a:t>Map Your Launch Funnel Planner</a:t>
            </a:r>
            <a:endParaRPr lang="en-GB" dirty="0"/>
          </a:p>
        </p:txBody>
      </p:sp>
      <p:grpSp>
        <p:nvGrpSpPr>
          <p:cNvPr id="3" name="Group 2">
            <a:extLst>
              <a:ext uri="{FF2B5EF4-FFF2-40B4-BE49-F238E27FC236}">
                <a16:creationId xmlns:a16="http://schemas.microsoft.com/office/drawing/2014/main" id="{353EFBBC-7F3B-1915-861B-01CC34AA72CA}"/>
              </a:ext>
            </a:extLst>
          </p:cNvPr>
          <p:cNvGrpSpPr/>
          <p:nvPr/>
        </p:nvGrpSpPr>
        <p:grpSpPr>
          <a:xfrm>
            <a:off x="564618" y="633982"/>
            <a:ext cx="5756007" cy="3666169"/>
            <a:chOff x="564618" y="633983"/>
            <a:chExt cx="5756007" cy="3355478"/>
          </a:xfrm>
        </p:grpSpPr>
        <p:sp>
          <p:nvSpPr>
            <p:cNvPr id="6" name="Freeform: Shape 5">
              <a:extLst>
                <a:ext uri="{FF2B5EF4-FFF2-40B4-BE49-F238E27FC236}">
                  <a16:creationId xmlns:a16="http://schemas.microsoft.com/office/drawing/2014/main" id="{06A04F29-0476-2538-9EBA-6A013D2AD841}"/>
                </a:ext>
              </a:extLst>
            </p:cNvPr>
            <p:cNvSpPr/>
            <p:nvPr/>
          </p:nvSpPr>
          <p:spPr>
            <a:xfrm>
              <a:off x="2267981" y="635278"/>
              <a:ext cx="4052155" cy="891643"/>
            </a:xfrm>
            <a:custGeom>
              <a:avLst/>
              <a:gdLst>
                <a:gd name="connsiteX0" fmla="*/ 0 w 4052155"/>
                <a:gd name="connsiteY0" fmla="*/ 111455 h 891643"/>
                <a:gd name="connsiteX1" fmla="*/ 3606334 w 4052155"/>
                <a:gd name="connsiteY1" fmla="*/ 111455 h 891643"/>
                <a:gd name="connsiteX2" fmla="*/ 3606334 w 4052155"/>
                <a:gd name="connsiteY2" fmla="*/ 0 h 891643"/>
                <a:gd name="connsiteX3" fmla="*/ 4052155 w 4052155"/>
                <a:gd name="connsiteY3" fmla="*/ 445822 h 891643"/>
                <a:gd name="connsiteX4" fmla="*/ 3606334 w 4052155"/>
                <a:gd name="connsiteY4" fmla="*/ 891643 h 891643"/>
                <a:gd name="connsiteX5" fmla="*/ 3606334 w 4052155"/>
                <a:gd name="connsiteY5" fmla="*/ 780188 h 891643"/>
                <a:gd name="connsiteX6" fmla="*/ 0 w 4052155"/>
                <a:gd name="connsiteY6" fmla="*/ 780188 h 891643"/>
                <a:gd name="connsiteX7" fmla="*/ 0 w 4052155"/>
                <a:gd name="connsiteY7" fmla="*/ 111455 h 89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2155" h="891643">
                  <a:moveTo>
                    <a:pt x="0" y="111455"/>
                  </a:moveTo>
                  <a:lnTo>
                    <a:pt x="3606334" y="111455"/>
                  </a:lnTo>
                  <a:lnTo>
                    <a:pt x="3606334" y="0"/>
                  </a:lnTo>
                  <a:lnTo>
                    <a:pt x="4052155" y="445822"/>
                  </a:lnTo>
                  <a:lnTo>
                    <a:pt x="3606334" y="891643"/>
                  </a:lnTo>
                  <a:lnTo>
                    <a:pt x="3606334" y="780188"/>
                  </a:lnTo>
                  <a:lnTo>
                    <a:pt x="0" y="780188"/>
                  </a:lnTo>
                  <a:lnTo>
                    <a:pt x="0" y="111455"/>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 tIns="119075" rIns="341986" bIns="119075" numCol="1" spcCol="1270" anchor="ctr" anchorCtr="0">
              <a:noAutofit/>
            </a:bodyPr>
            <a:lstStyle/>
            <a:p>
              <a:pPr marL="114300" lvl="1" indent="-114300" algn="l" defTabSz="533400">
                <a:lnSpc>
                  <a:spcPct val="90000"/>
                </a:lnSpc>
                <a:spcBef>
                  <a:spcPct val="0"/>
                </a:spcBef>
                <a:spcAft>
                  <a:spcPct val="1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  Your audience decides whether to make a purchase. Make it easy for them to say yes</a:t>
              </a:r>
            </a:p>
          </p:txBody>
        </p:sp>
        <p:sp>
          <p:nvSpPr>
            <p:cNvPr id="7" name="Freeform: Shape 6">
              <a:extLst>
                <a:ext uri="{FF2B5EF4-FFF2-40B4-BE49-F238E27FC236}">
                  <a16:creationId xmlns:a16="http://schemas.microsoft.com/office/drawing/2014/main" id="{33D7A0F2-CB55-F961-E97F-1AB9EFCE7B55}"/>
                </a:ext>
              </a:extLst>
            </p:cNvPr>
            <p:cNvSpPr/>
            <p:nvPr/>
          </p:nvSpPr>
          <p:spPr>
            <a:xfrm>
              <a:off x="564618" y="633983"/>
              <a:ext cx="1701543" cy="891643"/>
            </a:xfrm>
            <a:custGeom>
              <a:avLst/>
              <a:gdLst>
                <a:gd name="connsiteX0" fmla="*/ 0 w 1701543"/>
                <a:gd name="connsiteY0" fmla="*/ 148610 h 891643"/>
                <a:gd name="connsiteX1" fmla="*/ 148610 w 1701543"/>
                <a:gd name="connsiteY1" fmla="*/ 0 h 891643"/>
                <a:gd name="connsiteX2" fmla="*/ 1552933 w 1701543"/>
                <a:gd name="connsiteY2" fmla="*/ 0 h 891643"/>
                <a:gd name="connsiteX3" fmla="*/ 1701543 w 1701543"/>
                <a:gd name="connsiteY3" fmla="*/ 148610 h 891643"/>
                <a:gd name="connsiteX4" fmla="*/ 1701543 w 1701543"/>
                <a:gd name="connsiteY4" fmla="*/ 743033 h 891643"/>
                <a:gd name="connsiteX5" fmla="*/ 1552933 w 1701543"/>
                <a:gd name="connsiteY5" fmla="*/ 891643 h 891643"/>
                <a:gd name="connsiteX6" fmla="*/ 148610 w 1701543"/>
                <a:gd name="connsiteY6" fmla="*/ 891643 h 891643"/>
                <a:gd name="connsiteX7" fmla="*/ 0 w 1701543"/>
                <a:gd name="connsiteY7" fmla="*/ 743033 h 891643"/>
                <a:gd name="connsiteX8" fmla="*/ 0 w 1701543"/>
                <a:gd name="connsiteY8" fmla="*/ 148610 h 891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1543" h="891643">
                  <a:moveTo>
                    <a:pt x="0" y="148610"/>
                  </a:moveTo>
                  <a:cubicBezTo>
                    <a:pt x="0" y="66535"/>
                    <a:pt x="66535" y="0"/>
                    <a:pt x="148610" y="0"/>
                  </a:cubicBezTo>
                  <a:lnTo>
                    <a:pt x="1552933" y="0"/>
                  </a:lnTo>
                  <a:cubicBezTo>
                    <a:pt x="1635008" y="0"/>
                    <a:pt x="1701543" y="66535"/>
                    <a:pt x="1701543" y="148610"/>
                  </a:cubicBezTo>
                  <a:lnTo>
                    <a:pt x="1701543" y="743033"/>
                  </a:lnTo>
                  <a:cubicBezTo>
                    <a:pt x="1701543" y="825108"/>
                    <a:pt x="1635008" y="891643"/>
                    <a:pt x="1552933" y="891643"/>
                  </a:cubicBezTo>
                  <a:lnTo>
                    <a:pt x="148610" y="891643"/>
                  </a:lnTo>
                  <a:cubicBezTo>
                    <a:pt x="66535" y="891643"/>
                    <a:pt x="0" y="825108"/>
                    <a:pt x="0" y="743033"/>
                  </a:cubicBezTo>
                  <a:lnTo>
                    <a:pt x="0" y="148610"/>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6866" tIns="70196" rIns="96866" bIns="701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Verdana" panose="020B0604030504040204" pitchFamily="34" charset="0"/>
                  <a:ea typeface="Verdana" panose="020B0604030504040204" pitchFamily="34" charset="0"/>
                  <a:cs typeface="Verdana" panose="020B0604030504040204" pitchFamily="34" charset="0"/>
                </a:rPr>
                <a:t>Stage 3: </a:t>
              </a:r>
              <a:r>
                <a:rPr lang="en-US" sz="1400" b="1" kern="1200" dirty="0">
                  <a:effectLst/>
                  <a:latin typeface="Verdana" panose="020B0604030504040204" pitchFamily="34" charset="0"/>
                  <a:ea typeface="Verdana" panose="020B0604030504040204" pitchFamily="34" charset="0"/>
                  <a:cs typeface="Verdana" panose="020B0604030504040204" pitchFamily="34" charset="0"/>
                </a:rPr>
                <a:t>Conversion</a:t>
              </a:r>
              <a:endParaRPr lang="en-US" sz="1400" kern="1200" dirty="0"/>
            </a:p>
          </p:txBody>
        </p:sp>
        <p:sp>
          <p:nvSpPr>
            <p:cNvPr id="8" name="Freeform: Shape 7">
              <a:extLst>
                <a:ext uri="{FF2B5EF4-FFF2-40B4-BE49-F238E27FC236}">
                  <a16:creationId xmlns:a16="http://schemas.microsoft.com/office/drawing/2014/main" id="{75791B10-CDF9-B081-57C9-32A6A2F38A8C}"/>
                </a:ext>
              </a:extLst>
            </p:cNvPr>
            <p:cNvSpPr/>
            <p:nvPr/>
          </p:nvSpPr>
          <p:spPr>
            <a:xfrm>
              <a:off x="1909910" y="1616086"/>
              <a:ext cx="4410715" cy="1142105"/>
            </a:xfrm>
            <a:custGeom>
              <a:avLst/>
              <a:gdLst>
                <a:gd name="connsiteX0" fmla="*/ 0 w 4410715"/>
                <a:gd name="connsiteY0" fmla="*/ 142763 h 1142105"/>
                <a:gd name="connsiteX1" fmla="*/ 3839663 w 4410715"/>
                <a:gd name="connsiteY1" fmla="*/ 142763 h 1142105"/>
                <a:gd name="connsiteX2" fmla="*/ 3839663 w 4410715"/>
                <a:gd name="connsiteY2" fmla="*/ 0 h 1142105"/>
                <a:gd name="connsiteX3" fmla="*/ 4410715 w 4410715"/>
                <a:gd name="connsiteY3" fmla="*/ 571053 h 1142105"/>
                <a:gd name="connsiteX4" fmla="*/ 3839663 w 4410715"/>
                <a:gd name="connsiteY4" fmla="*/ 1142105 h 1142105"/>
                <a:gd name="connsiteX5" fmla="*/ 3839663 w 4410715"/>
                <a:gd name="connsiteY5" fmla="*/ 999342 h 1142105"/>
                <a:gd name="connsiteX6" fmla="*/ 0 w 4410715"/>
                <a:gd name="connsiteY6" fmla="*/ 999342 h 1142105"/>
                <a:gd name="connsiteX7" fmla="*/ 0 w 4410715"/>
                <a:gd name="connsiteY7" fmla="*/ 142763 h 114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0715" h="1142105">
                  <a:moveTo>
                    <a:pt x="0" y="142763"/>
                  </a:moveTo>
                  <a:lnTo>
                    <a:pt x="3839663" y="142763"/>
                  </a:lnTo>
                  <a:lnTo>
                    <a:pt x="3839663" y="0"/>
                  </a:lnTo>
                  <a:lnTo>
                    <a:pt x="4410715" y="571053"/>
                  </a:lnTo>
                  <a:lnTo>
                    <a:pt x="3839663" y="1142105"/>
                  </a:lnTo>
                  <a:lnTo>
                    <a:pt x="3839663" y="999342"/>
                  </a:lnTo>
                  <a:lnTo>
                    <a:pt x="0" y="999342"/>
                  </a:lnTo>
                  <a:lnTo>
                    <a:pt x="0" y="142763"/>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 tIns="150383" rIns="435909" bIns="150383" numCol="1" spcCol="1270" anchor="ctr" anchorCtr="0">
              <a:noAutofit/>
            </a:bodyPr>
            <a:lstStyle/>
            <a:p>
              <a:pPr marL="114300" lvl="1" indent="-114300" algn="l" defTabSz="533400">
                <a:lnSpc>
                  <a:spcPct val="90000"/>
                </a:lnSpc>
                <a:spcBef>
                  <a:spcPct val="0"/>
                </a:spcBef>
                <a:spcAft>
                  <a:spcPct val="1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9" name="Freeform: Shape 8">
              <a:extLst>
                <a:ext uri="{FF2B5EF4-FFF2-40B4-BE49-F238E27FC236}">
                  <a16:creationId xmlns:a16="http://schemas.microsoft.com/office/drawing/2014/main" id="{64FEB4B7-7FDE-758F-FCDA-1C6D513162BF}"/>
                </a:ext>
              </a:extLst>
            </p:cNvPr>
            <p:cNvSpPr/>
            <p:nvPr/>
          </p:nvSpPr>
          <p:spPr>
            <a:xfrm>
              <a:off x="564618" y="1604575"/>
              <a:ext cx="1343959" cy="1142105"/>
            </a:xfrm>
            <a:custGeom>
              <a:avLst/>
              <a:gdLst>
                <a:gd name="connsiteX0" fmla="*/ 0 w 1343959"/>
                <a:gd name="connsiteY0" fmla="*/ 190355 h 1142105"/>
                <a:gd name="connsiteX1" fmla="*/ 190355 w 1343959"/>
                <a:gd name="connsiteY1" fmla="*/ 0 h 1142105"/>
                <a:gd name="connsiteX2" fmla="*/ 1153604 w 1343959"/>
                <a:gd name="connsiteY2" fmla="*/ 0 h 1142105"/>
                <a:gd name="connsiteX3" fmla="*/ 1343959 w 1343959"/>
                <a:gd name="connsiteY3" fmla="*/ 190355 h 1142105"/>
                <a:gd name="connsiteX4" fmla="*/ 1343959 w 1343959"/>
                <a:gd name="connsiteY4" fmla="*/ 951750 h 1142105"/>
                <a:gd name="connsiteX5" fmla="*/ 1153604 w 1343959"/>
                <a:gd name="connsiteY5" fmla="*/ 1142105 h 1142105"/>
                <a:gd name="connsiteX6" fmla="*/ 190355 w 1343959"/>
                <a:gd name="connsiteY6" fmla="*/ 1142105 h 1142105"/>
                <a:gd name="connsiteX7" fmla="*/ 0 w 1343959"/>
                <a:gd name="connsiteY7" fmla="*/ 951750 h 1142105"/>
                <a:gd name="connsiteX8" fmla="*/ 0 w 1343959"/>
                <a:gd name="connsiteY8" fmla="*/ 190355 h 114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959" h="1142105">
                  <a:moveTo>
                    <a:pt x="0" y="190355"/>
                  </a:moveTo>
                  <a:cubicBezTo>
                    <a:pt x="0" y="85225"/>
                    <a:pt x="85225" y="0"/>
                    <a:pt x="190355" y="0"/>
                  </a:cubicBezTo>
                  <a:lnTo>
                    <a:pt x="1153604" y="0"/>
                  </a:lnTo>
                  <a:cubicBezTo>
                    <a:pt x="1258734" y="0"/>
                    <a:pt x="1343959" y="85225"/>
                    <a:pt x="1343959" y="190355"/>
                  </a:cubicBezTo>
                  <a:lnTo>
                    <a:pt x="1343959" y="951750"/>
                  </a:lnTo>
                  <a:cubicBezTo>
                    <a:pt x="1343959" y="1056880"/>
                    <a:pt x="1258734" y="1142105"/>
                    <a:pt x="1153604" y="1142105"/>
                  </a:cubicBezTo>
                  <a:lnTo>
                    <a:pt x="190355" y="1142105"/>
                  </a:lnTo>
                  <a:cubicBezTo>
                    <a:pt x="85225" y="1142105"/>
                    <a:pt x="0" y="1056880"/>
                    <a:pt x="0" y="951750"/>
                  </a:cubicBezTo>
                  <a:lnTo>
                    <a:pt x="0" y="190355"/>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1473" tIns="78613" rIns="101473" bIns="78613"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Key Actions</a:t>
              </a:r>
            </a:p>
          </p:txBody>
        </p:sp>
        <p:sp>
          <p:nvSpPr>
            <p:cNvPr id="10" name="Freeform: Shape 9">
              <a:extLst>
                <a:ext uri="{FF2B5EF4-FFF2-40B4-BE49-F238E27FC236}">
                  <a16:creationId xmlns:a16="http://schemas.microsoft.com/office/drawing/2014/main" id="{52CDC73E-910A-FA33-E846-554209E04B85}"/>
                </a:ext>
              </a:extLst>
            </p:cNvPr>
            <p:cNvSpPr/>
            <p:nvPr/>
          </p:nvSpPr>
          <p:spPr>
            <a:xfrm>
              <a:off x="1909910" y="2847356"/>
              <a:ext cx="4410715" cy="1142105"/>
            </a:xfrm>
            <a:custGeom>
              <a:avLst/>
              <a:gdLst>
                <a:gd name="connsiteX0" fmla="*/ 0 w 4410715"/>
                <a:gd name="connsiteY0" fmla="*/ 142763 h 1142105"/>
                <a:gd name="connsiteX1" fmla="*/ 3839663 w 4410715"/>
                <a:gd name="connsiteY1" fmla="*/ 142763 h 1142105"/>
                <a:gd name="connsiteX2" fmla="*/ 3839663 w 4410715"/>
                <a:gd name="connsiteY2" fmla="*/ 0 h 1142105"/>
                <a:gd name="connsiteX3" fmla="*/ 4410715 w 4410715"/>
                <a:gd name="connsiteY3" fmla="*/ 571053 h 1142105"/>
                <a:gd name="connsiteX4" fmla="*/ 3839663 w 4410715"/>
                <a:gd name="connsiteY4" fmla="*/ 1142105 h 1142105"/>
                <a:gd name="connsiteX5" fmla="*/ 3839663 w 4410715"/>
                <a:gd name="connsiteY5" fmla="*/ 999342 h 1142105"/>
                <a:gd name="connsiteX6" fmla="*/ 0 w 4410715"/>
                <a:gd name="connsiteY6" fmla="*/ 999342 h 1142105"/>
                <a:gd name="connsiteX7" fmla="*/ 0 w 4410715"/>
                <a:gd name="connsiteY7" fmla="*/ 142763 h 114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0715" h="1142105">
                  <a:moveTo>
                    <a:pt x="0" y="142763"/>
                  </a:moveTo>
                  <a:lnTo>
                    <a:pt x="3839663" y="142763"/>
                  </a:lnTo>
                  <a:lnTo>
                    <a:pt x="3839663" y="0"/>
                  </a:lnTo>
                  <a:lnTo>
                    <a:pt x="4410715" y="571053"/>
                  </a:lnTo>
                  <a:lnTo>
                    <a:pt x="3839663" y="1142105"/>
                  </a:lnTo>
                  <a:lnTo>
                    <a:pt x="3839663" y="999342"/>
                  </a:lnTo>
                  <a:lnTo>
                    <a:pt x="0" y="999342"/>
                  </a:lnTo>
                  <a:lnTo>
                    <a:pt x="0" y="142763"/>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 tIns="150383" rIns="435909" bIns="150383" numCol="1" spcCol="1270" anchor="ctr" anchorCtr="0">
              <a:noAutofit/>
            </a:bodyPr>
            <a:lstStyle/>
            <a:p>
              <a:pPr marL="114300" lvl="1" indent="-114300" algn="l" defTabSz="533400">
                <a:lnSpc>
                  <a:spcPct val="90000"/>
                </a:lnSpc>
                <a:spcBef>
                  <a:spcPct val="0"/>
                </a:spcBef>
                <a:spcAft>
                  <a:spcPct val="1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11" name="Freeform: Shape 10">
              <a:extLst>
                <a:ext uri="{FF2B5EF4-FFF2-40B4-BE49-F238E27FC236}">
                  <a16:creationId xmlns:a16="http://schemas.microsoft.com/office/drawing/2014/main" id="{C0EE2F4E-D1CA-9596-069D-DC4479E1FA29}"/>
                </a:ext>
              </a:extLst>
            </p:cNvPr>
            <p:cNvSpPr/>
            <p:nvPr/>
          </p:nvSpPr>
          <p:spPr>
            <a:xfrm>
              <a:off x="564618" y="2835845"/>
              <a:ext cx="1343959" cy="1142105"/>
            </a:xfrm>
            <a:custGeom>
              <a:avLst/>
              <a:gdLst>
                <a:gd name="connsiteX0" fmla="*/ 0 w 1343959"/>
                <a:gd name="connsiteY0" fmla="*/ 190355 h 1142105"/>
                <a:gd name="connsiteX1" fmla="*/ 190355 w 1343959"/>
                <a:gd name="connsiteY1" fmla="*/ 0 h 1142105"/>
                <a:gd name="connsiteX2" fmla="*/ 1153604 w 1343959"/>
                <a:gd name="connsiteY2" fmla="*/ 0 h 1142105"/>
                <a:gd name="connsiteX3" fmla="*/ 1343959 w 1343959"/>
                <a:gd name="connsiteY3" fmla="*/ 190355 h 1142105"/>
                <a:gd name="connsiteX4" fmla="*/ 1343959 w 1343959"/>
                <a:gd name="connsiteY4" fmla="*/ 951750 h 1142105"/>
                <a:gd name="connsiteX5" fmla="*/ 1153604 w 1343959"/>
                <a:gd name="connsiteY5" fmla="*/ 1142105 h 1142105"/>
                <a:gd name="connsiteX6" fmla="*/ 190355 w 1343959"/>
                <a:gd name="connsiteY6" fmla="*/ 1142105 h 1142105"/>
                <a:gd name="connsiteX7" fmla="*/ 0 w 1343959"/>
                <a:gd name="connsiteY7" fmla="*/ 951750 h 1142105"/>
                <a:gd name="connsiteX8" fmla="*/ 0 w 1343959"/>
                <a:gd name="connsiteY8" fmla="*/ 190355 h 114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3959" h="1142105">
                  <a:moveTo>
                    <a:pt x="0" y="190355"/>
                  </a:moveTo>
                  <a:cubicBezTo>
                    <a:pt x="0" y="85225"/>
                    <a:pt x="85225" y="0"/>
                    <a:pt x="190355" y="0"/>
                  </a:cubicBezTo>
                  <a:lnTo>
                    <a:pt x="1153604" y="0"/>
                  </a:lnTo>
                  <a:cubicBezTo>
                    <a:pt x="1258734" y="0"/>
                    <a:pt x="1343959" y="85225"/>
                    <a:pt x="1343959" y="190355"/>
                  </a:cubicBezTo>
                  <a:lnTo>
                    <a:pt x="1343959" y="951750"/>
                  </a:lnTo>
                  <a:cubicBezTo>
                    <a:pt x="1343959" y="1056880"/>
                    <a:pt x="1258734" y="1142105"/>
                    <a:pt x="1153604" y="1142105"/>
                  </a:cubicBezTo>
                  <a:lnTo>
                    <a:pt x="190355" y="1142105"/>
                  </a:lnTo>
                  <a:cubicBezTo>
                    <a:pt x="85225" y="1142105"/>
                    <a:pt x="0" y="1056880"/>
                    <a:pt x="0" y="951750"/>
                  </a:cubicBezTo>
                  <a:lnTo>
                    <a:pt x="0" y="190355"/>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1473" tIns="78613" rIns="101473" bIns="78613"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Supporting Content</a:t>
              </a:r>
            </a:p>
          </p:txBody>
        </p:sp>
      </p:grpSp>
      <p:grpSp>
        <p:nvGrpSpPr>
          <p:cNvPr id="12" name="Group 11">
            <a:extLst>
              <a:ext uri="{FF2B5EF4-FFF2-40B4-BE49-F238E27FC236}">
                <a16:creationId xmlns:a16="http://schemas.microsoft.com/office/drawing/2014/main" id="{E568F3E2-701E-D03F-D4CD-A46FF32E4121}"/>
              </a:ext>
            </a:extLst>
          </p:cNvPr>
          <p:cNvGrpSpPr/>
          <p:nvPr/>
        </p:nvGrpSpPr>
        <p:grpSpPr>
          <a:xfrm>
            <a:off x="578036" y="4843850"/>
            <a:ext cx="5742100" cy="3654032"/>
            <a:chOff x="550330" y="4625938"/>
            <a:chExt cx="5742100" cy="3356716"/>
          </a:xfrm>
        </p:grpSpPr>
        <p:sp>
          <p:nvSpPr>
            <p:cNvPr id="13" name="Freeform: Shape 12">
              <a:extLst>
                <a:ext uri="{FF2B5EF4-FFF2-40B4-BE49-F238E27FC236}">
                  <a16:creationId xmlns:a16="http://schemas.microsoft.com/office/drawing/2014/main" id="{08B5EE1F-282B-6946-E0A7-DBAB9C625B87}"/>
                </a:ext>
              </a:extLst>
            </p:cNvPr>
            <p:cNvSpPr/>
            <p:nvPr/>
          </p:nvSpPr>
          <p:spPr>
            <a:xfrm>
              <a:off x="2183301" y="4625994"/>
              <a:ext cx="4109129" cy="917867"/>
            </a:xfrm>
            <a:custGeom>
              <a:avLst/>
              <a:gdLst>
                <a:gd name="connsiteX0" fmla="*/ 0 w 4109129"/>
                <a:gd name="connsiteY0" fmla="*/ 114733 h 917867"/>
                <a:gd name="connsiteX1" fmla="*/ 3650196 w 4109129"/>
                <a:gd name="connsiteY1" fmla="*/ 114733 h 917867"/>
                <a:gd name="connsiteX2" fmla="*/ 3650196 w 4109129"/>
                <a:gd name="connsiteY2" fmla="*/ 0 h 917867"/>
                <a:gd name="connsiteX3" fmla="*/ 4109129 w 4109129"/>
                <a:gd name="connsiteY3" fmla="*/ 458934 h 917867"/>
                <a:gd name="connsiteX4" fmla="*/ 3650196 w 4109129"/>
                <a:gd name="connsiteY4" fmla="*/ 917867 h 917867"/>
                <a:gd name="connsiteX5" fmla="*/ 3650196 w 4109129"/>
                <a:gd name="connsiteY5" fmla="*/ 803134 h 917867"/>
                <a:gd name="connsiteX6" fmla="*/ 0 w 4109129"/>
                <a:gd name="connsiteY6" fmla="*/ 803134 h 917867"/>
                <a:gd name="connsiteX7" fmla="*/ 0 w 4109129"/>
                <a:gd name="connsiteY7" fmla="*/ 114733 h 91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9129" h="917867">
                  <a:moveTo>
                    <a:pt x="0" y="114733"/>
                  </a:moveTo>
                  <a:lnTo>
                    <a:pt x="3650196" y="114733"/>
                  </a:lnTo>
                  <a:lnTo>
                    <a:pt x="3650196" y="0"/>
                  </a:lnTo>
                  <a:lnTo>
                    <a:pt x="4109129" y="458934"/>
                  </a:lnTo>
                  <a:lnTo>
                    <a:pt x="3650196" y="917867"/>
                  </a:lnTo>
                  <a:lnTo>
                    <a:pt x="3650196" y="803134"/>
                  </a:lnTo>
                  <a:lnTo>
                    <a:pt x="0" y="803134"/>
                  </a:lnTo>
                  <a:lnTo>
                    <a:pt x="0" y="114733"/>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 tIns="122353" rIns="351820" bIns="122353" numCol="1" spcCol="1270" anchor="ctr" anchorCtr="0">
              <a:noAutofit/>
            </a:bodyPr>
            <a:lstStyle/>
            <a:p>
              <a:pPr marL="114300" lvl="1" indent="-114300" algn="l" defTabSz="533400">
                <a:lnSpc>
                  <a:spcPct val="90000"/>
                </a:lnSpc>
                <a:spcBef>
                  <a:spcPct val="0"/>
                </a:spcBef>
                <a:spcAft>
                  <a:spcPct val="1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  Once someone becomes a customer. Keep them engaged &amp; encourage repeat purchases</a:t>
              </a:r>
            </a:p>
          </p:txBody>
        </p:sp>
        <p:sp>
          <p:nvSpPr>
            <p:cNvPr id="14" name="Freeform: Shape 13">
              <a:extLst>
                <a:ext uri="{FF2B5EF4-FFF2-40B4-BE49-F238E27FC236}">
                  <a16:creationId xmlns:a16="http://schemas.microsoft.com/office/drawing/2014/main" id="{9EDF5F64-AF64-BB95-B2F4-A92E6B726ADE}"/>
                </a:ext>
              </a:extLst>
            </p:cNvPr>
            <p:cNvSpPr/>
            <p:nvPr/>
          </p:nvSpPr>
          <p:spPr>
            <a:xfrm>
              <a:off x="550330" y="4625938"/>
              <a:ext cx="1632019" cy="917867"/>
            </a:xfrm>
            <a:custGeom>
              <a:avLst/>
              <a:gdLst>
                <a:gd name="connsiteX0" fmla="*/ 0 w 1632019"/>
                <a:gd name="connsiteY0" fmla="*/ 152981 h 917867"/>
                <a:gd name="connsiteX1" fmla="*/ 152981 w 1632019"/>
                <a:gd name="connsiteY1" fmla="*/ 0 h 917867"/>
                <a:gd name="connsiteX2" fmla="*/ 1479038 w 1632019"/>
                <a:gd name="connsiteY2" fmla="*/ 0 h 917867"/>
                <a:gd name="connsiteX3" fmla="*/ 1632019 w 1632019"/>
                <a:gd name="connsiteY3" fmla="*/ 152981 h 917867"/>
                <a:gd name="connsiteX4" fmla="*/ 1632019 w 1632019"/>
                <a:gd name="connsiteY4" fmla="*/ 764886 h 917867"/>
                <a:gd name="connsiteX5" fmla="*/ 1479038 w 1632019"/>
                <a:gd name="connsiteY5" fmla="*/ 917867 h 917867"/>
                <a:gd name="connsiteX6" fmla="*/ 152981 w 1632019"/>
                <a:gd name="connsiteY6" fmla="*/ 917867 h 917867"/>
                <a:gd name="connsiteX7" fmla="*/ 0 w 1632019"/>
                <a:gd name="connsiteY7" fmla="*/ 764886 h 917867"/>
                <a:gd name="connsiteX8" fmla="*/ 0 w 1632019"/>
                <a:gd name="connsiteY8" fmla="*/ 152981 h 91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2019" h="917867">
                  <a:moveTo>
                    <a:pt x="0" y="152981"/>
                  </a:moveTo>
                  <a:cubicBezTo>
                    <a:pt x="0" y="68492"/>
                    <a:pt x="68492" y="0"/>
                    <a:pt x="152981" y="0"/>
                  </a:cubicBezTo>
                  <a:lnTo>
                    <a:pt x="1479038" y="0"/>
                  </a:lnTo>
                  <a:cubicBezTo>
                    <a:pt x="1563527" y="0"/>
                    <a:pt x="1632019" y="68492"/>
                    <a:pt x="1632019" y="152981"/>
                  </a:cubicBezTo>
                  <a:lnTo>
                    <a:pt x="1632019" y="764886"/>
                  </a:lnTo>
                  <a:cubicBezTo>
                    <a:pt x="1632019" y="849375"/>
                    <a:pt x="1563527" y="917867"/>
                    <a:pt x="1479038" y="917867"/>
                  </a:cubicBezTo>
                  <a:lnTo>
                    <a:pt x="152981" y="917867"/>
                  </a:lnTo>
                  <a:cubicBezTo>
                    <a:pt x="68492" y="917867"/>
                    <a:pt x="0" y="849375"/>
                    <a:pt x="0" y="764886"/>
                  </a:cubicBezTo>
                  <a:lnTo>
                    <a:pt x="0" y="152981"/>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8147" tIns="71477" rIns="98147" bIns="71477" numCol="1" spcCol="1270" anchor="ctr" anchorCtr="0">
              <a:noAutofit/>
            </a:bodyPr>
            <a:lstStyle/>
            <a:p>
              <a:pPr marL="0" lvl="0" indent="0" algn="ctr" defTabSz="622300">
                <a:lnSpc>
                  <a:spcPct val="90000"/>
                </a:lnSpc>
                <a:spcBef>
                  <a:spcPct val="0"/>
                </a:spcBef>
                <a:spcAft>
                  <a:spcPct val="35000"/>
                </a:spcAft>
                <a:buNone/>
              </a:pPr>
              <a:r>
                <a:rPr lang="en-US" sz="1400" b="1" kern="1200" dirty="0">
                  <a:effectLst/>
                  <a:latin typeface="Verdana" panose="020B0604030504040204" pitchFamily="34" charset="0"/>
                  <a:ea typeface="Verdana" panose="020B0604030504040204" pitchFamily="34" charset="0"/>
                  <a:cs typeface="Verdana" panose="020B0604030504040204" pitchFamily="34" charset="0"/>
                </a:rPr>
                <a:t>Stage 4: Retention</a:t>
              </a:r>
              <a:endParaRPr lang="en-US" sz="1400" kern="1200" dirty="0"/>
            </a:p>
          </p:txBody>
        </p:sp>
        <p:sp>
          <p:nvSpPr>
            <p:cNvPr id="15" name="Freeform: Shape 14">
              <a:extLst>
                <a:ext uri="{FF2B5EF4-FFF2-40B4-BE49-F238E27FC236}">
                  <a16:creationId xmlns:a16="http://schemas.microsoft.com/office/drawing/2014/main" id="{CBE6C554-8DA0-D807-A9A0-C84ADC013ECD}"/>
                </a:ext>
              </a:extLst>
            </p:cNvPr>
            <p:cNvSpPr/>
            <p:nvPr/>
          </p:nvSpPr>
          <p:spPr>
            <a:xfrm>
              <a:off x="1878024" y="5635649"/>
              <a:ext cx="4392517" cy="1127609"/>
            </a:xfrm>
            <a:custGeom>
              <a:avLst/>
              <a:gdLst>
                <a:gd name="connsiteX0" fmla="*/ 0 w 4392517"/>
                <a:gd name="connsiteY0" fmla="*/ 140951 h 1127609"/>
                <a:gd name="connsiteX1" fmla="*/ 3828713 w 4392517"/>
                <a:gd name="connsiteY1" fmla="*/ 140951 h 1127609"/>
                <a:gd name="connsiteX2" fmla="*/ 3828713 w 4392517"/>
                <a:gd name="connsiteY2" fmla="*/ 0 h 1127609"/>
                <a:gd name="connsiteX3" fmla="*/ 4392517 w 4392517"/>
                <a:gd name="connsiteY3" fmla="*/ 563805 h 1127609"/>
                <a:gd name="connsiteX4" fmla="*/ 3828713 w 4392517"/>
                <a:gd name="connsiteY4" fmla="*/ 1127609 h 1127609"/>
                <a:gd name="connsiteX5" fmla="*/ 3828713 w 4392517"/>
                <a:gd name="connsiteY5" fmla="*/ 986658 h 1127609"/>
                <a:gd name="connsiteX6" fmla="*/ 0 w 4392517"/>
                <a:gd name="connsiteY6" fmla="*/ 986658 h 1127609"/>
                <a:gd name="connsiteX7" fmla="*/ 0 w 4392517"/>
                <a:gd name="connsiteY7" fmla="*/ 140951 h 112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2517" h="1127609">
                  <a:moveTo>
                    <a:pt x="0" y="140951"/>
                  </a:moveTo>
                  <a:lnTo>
                    <a:pt x="3828713" y="140951"/>
                  </a:lnTo>
                  <a:lnTo>
                    <a:pt x="3828713" y="0"/>
                  </a:lnTo>
                  <a:lnTo>
                    <a:pt x="4392517" y="563805"/>
                  </a:lnTo>
                  <a:lnTo>
                    <a:pt x="3828713" y="1127609"/>
                  </a:lnTo>
                  <a:lnTo>
                    <a:pt x="3828713" y="986658"/>
                  </a:lnTo>
                  <a:lnTo>
                    <a:pt x="0" y="986658"/>
                  </a:lnTo>
                  <a:lnTo>
                    <a:pt x="0" y="140951"/>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 tIns="148571" rIns="430473" bIns="148571" numCol="1" spcCol="1270" anchor="ctr" anchorCtr="0">
              <a:noAutofit/>
            </a:bodyPr>
            <a:lstStyle/>
            <a:p>
              <a:pPr marL="114300" lvl="1" indent="-114300" algn="l" defTabSz="533400">
                <a:lnSpc>
                  <a:spcPct val="90000"/>
                </a:lnSpc>
                <a:spcBef>
                  <a:spcPct val="0"/>
                </a:spcBef>
                <a:spcAft>
                  <a:spcPct val="1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16" name="Freeform: Shape 15">
              <a:extLst>
                <a:ext uri="{FF2B5EF4-FFF2-40B4-BE49-F238E27FC236}">
                  <a16:creationId xmlns:a16="http://schemas.microsoft.com/office/drawing/2014/main" id="{DBE329A1-3913-9529-103B-78248EB3BD4C}"/>
                </a:ext>
              </a:extLst>
            </p:cNvPr>
            <p:cNvSpPr/>
            <p:nvPr/>
          </p:nvSpPr>
          <p:spPr>
            <a:xfrm>
              <a:off x="550330" y="5631179"/>
              <a:ext cx="1304855" cy="1127609"/>
            </a:xfrm>
            <a:custGeom>
              <a:avLst/>
              <a:gdLst>
                <a:gd name="connsiteX0" fmla="*/ 0 w 1304855"/>
                <a:gd name="connsiteY0" fmla="*/ 187939 h 1127609"/>
                <a:gd name="connsiteX1" fmla="*/ 187939 w 1304855"/>
                <a:gd name="connsiteY1" fmla="*/ 0 h 1127609"/>
                <a:gd name="connsiteX2" fmla="*/ 1116916 w 1304855"/>
                <a:gd name="connsiteY2" fmla="*/ 0 h 1127609"/>
                <a:gd name="connsiteX3" fmla="*/ 1304855 w 1304855"/>
                <a:gd name="connsiteY3" fmla="*/ 187939 h 1127609"/>
                <a:gd name="connsiteX4" fmla="*/ 1304855 w 1304855"/>
                <a:gd name="connsiteY4" fmla="*/ 939670 h 1127609"/>
                <a:gd name="connsiteX5" fmla="*/ 1116916 w 1304855"/>
                <a:gd name="connsiteY5" fmla="*/ 1127609 h 1127609"/>
                <a:gd name="connsiteX6" fmla="*/ 187939 w 1304855"/>
                <a:gd name="connsiteY6" fmla="*/ 1127609 h 1127609"/>
                <a:gd name="connsiteX7" fmla="*/ 0 w 1304855"/>
                <a:gd name="connsiteY7" fmla="*/ 939670 h 1127609"/>
                <a:gd name="connsiteX8" fmla="*/ 0 w 1304855"/>
                <a:gd name="connsiteY8" fmla="*/ 187939 h 112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855" h="1127609">
                  <a:moveTo>
                    <a:pt x="0" y="187939"/>
                  </a:moveTo>
                  <a:cubicBezTo>
                    <a:pt x="0" y="84143"/>
                    <a:pt x="84143" y="0"/>
                    <a:pt x="187939" y="0"/>
                  </a:cubicBezTo>
                  <a:lnTo>
                    <a:pt x="1116916" y="0"/>
                  </a:lnTo>
                  <a:cubicBezTo>
                    <a:pt x="1220712" y="0"/>
                    <a:pt x="1304855" y="84143"/>
                    <a:pt x="1304855" y="187939"/>
                  </a:cubicBezTo>
                  <a:lnTo>
                    <a:pt x="1304855" y="939670"/>
                  </a:lnTo>
                  <a:cubicBezTo>
                    <a:pt x="1304855" y="1043466"/>
                    <a:pt x="1220712" y="1127609"/>
                    <a:pt x="1116916" y="1127609"/>
                  </a:cubicBezTo>
                  <a:lnTo>
                    <a:pt x="187939" y="1127609"/>
                  </a:lnTo>
                  <a:cubicBezTo>
                    <a:pt x="84143" y="1127609"/>
                    <a:pt x="0" y="1043466"/>
                    <a:pt x="0" y="939670"/>
                  </a:cubicBezTo>
                  <a:lnTo>
                    <a:pt x="0" y="18793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0765" tIns="77905" rIns="100765" bIns="77905" numCol="1" spcCol="1270" anchor="ctr" anchorCtr="0">
              <a:noAutofit/>
            </a:bodyPr>
            <a:lstStyle/>
            <a:p>
              <a:pPr marL="0" lvl="0" indent="0" algn="ctr" defTabSz="533400">
                <a:lnSpc>
                  <a:spcPct val="90000"/>
                </a:lnSpc>
                <a:spcBef>
                  <a:spcPct val="0"/>
                </a:spcBef>
                <a:spcAft>
                  <a:spcPct val="35000"/>
                </a:spcAft>
                <a:buNone/>
              </a:pPr>
              <a:r>
                <a:rPr lang="en-US" sz="1200" b="0" kern="1200" dirty="0">
                  <a:effectLst/>
                  <a:latin typeface="Verdana" panose="020B0604030504040204" pitchFamily="34" charset="0"/>
                  <a:ea typeface="Verdana" panose="020B0604030504040204" pitchFamily="34" charset="0"/>
                  <a:cs typeface="Verdana" panose="020B0604030504040204" pitchFamily="34" charset="0"/>
                </a:rPr>
                <a:t>Key Actions</a:t>
              </a:r>
            </a:p>
          </p:txBody>
        </p:sp>
        <p:sp>
          <p:nvSpPr>
            <p:cNvPr id="17" name="Freeform: Shape 16">
              <a:extLst>
                <a:ext uri="{FF2B5EF4-FFF2-40B4-BE49-F238E27FC236}">
                  <a16:creationId xmlns:a16="http://schemas.microsoft.com/office/drawing/2014/main" id="{43A51592-130F-B24B-C013-87236F0D74ED}"/>
                </a:ext>
              </a:extLst>
            </p:cNvPr>
            <p:cNvSpPr/>
            <p:nvPr/>
          </p:nvSpPr>
          <p:spPr>
            <a:xfrm>
              <a:off x="1878024" y="6855045"/>
              <a:ext cx="4392517" cy="1127609"/>
            </a:xfrm>
            <a:custGeom>
              <a:avLst/>
              <a:gdLst>
                <a:gd name="connsiteX0" fmla="*/ 0 w 4392517"/>
                <a:gd name="connsiteY0" fmla="*/ 140951 h 1127609"/>
                <a:gd name="connsiteX1" fmla="*/ 3828713 w 4392517"/>
                <a:gd name="connsiteY1" fmla="*/ 140951 h 1127609"/>
                <a:gd name="connsiteX2" fmla="*/ 3828713 w 4392517"/>
                <a:gd name="connsiteY2" fmla="*/ 0 h 1127609"/>
                <a:gd name="connsiteX3" fmla="*/ 4392517 w 4392517"/>
                <a:gd name="connsiteY3" fmla="*/ 563805 h 1127609"/>
                <a:gd name="connsiteX4" fmla="*/ 3828713 w 4392517"/>
                <a:gd name="connsiteY4" fmla="*/ 1127609 h 1127609"/>
                <a:gd name="connsiteX5" fmla="*/ 3828713 w 4392517"/>
                <a:gd name="connsiteY5" fmla="*/ 986658 h 1127609"/>
                <a:gd name="connsiteX6" fmla="*/ 0 w 4392517"/>
                <a:gd name="connsiteY6" fmla="*/ 986658 h 1127609"/>
                <a:gd name="connsiteX7" fmla="*/ 0 w 4392517"/>
                <a:gd name="connsiteY7" fmla="*/ 140951 h 112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2517" h="1127609">
                  <a:moveTo>
                    <a:pt x="0" y="140951"/>
                  </a:moveTo>
                  <a:lnTo>
                    <a:pt x="3828713" y="140951"/>
                  </a:lnTo>
                  <a:lnTo>
                    <a:pt x="3828713" y="0"/>
                  </a:lnTo>
                  <a:lnTo>
                    <a:pt x="4392517" y="563805"/>
                  </a:lnTo>
                  <a:lnTo>
                    <a:pt x="3828713" y="1127609"/>
                  </a:lnTo>
                  <a:lnTo>
                    <a:pt x="3828713" y="986658"/>
                  </a:lnTo>
                  <a:lnTo>
                    <a:pt x="0" y="986658"/>
                  </a:lnTo>
                  <a:lnTo>
                    <a:pt x="0" y="140951"/>
                  </a:lnTo>
                  <a:close/>
                </a:path>
              </a:pathLst>
            </a:custGeom>
          </p:spPr>
          <p:style>
            <a:lnRef idx="2">
              <a:schemeClr val="dk1">
                <a:alpha val="90000"/>
                <a:hueOff val="0"/>
                <a:satOff val="0"/>
                <a:lumOff val="0"/>
                <a:alphaOff val="0"/>
              </a:schemeClr>
            </a:lnRef>
            <a:fillRef idx="1">
              <a:schemeClr val="lt1">
                <a:alpha val="90000"/>
                <a:tint val="40000"/>
                <a:hueOff val="0"/>
                <a:satOff val="0"/>
                <a:lumOff val="0"/>
                <a:alphaOff val="0"/>
              </a:schemeClr>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620" tIns="148571" rIns="430473" bIns="148571" numCol="1" spcCol="1270" anchor="ctr" anchorCtr="0">
              <a:noAutofit/>
            </a:bodyPr>
            <a:lstStyle/>
            <a:p>
              <a:pPr marL="114300" lvl="1" indent="-114300" algn="l" defTabSz="533400">
                <a:lnSpc>
                  <a:spcPct val="90000"/>
                </a:lnSpc>
                <a:spcBef>
                  <a:spcPct val="0"/>
                </a:spcBef>
                <a:spcAft>
                  <a:spcPct val="1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  </a:t>
              </a:r>
              <a:endParaRPr lang="en-US" sz="1100" kern="12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8" name="Freeform: Shape 17">
              <a:extLst>
                <a:ext uri="{FF2B5EF4-FFF2-40B4-BE49-F238E27FC236}">
                  <a16:creationId xmlns:a16="http://schemas.microsoft.com/office/drawing/2014/main" id="{28CBF3D1-961E-92BF-0644-857F7375FD33}"/>
                </a:ext>
              </a:extLst>
            </p:cNvPr>
            <p:cNvSpPr/>
            <p:nvPr/>
          </p:nvSpPr>
          <p:spPr>
            <a:xfrm>
              <a:off x="550330" y="6850575"/>
              <a:ext cx="1304855" cy="1127609"/>
            </a:xfrm>
            <a:custGeom>
              <a:avLst/>
              <a:gdLst>
                <a:gd name="connsiteX0" fmla="*/ 0 w 1304855"/>
                <a:gd name="connsiteY0" fmla="*/ 187939 h 1127609"/>
                <a:gd name="connsiteX1" fmla="*/ 187939 w 1304855"/>
                <a:gd name="connsiteY1" fmla="*/ 0 h 1127609"/>
                <a:gd name="connsiteX2" fmla="*/ 1116916 w 1304855"/>
                <a:gd name="connsiteY2" fmla="*/ 0 h 1127609"/>
                <a:gd name="connsiteX3" fmla="*/ 1304855 w 1304855"/>
                <a:gd name="connsiteY3" fmla="*/ 187939 h 1127609"/>
                <a:gd name="connsiteX4" fmla="*/ 1304855 w 1304855"/>
                <a:gd name="connsiteY4" fmla="*/ 939670 h 1127609"/>
                <a:gd name="connsiteX5" fmla="*/ 1116916 w 1304855"/>
                <a:gd name="connsiteY5" fmla="*/ 1127609 h 1127609"/>
                <a:gd name="connsiteX6" fmla="*/ 187939 w 1304855"/>
                <a:gd name="connsiteY6" fmla="*/ 1127609 h 1127609"/>
                <a:gd name="connsiteX7" fmla="*/ 0 w 1304855"/>
                <a:gd name="connsiteY7" fmla="*/ 939670 h 1127609"/>
                <a:gd name="connsiteX8" fmla="*/ 0 w 1304855"/>
                <a:gd name="connsiteY8" fmla="*/ 187939 h 112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4855" h="1127609">
                  <a:moveTo>
                    <a:pt x="0" y="187939"/>
                  </a:moveTo>
                  <a:cubicBezTo>
                    <a:pt x="0" y="84143"/>
                    <a:pt x="84143" y="0"/>
                    <a:pt x="187939" y="0"/>
                  </a:cubicBezTo>
                  <a:lnTo>
                    <a:pt x="1116916" y="0"/>
                  </a:lnTo>
                  <a:cubicBezTo>
                    <a:pt x="1220712" y="0"/>
                    <a:pt x="1304855" y="84143"/>
                    <a:pt x="1304855" y="187939"/>
                  </a:cubicBezTo>
                  <a:lnTo>
                    <a:pt x="1304855" y="939670"/>
                  </a:lnTo>
                  <a:cubicBezTo>
                    <a:pt x="1304855" y="1043466"/>
                    <a:pt x="1220712" y="1127609"/>
                    <a:pt x="1116916" y="1127609"/>
                  </a:cubicBezTo>
                  <a:lnTo>
                    <a:pt x="187939" y="1127609"/>
                  </a:lnTo>
                  <a:cubicBezTo>
                    <a:pt x="84143" y="1127609"/>
                    <a:pt x="0" y="1043466"/>
                    <a:pt x="0" y="939670"/>
                  </a:cubicBezTo>
                  <a:lnTo>
                    <a:pt x="0" y="187939"/>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00765" tIns="77905" rIns="100765" bIns="77905" numCol="1" spcCol="1270" anchor="ctr" anchorCtr="0">
              <a:noAutofit/>
            </a:bodyPr>
            <a:lstStyle/>
            <a:p>
              <a:pPr marL="0" lvl="0" indent="0" algn="ctr" defTabSz="533400">
                <a:lnSpc>
                  <a:spcPct val="90000"/>
                </a:lnSpc>
                <a:spcBef>
                  <a:spcPct val="0"/>
                </a:spcBef>
                <a:spcAft>
                  <a:spcPct val="35000"/>
                </a:spcAft>
                <a:buNone/>
              </a:pPr>
              <a:r>
                <a:rPr lang="en-US" sz="1200" kern="1200" dirty="0">
                  <a:effectLst/>
                  <a:latin typeface="Verdana" panose="020B0604030504040204" pitchFamily="34" charset="0"/>
                  <a:ea typeface="Verdana" panose="020B0604030504040204" pitchFamily="34" charset="0"/>
                  <a:cs typeface="Verdana" panose="020B0604030504040204" pitchFamily="34" charset="0"/>
                </a:rPr>
                <a:t>Supporting Content</a:t>
              </a:r>
            </a:p>
          </p:txBody>
        </p:sp>
      </p:grpSp>
    </p:spTree>
    <p:extLst>
      <p:ext uri="{BB962C8B-B14F-4D97-AF65-F5344CB8AC3E}">
        <p14:creationId xmlns:p14="http://schemas.microsoft.com/office/powerpoint/2010/main" val="3887653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13F69-44A9-A7B8-9708-E8E5060B349E}"/>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B7F86E7E-4B47-193F-0790-19A5E5C53D0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1548" y="1076445"/>
            <a:ext cx="1943629" cy="7199926"/>
          </a:xfrm>
          <a:prstGeom prst="rect">
            <a:avLst/>
          </a:prstGeom>
        </p:spPr>
      </p:pic>
      <p:sp>
        <p:nvSpPr>
          <p:cNvPr id="7" name="TextBox 6">
            <a:extLst>
              <a:ext uri="{FF2B5EF4-FFF2-40B4-BE49-F238E27FC236}">
                <a16:creationId xmlns:a16="http://schemas.microsoft.com/office/drawing/2014/main" id="{7ABB405B-16F0-B4CE-2C1C-BFEB8C9A8E1F}"/>
              </a:ext>
            </a:extLst>
          </p:cNvPr>
          <p:cNvSpPr txBox="1"/>
          <p:nvPr/>
        </p:nvSpPr>
        <p:spPr>
          <a:xfrm>
            <a:off x="399785" y="579467"/>
            <a:ext cx="6058430" cy="966418"/>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Your Funnel Summary – </a:t>
            </a:r>
            <a:b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br>
            <a:r>
              <a:rPr lang="en-US" sz="24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Example Online Course Launch</a:t>
            </a:r>
            <a:endParaRPr lang="en-US" sz="2800" b="1" dirty="0">
              <a:solidFill>
                <a:schemeClr val="tx1">
                  <a:lumMod val="75000"/>
                  <a:lumOff val="25000"/>
                </a:schemeClr>
              </a:solidFill>
              <a:latin typeface="Century Gothic" panose="020B0502020202020204" pitchFamily="34" charset="0"/>
            </a:endParaRPr>
          </a:p>
        </p:txBody>
      </p:sp>
      <p:sp>
        <p:nvSpPr>
          <p:cNvPr id="2" name="Footer Placeholder 1">
            <a:extLst>
              <a:ext uri="{FF2B5EF4-FFF2-40B4-BE49-F238E27FC236}">
                <a16:creationId xmlns:a16="http://schemas.microsoft.com/office/drawing/2014/main" id="{AB7866DE-8EFC-F63F-C18D-9E10CF0A4058}"/>
              </a:ext>
            </a:extLst>
          </p:cNvPr>
          <p:cNvSpPr>
            <a:spLocks noGrp="1"/>
          </p:cNvSpPr>
          <p:nvPr>
            <p:ph type="ftr" sz="quarter" idx="11"/>
          </p:nvPr>
        </p:nvSpPr>
        <p:spPr/>
        <p:txBody>
          <a:bodyPr/>
          <a:lstStyle/>
          <a:p>
            <a:r>
              <a:rPr lang="en-US"/>
              <a:t>Map Your Launch Funnel Planner</a:t>
            </a:r>
            <a:endParaRPr lang="en-GB" dirty="0"/>
          </a:p>
        </p:txBody>
      </p:sp>
      <p:sp>
        <p:nvSpPr>
          <p:cNvPr id="4" name="TextBox 3">
            <a:extLst>
              <a:ext uri="{FF2B5EF4-FFF2-40B4-BE49-F238E27FC236}">
                <a16:creationId xmlns:a16="http://schemas.microsoft.com/office/drawing/2014/main" id="{A5E54FAD-E879-A580-4695-3649366DF445}"/>
              </a:ext>
            </a:extLst>
          </p:cNvPr>
          <p:cNvSpPr txBox="1"/>
          <p:nvPr/>
        </p:nvSpPr>
        <p:spPr>
          <a:xfrm>
            <a:off x="2181979" y="2239342"/>
            <a:ext cx="5625943" cy="283539"/>
          </a:xfrm>
          <a:prstGeom prst="rect">
            <a:avLst/>
          </a:prstGeom>
          <a:noFill/>
        </p:spPr>
        <p:txBody>
          <a:bodyPr wrap="square">
            <a:spAutoFit/>
          </a:bodyPr>
          <a:lstStyle/>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Stage 1: Awareness   </a:t>
            </a:r>
            <a:endParaRPr lang="en-US" sz="1200" b="1" kern="1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9834117A-FECA-BFE2-BA28-3E5B82253392}"/>
              </a:ext>
            </a:extLst>
          </p:cNvPr>
          <p:cNvSpPr txBox="1"/>
          <p:nvPr/>
        </p:nvSpPr>
        <p:spPr>
          <a:xfrm>
            <a:off x="2181979" y="2563810"/>
            <a:ext cx="4160948" cy="785215"/>
          </a:xfrm>
          <a:prstGeom prst="rect">
            <a:avLst/>
          </a:prstGeom>
          <a:noFill/>
        </p:spPr>
        <p:txBody>
          <a:bodyPr wrap="square">
            <a:spAutoFit/>
          </a:bodyPr>
          <a:lstStyle/>
          <a:p>
            <a:pPr lvl="0">
              <a:lnSpc>
                <a:spcPct val="115000"/>
              </a:lnSpc>
              <a:spcAft>
                <a:spcPts val="600"/>
              </a:spcAft>
            </a:pPr>
            <a:r>
              <a:rPr lang="en-US" sz="1200" b="1" kern="100" dirty="0">
                <a:latin typeface="Verdana" panose="020B0604030504040204" pitchFamily="34" charset="0"/>
                <a:ea typeface="Verdana" panose="020B0604030504040204" pitchFamily="34" charset="0"/>
                <a:cs typeface="Verdana" panose="020B0604030504040204" pitchFamily="34" charset="0"/>
              </a:rPr>
              <a:t>Key Actions: </a:t>
            </a:r>
            <a:r>
              <a:rPr lang="en-US" sz="1200" kern="100" dirty="0">
                <a:latin typeface="Verdana" panose="020B0604030504040204" pitchFamily="34" charset="0"/>
                <a:ea typeface="Verdana" panose="020B0604030504040204" pitchFamily="34" charset="0"/>
                <a:cs typeface="Verdana" panose="020B0604030504040204" pitchFamily="34" charset="0"/>
              </a:rPr>
              <a:t>Drive traffic, capture emails.</a:t>
            </a:r>
          </a:p>
          <a:p>
            <a:pPr lvl="0">
              <a:lnSpc>
                <a:spcPct val="115000"/>
              </a:lnSpc>
              <a:spcAft>
                <a:spcPts val="600"/>
              </a:spcAft>
            </a:pPr>
            <a:r>
              <a:rPr lang="en-US" sz="1200" b="1" kern="100" dirty="0">
                <a:latin typeface="Verdana" panose="020B0604030504040204" pitchFamily="34" charset="0"/>
                <a:ea typeface="Verdana" panose="020B0604030504040204" pitchFamily="34" charset="0"/>
                <a:cs typeface="Verdana" panose="020B0604030504040204" pitchFamily="34" charset="0"/>
              </a:rPr>
              <a:t>Content</a:t>
            </a:r>
            <a:r>
              <a:rPr lang="en-US" sz="1200" kern="100" dirty="0">
                <a:latin typeface="Verdana" panose="020B0604030504040204" pitchFamily="34" charset="0"/>
                <a:ea typeface="Verdana" panose="020B0604030504040204" pitchFamily="34" charset="0"/>
                <a:cs typeface="Verdana" panose="020B0604030504040204" pitchFamily="34" charset="0"/>
              </a:rPr>
              <a:t>: Blog posts, social media teasers, lead magnet</a:t>
            </a:r>
            <a:endParaRPr lang="en-US" sz="1400" kern="1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96298D33-EE02-4599-ECC0-51B634B2E91F}"/>
              </a:ext>
            </a:extLst>
          </p:cNvPr>
          <p:cNvSpPr txBox="1"/>
          <p:nvPr/>
        </p:nvSpPr>
        <p:spPr>
          <a:xfrm>
            <a:off x="2181979" y="4151273"/>
            <a:ext cx="4338451" cy="572849"/>
          </a:xfrm>
          <a:prstGeom prst="rect">
            <a:avLst/>
          </a:prstGeom>
          <a:noFill/>
        </p:spPr>
        <p:txBody>
          <a:bodyPr wrap="square">
            <a:spAutoFit/>
          </a:bodyPr>
          <a:lstStyle/>
          <a:p>
            <a:pPr lvl="0">
              <a:lnSpc>
                <a:spcPct val="115000"/>
              </a:lnSpc>
              <a:spcAft>
                <a:spcPts val="6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Key Actions</a:t>
            </a:r>
            <a:r>
              <a:rPr lang="en-US" sz="1200" kern="100" dirty="0">
                <a:effectLst/>
                <a:latin typeface="Verdana" panose="020B0604030504040204" pitchFamily="34" charset="0"/>
                <a:ea typeface="Verdana" panose="020B0604030504040204" pitchFamily="34" charset="0"/>
                <a:cs typeface="Verdana" panose="020B0604030504040204" pitchFamily="34" charset="0"/>
              </a:rPr>
              <a:t>: Build trust, showcase value.</a:t>
            </a:r>
          </a:p>
          <a:p>
            <a:pPr lvl="0">
              <a:lnSpc>
                <a:spcPct val="115000"/>
              </a:lnSpc>
              <a:spcAft>
                <a:spcPts val="6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Content</a:t>
            </a:r>
            <a:r>
              <a:rPr lang="en-US" sz="1200" kern="100" dirty="0">
                <a:effectLst/>
                <a:latin typeface="Verdana" panose="020B0604030504040204" pitchFamily="34" charset="0"/>
                <a:ea typeface="Verdana" panose="020B0604030504040204" pitchFamily="34" charset="0"/>
                <a:cs typeface="Verdana" panose="020B0604030504040204" pitchFamily="34" charset="0"/>
              </a:rPr>
              <a:t>: Webinar, testimonials, case studies</a:t>
            </a:r>
            <a:r>
              <a:rPr lang="en-US" sz="1100" kern="100" dirty="0">
                <a:effectLst/>
                <a:latin typeface="Verdana" panose="020B0604030504040204" pitchFamily="34" charset="0"/>
                <a:ea typeface="Verdana" panose="020B0604030504040204" pitchFamily="34" charset="0"/>
                <a:cs typeface="Verdana" panose="020B0604030504040204" pitchFamily="34" charset="0"/>
              </a:rPr>
              <a:t>.</a:t>
            </a:r>
            <a:endParaRPr lang="en-US" sz="1100" kern="1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65C2C37A-2824-7443-D061-7C7AF22980BB}"/>
              </a:ext>
            </a:extLst>
          </p:cNvPr>
          <p:cNvSpPr txBox="1"/>
          <p:nvPr/>
        </p:nvSpPr>
        <p:spPr>
          <a:xfrm>
            <a:off x="2181979" y="3789344"/>
            <a:ext cx="5625943" cy="283539"/>
          </a:xfrm>
          <a:prstGeom prst="rect">
            <a:avLst/>
          </a:prstGeom>
          <a:noFill/>
        </p:spPr>
        <p:txBody>
          <a:bodyPr wrap="square">
            <a:spAutoFit/>
          </a:bodyPr>
          <a:lstStyle/>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Stage 2: Consideration</a:t>
            </a:r>
            <a:endParaRPr lang="en-US" sz="1200" b="1" kern="1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86886C78-6FC7-F785-6BCC-BFEE76A9EDCA}"/>
              </a:ext>
            </a:extLst>
          </p:cNvPr>
          <p:cNvSpPr txBox="1"/>
          <p:nvPr/>
        </p:nvSpPr>
        <p:spPr>
          <a:xfrm>
            <a:off x="2115177" y="5164441"/>
            <a:ext cx="5625943" cy="283539"/>
          </a:xfrm>
          <a:prstGeom prst="rect">
            <a:avLst/>
          </a:prstGeom>
          <a:noFill/>
        </p:spPr>
        <p:txBody>
          <a:bodyPr wrap="square">
            <a:spAutoFit/>
          </a:bodyPr>
          <a:lstStyle/>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Stage 3: Conversion</a:t>
            </a:r>
            <a:endParaRPr lang="en-US" sz="1200" b="1" kern="1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157B2554-C2EE-9876-A634-DFBC5C3125CE}"/>
              </a:ext>
            </a:extLst>
          </p:cNvPr>
          <p:cNvSpPr txBox="1"/>
          <p:nvPr/>
        </p:nvSpPr>
        <p:spPr>
          <a:xfrm>
            <a:off x="2115177" y="5510446"/>
            <a:ext cx="4022051" cy="785215"/>
          </a:xfrm>
          <a:prstGeom prst="rect">
            <a:avLst/>
          </a:prstGeom>
          <a:noFill/>
        </p:spPr>
        <p:txBody>
          <a:bodyPr wrap="square">
            <a:spAutoFit/>
          </a:bodyPr>
          <a:lstStyle/>
          <a:p>
            <a:pPr lvl="0">
              <a:lnSpc>
                <a:spcPct val="115000"/>
              </a:lnSpc>
              <a:spcAft>
                <a:spcPts val="6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Key Actions:</a:t>
            </a:r>
            <a:r>
              <a:rPr lang="en-US" sz="1200" kern="100" dirty="0">
                <a:effectLst/>
                <a:latin typeface="Verdana" panose="020B0604030504040204" pitchFamily="34" charset="0"/>
                <a:ea typeface="Verdana" panose="020B0604030504040204" pitchFamily="34" charset="0"/>
                <a:cs typeface="Verdana" panose="020B0604030504040204" pitchFamily="34" charset="0"/>
              </a:rPr>
              <a:t> Create urgency, simplify checkout.</a:t>
            </a:r>
          </a:p>
          <a:p>
            <a:pPr lvl="0">
              <a:lnSpc>
                <a:spcPct val="115000"/>
              </a:lnSpc>
              <a:spcAft>
                <a:spcPts val="6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Content</a:t>
            </a:r>
            <a:r>
              <a:rPr lang="en-US" sz="1200" kern="100" dirty="0">
                <a:effectLst/>
                <a:latin typeface="Verdana" panose="020B0604030504040204" pitchFamily="34" charset="0"/>
                <a:ea typeface="Verdana" panose="020B0604030504040204" pitchFamily="34" charset="0"/>
                <a:cs typeface="Verdana" panose="020B0604030504040204" pitchFamily="34" charset="0"/>
              </a:rPr>
              <a:t>: Countdown emails, sales page, live Q&amp;A.</a:t>
            </a:r>
            <a:endParaRPr lang="en-US" sz="1200" kern="100"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194CA888-F811-6B2C-C0A6-525BD0889798}"/>
              </a:ext>
            </a:extLst>
          </p:cNvPr>
          <p:cNvSpPr txBox="1"/>
          <p:nvPr/>
        </p:nvSpPr>
        <p:spPr>
          <a:xfrm>
            <a:off x="2181978" y="6716158"/>
            <a:ext cx="5625943" cy="283539"/>
          </a:xfrm>
          <a:prstGeom prst="rect">
            <a:avLst/>
          </a:prstGeom>
          <a:noFill/>
        </p:spPr>
        <p:txBody>
          <a:bodyPr wrap="square">
            <a:spAutoFit/>
          </a:bodyPr>
          <a:lstStyle/>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Stage 4: Retention</a:t>
            </a:r>
            <a:endParaRPr lang="en-US" sz="1200" b="1" kern="100"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id="{F5981E77-2713-97DC-6738-243B6B652A0D}"/>
              </a:ext>
            </a:extLst>
          </p:cNvPr>
          <p:cNvSpPr txBox="1"/>
          <p:nvPr/>
        </p:nvSpPr>
        <p:spPr>
          <a:xfrm>
            <a:off x="2181979" y="7063382"/>
            <a:ext cx="4022051" cy="997581"/>
          </a:xfrm>
          <a:prstGeom prst="rect">
            <a:avLst/>
          </a:prstGeom>
          <a:noFill/>
        </p:spPr>
        <p:txBody>
          <a:bodyPr wrap="square">
            <a:spAutoFit/>
          </a:bodyPr>
          <a:lstStyle/>
          <a:p>
            <a:pPr lvl="0">
              <a:lnSpc>
                <a:spcPct val="115000"/>
              </a:lnSpc>
              <a:spcAft>
                <a:spcPts val="6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Key Actions:</a:t>
            </a:r>
            <a:r>
              <a:rPr lang="en-US" sz="1200" kern="100" dirty="0">
                <a:effectLst/>
                <a:latin typeface="Verdana" panose="020B0604030504040204" pitchFamily="34" charset="0"/>
                <a:ea typeface="Verdana" panose="020B0604030504040204" pitchFamily="34" charset="0"/>
                <a:cs typeface="Verdana" panose="020B0604030504040204" pitchFamily="34" charset="0"/>
              </a:rPr>
              <a:t> Onboard students, foster engagement.</a:t>
            </a:r>
          </a:p>
          <a:p>
            <a:pPr lvl="0">
              <a:lnSpc>
                <a:spcPct val="115000"/>
              </a:lnSpc>
              <a:spcAft>
                <a:spcPts val="6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Content</a:t>
            </a:r>
            <a:r>
              <a:rPr lang="en-US" sz="1200" kern="100" dirty="0">
                <a:effectLst/>
                <a:latin typeface="Verdana" panose="020B0604030504040204" pitchFamily="34" charset="0"/>
                <a:ea typeface="Verdana" panose="020B0604030504040204" pitchFamily="34" charset="0"/>
                <a:cs typeface="Verdana" panose="020B0604030504040204" pitchFamily="34" charset="0"/>
              </a:rPr>
              <a:t>: Welcome emails, community group, surveys.</a:t>
            </a:r>
            <a:endParaRPr lang="en-US" sz="1200" kern="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6421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FB141-2D43-487C-3A01-B5F76D27F78E}"/>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131364F2-D457-F65A-E0AA-4070ED65F6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1548" y="798653"/>
            <a:ext cx="1943629" cy="7477718"/>
          </a:xfrm>
          <a:prstGeom prst="rect">
            <a:avLst/>
          </a:prstGeom>
        </p:spPr>
      </p:pic>
      <p:sp>
        <p:nvSpPr>
          <p:cNvPr id="7" name="TextBox 6">
            <a:extLst>
              <a:ext uri="{FF2B5EF4-FFF2-40B4-BE49-F238E27FC236}">
                <a16:creationId xmlns:a16="http://schemas.microsoft.com/office/drawing/2014/main" id="{2CAD717F-A4A3-3900-3A39-98BE99C36B4D}"/>
              </a:ext>
            </a:extLst>
          </p:cNvPr>
          <p:cNvSpPr txBox="1"/>
          <p:nvPr/>
        </p:nvSpPr>
        <p:spPr>
          <a:xfrm>
            <a:off x="399785" y="579467"/>
            <a:ext cx="6058430" cy="1030218"/>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Your Funnel Summary  </a:t>
            </a:r>
            <a:b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br>
            <a:endParaRPr lang="en-US" sz="2800" b="1" dirty="0">
              <a:solidFill>
                <a:schemeClr val="tx1">
                  <a:lumMod val="75000"/>
                  <a:lumOff val="25000"/>
                </a:schemeClr>
              </a:solidFill>
              <a:latin typeface="Century Gothic" panose="020B0502020202020204" pitchFamily="34" charset="0"/>
            </a:endParaRPr>
          </a:p>
        </p:txBody>
      </p:sp>
      <p:sp>
        <p:nvSpPr>
          <p:cNvPr id="2" name="Footer Placeholder 1">
            <a:extLst>
              <a:ext uri="{FF2B5EF4-FFF2-40B4-BE49-F238E27FC236}">
                <a16:creationId xmlns:a16="http://schemas.microsoft.com/office/drawing/2014/main" id="{27BAFB90-5C68-BABF-3701-A9AB6F1C2B65}"/>
              </a:ext>
            </a:extLst>
          </p:cNvPr>
          <p:cNvSpPr>
            <a:spLocks noGrp="1"/>
          </p:cNvSpPr>
          <p:nvPr>
            <p:ph type="ftr" sz="quarter" idx="11"/>
          </p:nvPr>
        </p:nvSpPr>
        <p:spPr/>
        <p:txBody>
          <a:bodyPr/>
          <a:lstStyle/>
          <a:p>
            <a:r>
              <a:rPr lang="en-US"/>
              <a:t>Map Your Launch Funnel Planner</a:t>
            </a:r>
            <a:endParaRPr lang="en-GB" dirty="0"/>
          </a:p>
        </p:txBody>
      </p:sp>
      <p:sp>
        <p:nvSpPr>
          <p:cNvPr id="4" name="TextBox 3">
            <a:extLst>
              <a:ext uri="{FF2B5EF4-FFF2-40B4-BE49-F238E27FC236}">
                <a16:creationId xmlns:a16="http://schemas.microsoft.com/office/drawing/2014/main" id="{B4E868F6-D9EF-ECBD-15E9-5C1B5A74D62C}"/>
              </a:ext>
            </a:extLst>
          </p:cNvPr>
          <p:cNvSpPr txBox="1"/>
          <p:nvPr/>
        </p:nvSpPr>
        <p:spPr>
          <a:xfrm>
            <a:off x="2228308" y="1918029"/>
            <a:ext cx="5625943" cy="283539"/>
          </a:xfrm>
          <a:prstGeom prst="rect">
            <a:avLst/>
          </a:prstGeom>
          <a:noFill/>
        </p:spPr>
        <p:txBody>
          <a:bodyPr wrap="square">
            <a:spAutoFit/>
          </a:bodyPr>
          <a:lstStyle/>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Stage 1: Awareness   </a:t>
            </a:r>
            <a:endParaRPr lang="en-US" sz="1200" b="1" kern="1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9038A59E-3FBF-031E-C9E5-94F179CEBAA6}"/>
              </a:ext>
            </a:extLst>
          </p:cNvPr>
          <p:cNvSpPr txBox="1"/>
          <p:nvPr/>
        </p:nvSpPr>
        <p:spPr>
          <a:xfrm>
            <a:off x="2115176" y="3470653"/>
            <a:ext cx="5625943" cy="283539"/>
          </a:xfrm>
          <a:prstGeom prst="rect">
            <a:avLst/>
          </a:prstGeom>
          <a:noFill/>
        </p:spPr>
        <p:txBody>
          <a:bodyPr wrap="square">
            <a:spAutoFit/>
          </a:bodyPr>
          <a:lstStyle/>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Stage 2: Consideration</a:t>
            </a:r>
            <a:endParaRPr lang="en-US" sz="1200" b="1" kern="1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8858B329-7932-553B-8613-A05499C4BE94}"/>
              </a:ext>
            </a:extLst>
          </p:cNvPr>
          <p:cNvSpPr txBox="1"/>
          <p:nvPr/>
        </p:nvSpPr>
        <p:spPr>
          <a:xfrm>
            <a:off x="2115175" y="5023277"/>
            <a:ext cx="5625943" cy="283539"/>
          </a:xfrm>
          <a:prstGeom prst="rect">
            <a:avLst/>
          </a:prstGeom>
          <a:noFill/>
        </p:spPr>
        <p:txBody>
          <a:bodyPr wrap="square">
            <a:spAutoFit/>
          </a:bodyPr>
          <a:lstStyle/>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Stage 3: Conversion</a:t>
            </a:r>
            <a:endParaRPr lang="en-US" sz="1200" b="1" kern="100"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227929E1-FF07-CF15-A1E4-E64ABCC1DCC5}"/>
              </a:ext>
            </a:extLst>
          </p:cNvPr>
          <p:cNvSpPr txBox="1"/>
          <p:nvPr/>
        </p:nvSpPr>
        <p:spPr>
          <a:xfrm>
            <a:off x="2115175" y="6575901"/>
            <a:ext cx="5625943" cy="283539"/>
          </a:xfrm>
          <a:prstGeom prst="rect">
            <a:avLst/>
          </a:prstGeom>
          <a:noFill/>
        </p:spPr>
        <p:txBody>
          <a:bodyPr wrap="square">
            <a:spAutoFit/>
          </a:bodyPr>
          <a:lstStyle/>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Stage 4: Retention</a:t>
            </a:r>
            <a:endParaRPr lang="en-US" sz="1200" b="1" kern="1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le 2">
            <a:extLst>
              <a:ext uri="{FF2B5EF4-FFF2-40B4-BE49-F238E27FC236}">
                <a16:creationId xmlns:a16="http://schemas.microsoft.com/office/drawing/2014/main" id="{D333A2B7-6034-505A-8747-C71210447CC3}"/>
              </a:ext>
            </a:extLst>
          </p:cNvPr>
          <p:cNvGraphicFramePr>
            <a:graphicFrameLocks noGrp="1"/>
          </p:cNvGraphicFramePr>
          <p:nvPr>
            <p:extLst>
              <p:ext uri="{D42A27DB-BD31-4B8C-83A1-F6EECF244321}">
                <p14:modId xmlns:p14="http://schemas.microsoft.com/office/powerpoint/2010/main" val="160905376"/>
              </p:ext>
            </p:extLst>
          </p:nvPr>
        </p:nvGraphicFramePr>
        <p:xfrm>
          <a:off x="2271713" y="2284560"/>
          <a:ext cx="4024915" cy="1097280"/>
        </p:xfrm>
        <a:graphic>
          <a:graphicData uri="http://schemas.openxmlformats.org/drawingml/2006/table">
            <a:tbl>
              <a:tblPr firstRow="1" bandRow="1">
                <a:tableStyleId>{5C22544A-7EE6-4342-B048-85BDC9FD1C3A}</a:tableStyleId>
              </a:tblPr>
              <a:tblGrid>
                <a:gridCol w="4024915">
                  <a:extLst>
                    <a:ext uri="{9D8B030D-6E8A-4147-A177-3AD203B41FA5}">
                      <a16:colId xmlns:a16="http://schemas.microsoft.com/office/drawing/2014/main" val="4000087916"/>
                    </a:ext>
                  </a:extLst>
                </a:gridCol>
              </a:tblGrid>
              <a:tr h="274320">
                <a:tc>
                  <a:txBody>
                    <a:bodyPr/>
                    <a:lstStyle/>
                    <a:p>
                      <a:endParaRPr lang="en-US"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8791647"/>
                  </a:ext>
                </a:extLst>
              </a:tr>
              <a:tr h="27432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9073187"/>
                  </a:ext>
                </a:extLst>
              </a:tr>
              <a:tr h="27432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736794"/>
                  </a:ext>
                </a:extLst>
              </a:tr>
              <a:tr h="274320">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303846567"/>
                  </a:ext>
                </a:extLst>
              </a:tr>
            </a:tbl>
          </a:graphicData>
        </a:graphic>
      </p:graphicFrame>
      <p:graphicFrame>
        <p:nvGraphicFramePr>
          <p:cNvPr id="10" name="Table 9">
            <a:extLst>
              <a:ext uri="{FF2B5EF4-FFF2-40B4-BE49-F238E27FC236}">
                <a16:creationId xmlns:a16="http://schemas.microsoft.com/office/drawing/2014/main" id="{3A8AE341-25F8-A3D3-6570-46156E93702D}"/>
              </a:ext>
            </a:extLst>
          </p:cNvPr>
          <p:cNvGraphicFramePr>
            <a:graphicFrameLocks noGrp="1"/>
          </p:cNvGraphicFramePr>
          <p:nvPr>
            <p:extLst>
              <p:ext uri="{D42A27DB-BD31-4B8C-83A1-F6EECF244321}">
                <p14:modId xmlns:p14="http://schemas.microsoft.com/office/powerpoint/2010/main" val="2013925274"/>
              </p:ext>
            </p:extLst>
          </p:nvPr>
        </p:nvGraphicFramePr>
        <p:xfrm>
          <a:off x="2228308" y="3845748"/>
          <a:ext cx="4024915" cy="1097280"/>
        </p:xfrm>
        <a:graphic>
          <a:graphicData uri="http://schemas.openxmlformats.org/drawingml/2006/table">
            <a:tbl>
              <a:tblPr firstRow="1" bandRow="1">
                <a:tableStyleId>{5C22544A-7EE6-4342-B048-85BDC9FD1C3A}</a:tableStyleId>
              </a:tblPr>
              <a:tblGrid>
                <a:gridCol w="4024915">
                  <a:extLst>
                    <a:ext uri="{9D8B030D-6E8A-4147-A177-3AD203B41FA5}">
                      <a16:colId xmlns:a16="http://schemas.microsoft.com/office/drawing/2014/main" val="4000087916"/>
                    </a:ext>
                  </a:extLst>
                </a:gridCol>
              </a:tblGrid>
              <a:tr h="274320">
                <a:tc>
                  <a:txBody>
                    <a:bodyPr/>
                    <a:lstStyle/>
                    <a:p>
                      <a:endParaRPr lang="en-US"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8791647"/>
                  </a:ext>
                </a:extLst>
              </a:tr>
              <a:tr h="27432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9073187"/>
                  </a:ext>
                </a:extLst>
              </a:tr>
              <a:tr h="27432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736794"/>
                  </a:ext>
                </a:extLst>
              </a:tr>
              <a:tr h="274320">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303846567"/>
                  </a:ext>
                </a:extLst>
              </a:tr>
            </a:tbl>
          </a:graphicData>
        </a:graphic>
      </p:graphicFrame>
      <p:graphicFrame>
        <p:nvGraphicFramePr>
          <p:cNvPr id="13" name="Table 12">
            <a:extLst>
              <a:ext uri="{FF2B5EF4-FFF2-40B4-BE49-F238E27FC236}">
                <a16:creationId xmlns:a16="http://schemas.microsoft.com/office/drawing/2014/main" id="{168B3A64-10ED-E625-32CF-BF93F6B7D17A}"/>
              </a:ext>
            </a:extLst>
          </p:cNvPr>
          <p:cNvGraphicFramePr>
            <a:graphicFrameLocks noGrp="1"/>
          </p:cNvGraphicFramePr>
          <p:nvPr>
            <p:extLst>
              <p:ext uri="{D42A27DB-BD31-4B8C-83A1-F6EECF244321}">
                <p14:modId xmlns:p14="http://schemas.microsoft.com/office/powerpoint/2010/main" val="4109661797"/>
              </p:ext>
            </p:extLst>
          </p:nvPr>
        </p:nvGraphicFramePr>
        <p:xfrm>
          <a:off x="2228307" y="5387065"/>
          <a:ext cx="4024915" cy="1097280"/>
        </p:xfrm>
        <a:graphic>
          <a:graphicData uri="http://schemas.openxmlformats.org/drawingml/2006/table">
            <a:tbl>
              <a:tblPr firstRow="1" bandRow="1">
                <a:tableStyleId>{5C22544A-7EE6-4342-B048-85BDC9FD1C3A}</a:tableStyleId>
              </a:tblPr>
              <a:tblGrid>
                <a:gridCol w="4024915">
                  <a:extLst>
                    <a:ext uri="{9D8B030D-6E8A-4147-A177-3AD203B41FA5}">
                      <a16:colId xmlns:a16="http://schemas.microsoft.com/office/drawing/2014/main" val="4000087916"/>
                    </a:ext>
                  </a:extLst>
                </a:gridCol>
              </a:tblGrid>
              <a:tr h="274320">
                <a:tc>
                  <a:txBody>
                    <a:bodyPr/>
                    <a:lstStyle/>
                    <a:p>
                      <a:endParaRPr lang="en-US"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8791647"/>
                  </a:ext>
                </a:extLst>
              </a:tr>
              <a:tr h="27432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9073187"/>
                  </a:ext>
                </a:extLst>
              </a:tr>
              <a:tr h="27432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736794"/>
                  </a:ext>
                </a:extLst>
              </a:tr>
              <a:tr h="274320">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303846567"/>
                  </a:ext>
                </a:extLst>
              </a:tr>
            </a:tbl>
          </a:graphicData>
        </a:graphic>
      </p:graphicFrame>
      <p:graphicFrame>
        <p:nvGraphicFramePr>
          <p:cNvPr id="16" name="Table 15">
            <a:extLst>
              <a:ext uri="{FF2B5EF4-FFF2-40B4-BE49-F238E27FC236}">
                <a16:creationId xmlns:a16="http://schemas.microsoft.com/office/drawing/2014/main" id="{B6BF8623-CC38-BF8B-F29C-A8BDFB35BB4A}"/>
              </a:ext>
            </a:extLst>
          </p:cNvPr>
          <p:cNvGraphicFramePr>
            <a:graphicFrameLocks noGrp="1"/>
          </p:cNvGraphicFramePr>
          <p:nvPr>
            <p:extLst>
              <p:ext uri="{D42A27DB-BD31-4B8C-83A1-F6EECF244321}">
                <p14:modId xmlns:p14="http://schemas.microsoft.com/office/powerpoint/2010/main" val="4058783778"/>
              </p:ext>
            </p:extLst>
          </p:nvPr>
        </p:nvGraphicFramePr>
        <p:xfrm>
          <a:off x="2228306" y="6950996"/>
          <a:ext cx="4024915" cy="1097280"/>
        </p:xfrm>
        <a:graphic>
          <a:graphicData uri="http://schemas.openxmlformats.org/drawingml/2006/table">
            <a:tbl>
              <a:tblPr firstRow="1" bandRow="1">
                <a:tableStyleId>{5C22544A-7EE6-4342-B048-85BDC9FD1C3A}</a:tableStyleId>
              </a:tblPr>
              <a:tblGrid>
                <a:gridCol w="4024915">
                  <a:extLst>
                    <a:ext uri="{9D8B030D-6E8A-4147-A177-3AD203B41FA5}">
                      <a16:colId xmlns:a16="http://schemas.microsoft.com/office/drawing/2014/main" val="4000087916"/>
                    </a:ext>
                  </a:extLst>
                </a:gridCol>
              </a:tblGrid>
              <a:tr h="274320">
                <a:tc>
                  <a:txBody>
                    <a:bodyPr/>
                    <a:lstStyle/>
                    <a:p>
                      <a:endParaRPr lang="en-US"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8791647"/>
                  </a:ext>
                </a:extLst>
              </a:tr>
              <a:tr h="27432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9073187"/>
                  </a:ext>
                </a:extLst>
              </a:tr>
              <a:tr h="274320">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9736794"/>
                  </a:ext>
                </a:extLst>
              </a:tr>
              <a:tr h="274320">
                <a:tc>
                  <a:txBody>
                    <a:bodyPr/>
                    <a:lstStyle/>
                    <a:p>
                      <a:endParaRPr 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303846567"/>
                  </a:ext>
                </a:extLst>
              </a:tr>
            </a:tbl>
          </a:graphicData>
        </a:graphic>
      </p:graphicFrame>
    </p:spTree>
    <p:extLst>
      <p:ext uri="{BB962C8B-B14F-4D97-AF65-F5344CB8AC3E}">
        <p14:creationId xmlns:p14="http://schemas.microsoft.com/office/powerpoint/2010/main" val="1557756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26F84-6626-5693-28A7-5C468D351CA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9EDC5E-739F-8A1F-1645-F09114F10B74}"/>
              </a:ext>
            </a:extLst>
          </p:cNvPr>
          <p:cNvSpPr>
            <a:spLocks noGrp="1"/>
          </p:cNvSpPr>
          <p:nvPr>
            <p:ph type="ftr" sz="quarter" idx="11"/>
          </p:nvPr>
        </p:nvSpPr>
        <p:spPr/>
        <p:txBody>
          <a:bodyPr/>
          <a:lstStyle/>
          <a:p>
            <a:r>
              <a:rPr lang="en-US" dirty="0"/>
              <a:t>Map Your Launch Funnel Planner</a:t>
            </a:r>
            <a:endParaRPr lang="en-GB" dirty="0"/>
          </a:p>
        </p:txBody>
      </p:sp>
      <p:graphicFrame>
        <p:nvGraphicFramePr>
          <p:cNvPr id="3" name="Table 3">
            <a:extLst>
              <a:ext uri="{FF2B5EF4-FFF2-40B4-BE49-F238E27FC236}">
                <a16:creationId xmlns:a16="http://schemas.microsoft.com/office/drawing/2014/main" id="{CD525C51-07DB-2CD5-0443-56741382CC4D}"/>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487C6A16-8833-6C3F-64E6-821EE35EACE8}"/>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1687167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C74F2-5C3E-4391-ACBB-3EAD0FF4B0F3}"/>
              </a:ext>
            </a:extLst>
          </p:cNvPr>
          <p:cNvPicPr>
            <a:picLocks noChangeAspect="1"/>
          </p:cNvPicPr>
          <p:nvPr/>
        </p:nvPicPr>
        <p:blipFill>
          <a:blip r:embed="rId2">
            <a:extLst>
              <a:ext uri="{28A0092B-C50C-407E-A947-70E740481C1C}">
                <a14:useLocalDpi xmlns:a14="http://schemas.microsoft.com/office/drawing/2010/main" val="0"/>
              </a:ext>
            </a:extLst>
          </a:blip>
          <a:srcRect t="39326"/>
          <a:stretch/>
        </p:blipFill>
        <p:spPr>
          <a:xfrm>
            <a:off x="-64009" y="0"/>
            <a:ext cx="6922009" cy="6242899"/>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C8A2FBA-2B1B-4B4B-B24D-61451B2D55AB}"/>
              </a:ext>
            </a:extLst>
          </p:cNvPr>
          <p:cNvSpPr txBox="1"/>
          <p:nvPr/>
        </p:nvSpPr>
        <p:spPr>
          <a:xfrm>
            <a:off x="572256" y="6702373"/>
            <a:ext cx="6143793" cy="1828708"/>
          </a:xfrm>
          <a:prstGeom prst="rect">
            <a:avLst/>
          </a:prstGeom>
        </p:spPr>
        <p:txBody>
          <a:bodyPr vert="horz" lIns="91440" tIns="45720" rIns="91440" bIns="45720" rtlCol="0" anchor="ctr">
            <a:normAutofit/>
          </a:bodyPr>
          <a:lstStyle/>
          <a:p>
            <a:pPr defTabSz="685800">
              <a:lnSpc>
                <a:spcPct val="90000"/>
              </a:lnSpc>
              <a:spcBef>
                <a:spcPct val="0"/>
              </a:spcBef>
              <a:spcAft>
                <a:spcPts val="1800"/>
              </a:spcAft>
            </a:pPr>
            <a:r>
              <a:rPr lang="en-US" sz="3200" b="1" dirty="0">
                <a:solidFill>
                  <a:srgbClr val="000000"/>
                </a:solidFill>
                <a:effectLst/>
                <a:latin typeface="+mj-lt"/>
                <a:ea typeface="+mj-ea"/>
                <a:cs typeface="+mj-cs"/>
              </a:rPr>
              <a:t>Step 5: </a:t>
            </a:r>
            <a:r>
              <a:rPr lang="en-US" sz="3200" dirty="0">
                <a:solidFill>
                  <a:srgbClr val="000000"/>
                </a:solidFill>
                <a:latin typeface="+mj-lt"/>
                <a:ea typeface="+mj-ea"/>
                <a:cs typeface="+mj-cs"/>
              </a:rPr>
              <a:t>Plan Pre-Launch Funnel Content </a:t>
            </a:r>
            <a:endParaRPr lang="en-US" sz="900" dirty="0">
              <a:solidFill>
                <a:srgbClr val="000000"/>
              </a:solidFill>
              <a:effectLst/>
              <a:latin typeface="+mj-lt"/>
              <a:ea typeface="+mj-ea"/>
              <a:cs typeface="+mj-cs"/>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a:xfrm>
            <a:off x="1577038" y="8853030"/>
            <a:ext cx="3703922" cy="163074"/>
          </a:xfrm>
        </p:spPr>
        <p:txBody>
          <a:bodyPr vert="horz" lIns="91440" tIns="45720" rIns="91440" bIns="45720" rtlCol="0" anchor="ctr">
            <a:normAutofit/>
          </a:bodyPr>
          <a:lstStyle/>
          <a:p>
            <a:pPr defTabSz="514350">
              <a:lnSpc>
                <a:spcPct val="90000"/>
              </a:lnSpc>
              <a:spcAft>
                <a:spcPts val="600"/>
              </a:spcAft>
              <a:defRPr/>
            </a:pPr>
            <a:r>
              <a:rPr lang="en-US" sz="500" kern="1200">
                <a:solidFill>
                  <a:srgbClr val="898989"/>
                </a:solidFill>
                <a:latin typeface="+mn-lt"/>
                <a:ea typeface="+mn-ea"/>
                <a:cs typeface="+mn-cs"/>
              </a:rPr>
              <a:t>Map Your Launch Funnel Planner</a:t>
            </a:r>
            <a:endParaRPr lang="en-US" sz="500" kern="1200" dirty="0">
              <a:solidFill>
                <a:srgbClr val="898989"/>
              </a:solidFill>
              <a:latin typeface="+mn-lt"/>
              <a:ea typeface="+mn-ea"/>
              <a:cs typeface="+mn-cs"/>
            </a:endParaRPr>
          </a:p>
        </p:txBody>
      </p:sp>
    </p:spTree>
    <p:extLst>
      <p:ext uri="{BB962C8B-B14F-4D97-AF65-F5344CB8AC3E}">
        <p14:creationId xmlns:p14="http://schemas.microsoft.com/office/powerpoint/2010/main" val="1843466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210063" y="572362"/>
            <a:ext cx="6437871" cy="655308"/>
          </a:xfrm>
          <a:prstGeom prst="rect">
            <a:avLst/>
          </a:prstGeom>
          <a:solidFill>
            <a:schemeClr val="bg1"/>
          </a:solidFill>
        </p:spPr>
        <p:txBody>
          <a:bodyPr wrap="square">
            <a:spAutoFit/>
          </a:bodyPr>
          <a:lstStyle/>
          <a:p>
            <a:pPr algn="ctr">
              <a:lnSpc>
                <a:spcPct val="150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Plan Pre-Launch Funnel Content </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651739" y="1459095"/>
            <a:ext cx="5554518" cy="7451655"/>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You have your high-level funnel map. Now’s it’s time to drill down to specifics. </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Pre-launch content is key to building trust, creating excitement, and getting your audience ready to buy. It helps you guide potential customers through the funnel by delivering the right message at the right time, making them more likely to take action when your product officially launches.</a:t>
            </a:r>
          </a:p>
          <a:p>
            <a:pPr lvl="0">
              <a:lnSpc>
                <a:spcPct val="115000"/>
              </a:lnSpc>
              <a:spcAft>
                <a:spcPts val="1200"/>
              </a:spcAft>
            </a:pP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400" b="1" kern="100" dirty="0">
                <a:effectLst/>
                <a:latin typeface="Verdana" panose="020B0604030504040204" pitchFamily="34" charset="0"/>
                <a:ea typeface="Verdana" panose="020B0604030504040204" pitchFamily="34" charset="0"/>
                <a:cs typeface="Verdana" panose="020B0604030504040204" pitchFamily="34" charset="0"/>
              </a:rPr>
              <a:t>Plan Content for Each Funnel Stage </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Let’s break down the content types for each funnel stage:</a:t>
            </a:r>
          </a:p>
          <a:p>
            <a:pPr lvl="0">
              <a:lnSpc>
                <a:spcPct val="115000"/>
              </a:lnSpc>
              <a:spcAft>
                <a:spcPts val="1200"/>
              </a:spcAft>
            </a:pPr>
            <a:endParaRPr lang="en-US" sz="800" kern="1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200" b="1" kern="100" dirty="0">
                <a:latin typeface="Verdana" panose="020B0604030504040204" pitchFamily="34" charset="0"/>
                <a:ea typeface="Verdana" panose="020B0604030504040204" pitchFamily="34" charset="0"/>
                <a:cs typeface="Verdana" panose="020B0604030504040204" pitchFamily="34" charset="0"/>
              </a:rPr>
              <a:t>Stage 1: </a:t>
            </a:r>
            <a:r>
              <a:rPr lang="en-US" sz="1200" b="1" kern="100" dirty="0">
                <a:effectLst/>
                <a:latin typeface="Verdana" panose="020B0604030504040204" pitchFamily="34" charset="0"/>
                <a:ea typeface="Verdana" panose="020B0604030504040204" pitchFamily="34" charset="0"/>
                <a:cs typeface="Verdana" panose="020B0604030504040204" pitchFamily="34" charset="0"/>
              </a:rPr>
              <a:t>Awareness</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The goal at this stage is to make your audience aware of your product and capture their interest. Focus on creating content that educates, entertains, or inspires, while introducing your product in a light, low-pressure way.</a:t>
            </a:r>
          </a:p>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Examples</a:t>
            </a:r>
            <a:r>
              <a:rPr lang="en-US" sz="1200" kern="100" dirty="0">
                <a:effectLst/>
                <a:latin typeface="Verdana" panose="020B0604030504040204" pitchFamily="34" charset="0"/>
                <a:ea typeface="Verdana" panose="020B0604030504040204" pitchFamily="34" charset="0"/>
                <a:cs typeface="Verdana" panose="020B0604030504040204" pitchFamily="34" charset="0"/>
              </a:rPr>
              <a:t>: Blog posts, teaser videos, social media posts, podcasts.</a:t>
            </a:r>
          </a:p>
          <a:p>
            <a:pPr lvl="0">
              <a:lnSpc>
                <a:spcPct val="115000"/>
              </a:lnSpc>
              <a:spcAft>
                <a:spcPts val="1200"/>
              </a:spcAft>
            </a:pPr>
            <a:endParaRPr lang="en-US" sz="600" kern="100" dirty="0">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Stage 2: Consideration </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At this stage, your audience is considering whether your product is the right solution for their problem. Your content should focus on building trust and providing value. Use content that showcases your expertise and social proof.</a:t>
            </a:r>
          </a:p>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Examples</a:t>
            </a:r>
            <a:r>
              <a:rPr lang="en-US" sz="1200" kern="100" dirty="0">
                <a:effectLst/>
                <a:latin typeface="Verdana" panose="020B0604030504040204" pitchFamily="34" charset="0"/>
                <a:ea typeface="Verdana" panose="020B0604030504040204" pitchFamily="34" charset="0"/>
                <a:cs typeface="Verdana" panose="020B0604030504040204" pitchFamily="34" charset="0"/>
              </a:rPr>
              <a:t>: Lead magnets (free guides, checklists), case studies, testimonials, and comparison guides.</a:t>
            </a:r>
          </a:p>
          <a:p>
            <a:pPr lvl="0">
              <a:lnSpc>
                <a:spcPct val="115000"/>
              </a:lnSpc>
              <a:spcAft>
                <a:spcPts val="1200"/>
              </a:spcAft>
            </a:pP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Map Your Launch Funnel Planner</a:t>
            </a:r>
            <a:endParaRPr lang="en-GB" dirty="0"/>
          </a:p>
        </p:txBody>
      </p:sp>
    </p:spTree>
    <p:extLst>
      <p:ext uri="{BB962C8B-B14F-4D97-AF65-F5344CB8AC3E}">
        <p14:creationId xmlns:p14="http://schemas.microsoft.com/office/powerpoint/2010/main" val="750469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35048-112C-A131-92F8-4973C7C6B23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9509406-8CDA-F1EE-F025-E376D88A10C0}"/>
              </a:ext>
            </a:extLst>
          </p:cNvPr>
          <p:cNvSpPr txBox="1"/>
          <p:nvPr/>
        </p:nvSpPr>
        <p:spPr>
          <a:xfrm>
            <a:off x="750593" y="767117"/>
            <a:ext cx="5554518" cy="4333879"/>
          </a:xfrm>
          <a:prstGeom prst="rect">
            <a:avLst/>
          </a:prstGeom>
          <a:noFill/>
        </p:spPr>
        <p:txBody>
          <a:bodyPr wrap="square">
            <a:spAutoFit/>
          </a:bodyPr>
          <a:lstStyle/>
          <a:p>
            <a:pPr lvl="0">
              <a:lnSpc>
                <a:spcPct val="115000"/>
              </a:lnSpc>
              <a:spcAft>
                <a:spcPts val="1200"/>
              </a:spcAft>
            </a:pPr>
            <a:r>
              <a:rPr lang="en-US" sz="1200" b="1" kern="100" dirty="0">
                <a:latin typeface="Verdana" panose="020B0604030504040204" pitchFamily="34" charset="0"/>
                <a:ea typeface="Verdana" panose="020B0604030504040204" pitchFamily="34" charset="0"/>
                <a:cs typeface="Verdana" panose="020B0604030504040204" pitchFamily="34" charset="0"/>
              </a:rPr>
              <a:t>Stage 3: </a:t>
            </a:r>
            <a:r>
              <a:rPr lang="en-US" sz="1200" b="1" kern="100" dirty="0">
                <a:effectLst/>
                <a:latin typeface="Verdana" panose="020B0604030504040204" pitchFamily="34" charset="0"/>
                <a:ea typeface="Verdana" panose="020B0604030504040204" pitchFamily="34" charset="0"/>
                <a:cs typeface="Verdana" panose="020B0604030504040204" pitchFamily="34" charset="0"/>
              </a:rPr>
              <a:t>Conversion</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Now your goal is to encourage your audience to make a decision and convert. Content at this stage should highlight urgency, value, and ease of purchase. Make it clear what action they should take next.</a:t>
            </a:r>
          </a:p>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Examples</a:t>
            </a:r>
            <a:r>
              <a:rPr lang="en-US" sz="1200" kern="100" dirty="0">
                <a:effectLst/>
                <a:latin typeface="Verdana" panose="020B0604030504040204" pitchFamily="34" charset="0"/>
                <a:ea typeface="Verdana" panose="020B0604030504040204" pitchFamily="34" charset="0"/>
                <a:cs typeface="Verdana" panose="020B0604030504040204" pitchFamily="34" charset="0"/>
              </a:rPr>
              <a:t>: Countdown emails, limited-time offers, sales webinars, product demos.</a:t>
            </a:r>
          </a:p>
          <a:p>
            <a:pPr lvl="0">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Stage 4: Retention</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Once someone has purchased, your goal shifts to keeping them engaged and turning them into loyal customers and brand advocates. Content at this stage should focus on nurturing relationships, encouraging repeat purchases, and fostering brand loyalty. </a:t>
            </a:r>
          </a:p>
          <a:p>
            <a:pPr lvl="0">
              <a:lnSpc>
                <a:spcPct val="115000"/>
              </a:lnSpc>
              <a:spcAft>
                <a:spcPts val="1200"/>
              </a:spcAft>
            </a:pPr>
            <a:r>
              <a:rPr lang="en-US" sz="1200" b="1" kern="100" dirty="0">
                <a:effectLst/>
                <a:latin typeface="Verdana" panose="020B0604030504040204" pitchFamily="34" charset="0"/>
                <a:ea typeface="Verdana" panose="020B0604030504040204" pitchFamily="34" charset="0"/>
                <a:cs typeface="Verdana" panose="020B0604030504040204" pitchFamily="34" charset="0"/>
              </a:rPr>
              <a:t>Examples</a:t>
            </a:r>
            <a:r>
              <a:rPr lang="en-US" sz="1200" kern="100" dirty="0">
                <a:effectLst/>
                <a:latin typeface="Verdana" panose="020B0604030504040204" pitchFamily="34" charset="0"/>
                <a:ea typeface="Verdana" panose="020B0604030504040204" pitchFamily="34" charset="0"/>
                <a:cs typeface="Verdana" panose="020B0604030504040204" pitchFamily="34" charset="0"/>
              </a:rPr>
              <a:t>: Follow-up emails, loyalty programs, and community invites. </a:t>
            </a:r>
          </a:p>
          <a:p>
            <a:pPr lvl="0">
              <a:lnSpc>
                <a:spcPct val="115000"/>
              </a:lnSpc>
              <a:spcAft>
                <a:spcPts val="1200"/>
              </a:spcAft>
            </a:pP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A1390B49-2A5F-1245-6682-5BF1E2F231D8}"/>
              </a:ext>
            </a:extLst>
          </p:cNvPr>
          <p:cNvSpPr>
            <a:spLocks noGrp="1"/>
          </p:cNvSpPr>
          <p:nvPr>
            <p:ph type="ftr" sz="quarter" idx="11"/>
          </p:nvPr>
        </p:nvSpPr>
        <p:spPr/>
        <p:txBody>
          <a:bodyPr/>
          <a:lstStyle/>
          <a:p>
            <a:r>
              <a:rPr lang="en-US"/>
              <a:t>Map Your Launch Funnel Planner</a:t>
            </a:r>
            <a:endParaRPr lang="en-GB" dirty="0"/>
          </a:p>
        </p:txBody>
      </p:sp>
    </p:spTree>
    <p:extLst>
      <p:ext uri="{BB962C8B-B14F-4D97-AF65-F5344CB8AC3E}">
        <p14:creationId xmlns:p14="http://schemas.microsoft.com/office/powerpoint/2010/main" val="32232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49427" y="580768"/>
            <a:ext cx="6759146" cy="1030218"/>
          </a:xfrm>
          <a:prstGeom prst="rect">
            <a:avLst/>
          </a:prstGeom>
          <a:solidFill>
            <a:schemeClr val="bg1"/>
          </a:solidFill>
        </p:spPr>
        <p:txBody>
          <a:bodyPr wrap="square">
            <a:spAutoFit/>
          </a:bodyPr>
          <a:lstStyle/>
          <a:p>
            <a:pPr algn="ctr">
              <a:lnSpc>
                <a:spcPct val="114000"/>
              </a:lnSpc>
              <a:spcBef>
                <a:spcPts val="1200"/>
              </a:spcBef>
              <a:spcAft>
                <a:spcPts val="1200"/>
              </a:spcAft>
            </a:pPr>
            <a:r>
              <a:rPr lang="en-US" sz="2800" b="1" dirty="0">
                <a:solidFill>
                  <a:schemeClr val="tx1">
                    <a:lumMod val="75000"/>
                    <a:lumOff val="25000"/>
                  </a:schemeClr>
                </a:solidFill>
                <a:latin typeface="Century Gothic" panose="020B0502020202020204" pitchFamily="34" charset="0"/>
              </a:rPr>
              <a:t>What is a Launch Funnel and </a:t>
            </a:r>
            <a:br>
              <a:rPr lang="en-US" sz="2800" b="1" dirty="0">
                <a:solidFill>
                  <a:schemeClr val="tx1">
                    <a:lumMod val="75000"/>
                    <a:lumOff val="25000"/>
                  </a:schemeClr>
                </a:solidFill>
                <a:latin typeface="Century Gothic" panose="020B0502020202020204" pitchFamily="34" charset="0"/>
              </a:rPr>
            </a:br>
            <a:r>
              <a:rPr lang="en-US" sz="2800" b="1" dirty="0">
                <a:solidFill>
                  <a:schemeClr val="tx1">
                    <a:lumMod val="75000"/>
                    <a:lumOff val="25000"/>
                  </a:schemeClr>
                </a:solidFill>
                <a:latin typeface="Century Gothic" panose="020B0502020202020204" pitchFamily="34" charset="0"/>
              </a:rPr>
              <a:t>How Can It Boost Your Success?</a:t>
            </a:r>
          </a:p>
        </p:txBody>
      </p:sp>
      <p:sp>
        <p:nvSpPr>
          <p:cNvPr id="3" name="TextBox 2">
            <a:extLst>
              <a:ext uri="{FF2B5EF4-FFF2-40B4-BE49-F238E27FC236}">
                <a16:creationId xmlns:a16="http://schemas.microsoft.com/office/drawing/2014/main" id="{1B7B45FA-B36F-4C6A-A104-497754023E40}"/>
              </a:ext>
            </a:extLst>
          </p:cNvPr>
          <p:cNvSpPr txBox="1"/>
          <p:nvPr/>
        </p:nvSpPr>
        <p:spPr>
          <a:xfrm>
            <a:off x="606448" y="1817324"/>
            <a:ext cx="5707855" cy="6977679"/>
          </a:xfrm>
          <a:prstGeom prst="rect">
            <a:avLst/>
          </a:prstGeom>
          <a:noFill/>
        </p:spPr>
        <p:txBody>
          <a:bodyPr wrap="square">
            <a:spAutoFit/>
          </a:bodyPr>
          <a:lstStyle/>
          <a:p>
            <a:pPr lvl="0">
              <a:lnSpc>
                <a:spcPct val="115000"/>
              </a:lnSpc>
              <a:spcAft>
                <a:spcPts val="1200"/>
              </a:spcAft>
            </a:pPr>
            <a:r>
              <a:rPr lang="en-US" sz="1200"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A successful launch doesn’t happen by chance, it requires a clear plan that guides potential customers from awareness to purchase (and beyond!). </a:t>
            </a:r>
          </a:p>
          <a:p>
            <a:pPr lvl="0">
              <a:lnSpc>
                <a:spcPct val="115000"/>
              </a:lnSpc>
              <a:spcAft>
                <a:spcPts val="1200"/>
              </a:spcAft>
            </a:pPr>
            <a:r>
              <a:rPr lang="en-US" sz="1200"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A launch funnel helps you map out each step of this process, using targeted content and strategies to build trust, engage your audience, address objections, and increase conversions. </a:t>
            </a:r>
          </a:p>
          <a:p>
            <a:pPr lvl="0">
              <a:lnSpc>
                <a:spcPct val="115000"/>
              </a:lnSpc>
              <a:spcAft>
                <a:spcPts val="1200"/>
              </a:spcAft>
            </a:pPr>
            <a:endParaRPr lang="en-US" sz="500"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200" b="1"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Why is a launch funnel essential?</a:t>
            </a:r>
          </a:p>
          <a:p>
            <a:pPr marL="171450" lvl="0" indent="-171450">
              <a:lnSpc>
                <a:spcPct val="115000"/>
              </a:lnSpc>
              <a:spcAft>
                <a:spcPts val="1200"/>
              </a:spcAft>
              <a:buFont typeface="Arial" panose="020B0604020202020204" pitchFamily="34" charset="0"/>
              <a:buChar char="•"/>
            </a:pPr>
            <a:r>
              <a:rPr lang="en-US" sz="1200" b="1"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B</a:t>
            </a:r>
            <a:r>
              <a:rPr lang="en-US" sz="1200" b="1"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uilds trust and connection</a:t>
            </a:r>
            <a:r>
              <a:rPr lang="en-US" sz="1200"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 Delivering the right message at the right time helps you connect with potential customers and demonstrate that you understand their needs and have the solution they’re looking for.</a:t>
            </a:r>
          </a:p>
          <a:p>
            <a:pPr marL="171450" lvl="0" indent="-171450">
              <a:lnSpc>
                <a:spcPct val="115000"/>
              </a:lnSpc>
              <a:spcAft>
                <a:spcPts val="1200"/>
              </a:spcAft>
              <a:buFont typeface="Arial" panose="020B0604020202020204" pitchFamily="34" charset="0"/>
              <a:buChar char="•"/>
            </a:pPr>
            <a:r>
              <a:rPr lang="en-US" sz="1200" b="1"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M</a:t>
            </a:r>
            <a:r>
              <a:rPr lang="en-US" sz="1200" b="1"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aximizes sales opportunities. </a:t>
            </a:r>
            <a:r>
              <a:rPr lang="en-US" sz="1200"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A well-planned funnel ensures that you can guide leads from interest to action by addressing objections and highlighting value.</a:t>
            </a:r>
          </a:p>
          <a:p>
            <a:pPr marL="171450" lvl="0" indent="-171450">
              <a:lnSpc>
                <a:spcPct val="115000"/>
              </a:lnSpc>
              <a:spcAft>
                <a:spcPts val="1200"/>
              </a:spcAft>
              <a:buFont typeface="Arial" panose="020B0604020202020204" pitchFamily="34" charset="0"/>
              <a:buChar char="•"/>
            </a:pPr>
            <a:r>
              <a:rPr lang="en-US" sz="1200" b="1"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S</a:t>
            </a:r>
            <a:r>
              <a:rPr lang="en-US" sz="1200" b="1"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aves time and reduces stress</a:t>
            </a:r>
            <a:r>
              <a:rPr lang="en-US" sz="1200"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 With a mapped-out funnel, you’ll have a clear plan for what content and tools to use, keeping you organized and on track.</a:t>
            </a:r>
          </a:p>
          <a:p>
            <a:pPr marL="171450" lvl="0" indent="-171450">
              <a:lnSpc>
                <a:spcPct val="115000"/>
              </a:lnSpc>
              <a:spcAft>
                <a:spcPts val="1200"/>
              </a:spcAft>
              <a:buFont typeface="Arial" panose="020B0604020202020204" pitchFamily="34" charset="0"/>
              <a:buChar char="•"/>
            </a:pPr>
            <a:r>
              <a:rPr lang="en-US" sz="1200" b="1"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P</a:t>
            </a:r>
            <a:r>
              <a:rPr lang="en-US" sz="1200" b="1"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rovides long-term value. </a:t>
            </a:r>
            <a:r>
              <a:rPr lang="en-US" sz="1200"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A launch funnel isn’t just for launch day. It sets the foundation for post-launch strategies to re-engage leads and boost customer loyalty. </a:t>
            </a:r>
          </a:p>
          <a:p>
            <a:pPr lvl="0">
              <a:lnSpc>
                <a:spcPct val="115000"/>
              </a:lnSpc>
              <a:spcAft>
                <a:spcPts val="1200"/>
              </a:spcAft>
            </a:pPr>
            <a:endParaRPr lang="en-US" sz="500"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200"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This planner will guide you step-by-step in creating a launch funnel tailored to your goals. You’ll set clear objectives, map out the customer journey, and determine the right content, tools, and metrics for a smooth and successful launch. </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Map Your Launch Funnel Planner</a:t>
            </a:r>
            <a:endParaRPr lang="en-GB" dirty="0"/>
          </a:p>
        </p:txBody>
      </p:sp>
    </p:spTree>
    <p:extLst>
      <p:ext uri="{BB962C8B-B14F-4D97-AF65-F5344CB8AC3E}">
        <p14:creationId xmlns:p14="http://schemas.microsoft.com/office/powerpoint/2010/main" val="2354415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20EDE-7BF4-175D-BD9C-ABACEF0CCEA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3687786-4294-D33B-686D-D0C3F9D68AD4}"/>
              </a:ext>
            </a:extLst>
          </p:cNvPr>
          <p:cNvSpPr txBox="1"/>
          <p:nvPr/>
        </p:nvSpPr>
        <p:spPr>
          <a:xfrm>
            <a:off x="651738" y="511592"/>
            <a:ext cx="5554519" cy="1030218"/>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Plan Your Funnel Content Worksheet</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5CA3E983-875E-B6CC-1E82-6C3114B9DE11}"/>
              </a:ext>
            </a:extLst>
          </p:cNvPr>
          <p:cNvSpPr txBox="1"/>
          <p:nvPr/>
        </p:nvSpPr>
        <p:spPr>
          <a:xfrm>
            <a:off x="552885" y="1651128"/>
            <a:ext cx="5786131" cy="1318759"/>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Use the table below to brainstorm specific content ideas for each funnel stage, referring back to your high-level funnel map to see what you included there first. Then list the stage, the type of content you plan to create, and a few specific content ideas for each type.</a:t>
            </a:r>
          </a:p>
          <a:p>
            <a:pPr lvl="0">
              <a:lnSpc>
                <a:spcPct val="115000"/>
              </a:lnSpc>
              <a:spcAft>
                <a:spcPts val="1200"/>
              </a:spcAft>
            </a:pPr>
            <a:r>
              <a:rPr lang="en-US" sz="1400" b="1" kern="100" dirty="0">
                <a:latin typeface="Verdana" panose="020B0604030504040204" pitchFamily="34" charset="0"/>
                <a:ea typeface="Verdana" panose="020B0604030504040204" pitchFamily="34" charset="0"/>
                <a:cs typeface="Verdana" panose="020B0604030504040204" pitchFamily="34" charset="0"/>
              </a:rPr>
              <a:t>Stage 1: Awareness</a:t>
            </a:r>
            <a:r>
              <a:rPr lang="en-US" sz="1400" b="1" kern="1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2" name="Footer Placeholder 1">
            <a:extLst>
              <a:ext uri="{FF2B5EF4-FFF2-40B4-BE49-F238E27FC236}">
                <a16:creationId xmlns:a16="http://schemas.microsoft.com/office/drawing/2014/main" id="{4489C9A7-F502-0155-00FB-4B5CD562037E}"/>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4">
            <a:extLst>
              <a:ext uri="{FF2B5EF4-FFF2-40B4-BE49-F238E27FC236}">
                <a16:creationId xmlns:a16="http://schemas.microsoft.com/office/drawing/2014/main" id="{A850A856-B9B8-2C58-C5B9-FBAD46443E25}"/>
              </a:ext>
            </a:extLst>
          </p:cNvPr>
          <p:cNvGraphicFramePr>
            <a:graphicFrameLocks noGrp="1"/>
          </p:cNvGraphicFramePr>
          <p:nvPr>
            <p:extLst>
              <p:ext uri="{D42A27DB-BD31-4B8C-83A1-F6EECF244321}">
                <p14:modId xmlns:p14="http://schemas.microsoft.com/office/powerpoint/2010/main" val="641697569"/>
              </p:ext>
            </p:extLst>
          </p:nvPr>
        </p:nvGraphicFramePr>
        <p:xfrm>
          <a:off x="651738" y="3079205"/>
          <a:ext cx="5687278" cy="5620580"/>
        </p:xfrm>
        <a:graphic>
          <a:graphicData uri="http://schemas.openxmlformats.org/drawingml/2006/table">
            <a:tbl>
              <a:tblPr firstRow="1" bandRow="1">
                <a:tableStyleId>{5C22544A-7EE6-4342-B048-85BDC9FD1C3A}</a:tableStyleId>
              </a:tblPr>
              <a:tblGrid>
                <a:gridCol w="2485226">
                  <a:extLst>
                    <a:ext uri="{9D8B030D-6E8A-4147-A177-3AD203B41FA5}">
                      <a16:colId xmlns:a16="http://schemas.microsoft.com/office/drawing/2014/main" val="1292919456"/>
                    </a:ext>
                  </a:extLst>
                </a:gridCol>
                <a:gridCol w="3202052">
                  <a:extLst>
                    <a:ext uri="{9D8B030D-6E8A-4147-A177-3AD203B41FA5}">
                      <a16:colId xmlns:a16="http://schemas.microsoft.com/office/drawing/2014/main" val="1282557019"/>
                    </a:ext>
                  </a:extLst>
                </a:gridCol>
              </a:tblGrid>
              <a:tr h="422556">
                <a:tc>
                  <a:txBody>
                    <a:bodyPr/>
                    <a:lstStyle/>
                    <a:p>
                      <a:r>
                        <a:rPr lang="en-US" sz="1200" b="1" dirty="0">
                          <a:solidFill>
                            <a:schemeClr val="tx1"/>
                          </a:solidFill>
                          <a:latin typeface="Verdana" panose="020B0604030504040204" pitchFamily="34" charset="0"/>
                          <a:ea typeface="Verdana" panose="020B0604030504040204" pitchFamily="34" charset="0"/>
                        </a:rPr>
                        <a:t>Content Type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a:solidFill>
                            <a:schemeClr val="tx1"/>
                          </a:solidFill>
                          <a:latin typeface="Verdana" panose="020B0604030504040204" pitchFamily="34" charset="0"/>
                          <a:ea typeface="Verdana" panose="020B0604030504040204" pitchFamily="34" charset="0"/>
                        </a:rPr>
                        <a:t>Content Idea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649753">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E.g., Social media teaser</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“Behind-the-Scenes Sneak Peek”</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649753">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013330"/>
                  </a:ext>
                </a:extLst>
              </a:tr>
              <a:tr h="649753">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4786895"/>
                  </a:ext>
                </a:extLst>
              </a:tr>
              <a:tr h="649753">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1418932"/>
                  </a:ext>
                </a:extLst>
              </a:tr>
              <a:tr h="649753">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7759114"/>
                  </a:ext>
                </a:extLst>
              </a:tr>
              <a:tr h="649753">
                <a:tc>
                  <a:txBody>
                    <a:bodyPr/>
                    <a:lstStyle/>
                    <a:p>
                      <a:pPr marL="0" marR="0">
                        <a:lnSpc>
                          <a:spcPct val="115000"/>
                        </a:lnSpc>
                        <a:spcBef>
                          <a:spcPts val="115"/>
                        </a:spcBef>
                        <a:spcAft>
                          <a:spcPts val="1200"/>
                        </a:spcAft>
                      </a:pPr>
                      <a:endParaRPr lang="en-US" sz="105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05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0549790"/>
                  </a:ext>
                </a:extLst>
              </a:tr>
              <a:tr h="649753">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6815022"/>
                  </a:ext>
                </a:extLst>
              </a:tr>
              <a:tr h="649753">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6127241"/>
                  </a:ext>
                </a:extLst>
              </a:tr>
            </a:tbl>
          </a:graphicData>
        </a:graphic>
      </p:graphicFrame>
    </p:spTree>
    <p:extLst>
      <p:ext uri="{BB962C8B-B14F-4D97-AF65-F5344CB8AC3E}">
        <p14:creationId xmlns:p14="http://schemas.microsoft.com/office/powerpoint/2010/main" val="594283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21038-BEFC-2899-0404-7F675415E99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970968B-AE08-0BE8-CFD0-2059C4CA99BA}"/>
              </a:ext>
            </a:extLst>
          </p:cNvPr>
          <p:cNvSpPr txBox="1"/>
          <p:nvPr/>
        </p:nvSpPr>
        <p:spPr>
          <a:xfrm>
            <a:off x="552885" y="553533"/>
            <a:ext cx="5786131" cy="315407"/>
          </a:xfrm>
          <a:prstGeom prst="rect">
            <a:avLst/>
          </a:prstGeom>
          <a:noFill/>
        </p:spPr>
        <p:txBody>
          <a:bodyPr wrap="square">
            <a:spAutoFit/>
          </a:bodyPr>
          <a:lstStyle/>
          <a:p>
            <a:pPr lvl="0">
              <a:lnSpc>
                <a:spcPct val="115000"/>
              </a:lnSpc>
              <a:spcAft>
                <a:spcPts val="1200"/>
              </a:spcAft>
            </a:pPr>
            <a:r>
              <a:rPr lang="en-US" sz="1400" b="1" kern="100" dirty="0">
                <a:latin typeface="Verdana" panose="020B0604030504040204" pitchFamily="34" charset="0"/>
                <a:ea typeface="Verdana" panose="020B0604030504040204" pitchFamily="34" charset="0"/>
                <a:cs typeface="Verdana" panose="020B0604030504040204" pitchFamily="34" charset="0"/>
              </a:rPr>
              <a:t>Stage 2: Consideration </a:t>
            </a:r>
            <a:r>
              <a:rPr lang="en-US" sz="1400" b="1" kern="1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2" name="Footer Placeholder 1">
            <a:extLst>
              <a:ext uri="{FF2B5EF4-FFF2-40B4-BE49-F238E27FC236}">
                <a16:creationId xmlns:a16="http://schemas.microsoft.com/office/drawing/2014/main" id="{4AE6AF80-B3C9-3189-2720-751EDF673275}"/>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4">
            <a:extLst>
              <a:ext uri="{FF2B5EF4-FFF2-40B4-BE49-F238E27FC236}">
                <a16:creationId xmlns:a16="http://schemas.microsoft.com/office/drawing/2014/main" id="{A973FA97-0E42-97D3-8A1B-FC3A4B10C064}"/>
              </a:ext>
            </a:extLst>
          </p:cNvPr>
          <p:cNvGraphicFramePr>
            <a:graphicFrameLocks noGrp="1"/>
          </p:cNvGraphicFramePr>
          <p:nvPr>
            <p:extLst>
              <p:ext uri="{D42A27DB-BD31-4B8C-83A1-F6EECF244321}">
                <p14:modId xmlns:p14="http://schemas.microsoft.com/office/powerpoint/2010/main" val="497786862"/>
              </p:ext>
            </p:extLst>
          </p:nvPr>
        </p:nvGraphicFramePr>
        <p:xfrm>
          <a:off x="585361" y="1079302"/>
          <a:ext cx="5687278" cy="7273866"/>
        </p:xfrm>
        <a:graphic>
          <a:graphicData uri="http://schemas.openxmlformats.org/drawingml/2006/table">
            <a:tbl>
              <a:tblPr firstRow="1" bandRow="1">
                <a:tableStyleId>{5C22544A-7EE6-4342-B048-85BDC9FD1C3A}</a:tableStyleId>
              </a:tblPr>
              <a:tblGrid>
                <a:gridCol w="2485226">
                  <a:extLst>
                    <a:ext uri="{9D8B030D-6E8A-4147-A177-3AD203B41FA5}">
                      <a16:colId xmlns:a16="http://schemas.microsoft.com/office/drawing/2014/main" val="1292919456"/>
                    </a:ext>
                  </a:extLst>
                </a:gridCol>
                <a:gridCol w="3202052">
                  <a:extLst>
                    <a:ext uri="{9D8B030D-6E8A-4147-A177-3AD203B41FA5}">
                      <a16:colId xmlns:a16="http://schemas.microsoft.com/office/drawing/2014/main" val="1282557019"/>
                    </a:ext>
                  </a:extLst>
                </a:gridCol>
              </a:tblGrid>
              <a:tr h="546850">
                <a:tc>
                  <a:txBody>
                    <a:bodyPr/>
                    <a:lstStyle/>
                    <a:p>
                      <a:r>
                        <a:rPr lang="en-US" sz="1200" b="1" dirty="0">
                          <a:solidFill>
                            <a:schemeClr val="tx1"/>
                          </a:solidFill>
                          <a:latin typeface="Verdana" panose="020B0604030504040204" pitchFamily="34" charset="0"/>
                          <a:ea typeface="Verdana" panose="020B0604030504040204" pitchFamily="34" charset="0"/>
                        </a:rPr>
                        <a:t>Content Type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a:solidFill>
                            <a:schemeClr val="tx1"/>
                          </a:solidFill>
                          <a:latin typeface="Verdana" panose="020B0604030504040204" pitchFamily="34" charset="0"/>
                          <a:ea typeface="Verdana" panose="020B0604030504040204" pitchFamily="34" charset="0"/>
                        </a:rPr>
                        <a:t>Content Idea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840877">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E.g., Webinar</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“Live Workshop: Build Your Personalized Productivity Plan”</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013330"/>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4786895"/>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1418932"/>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7759114"/>
                  </a:ext>
                </a:extLst>
              </a:tr>
              <a:tr h="840877">
                <a:tc>
                  <a:txBody>
                    <a:bodyPr/>
                    <a:lstStyle/>
                    <a:p>
                      <a:pPr marL="0" marR="0">
                        <a:lnSpc>
                          <a:spcPct val="115000"/>
                        </a:lnSpc>
                        <a:spcBef>
                          <a:spcPts val="115"/>
                        </a:spcBef>
                        <a:spcAft>
                          <a:spcPts val="1200"/>
                        </a:spcAft>
                      </a:pPr>
                      <a:endParaRPr lang="en-US" sz="105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05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0549790"/>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6815022"/>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6127241"/>
                  </a:ext>
                </a:extLst>
              </a:tr>
            </a:tbl>
          </a:graphicData>
        </a:graphic>
      </p:graphicFrame>
    </p:spTree>
    <p:extLst>
      <p:ext uri="{BB962C8B-B14F-4D97-AF65-F5344CB8AC3E}">
        <p14:creationId xmlns:p14="http://schemas.microsoft.com/office/powerpoint/2010/main" val="3148515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051FF-F613-CCB4-12D6-4F2784D420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5FD937-E4D0-6719-7D2C-73BAC8E18B10}"/>
              </a:ext>
            </a:extLst>
          </p:cNvPr>
          <p:cNvSpPr txBox="1"/>
          <p:nvPr/>
        </p:nvSpPr>
        <p:spPr>
          <a:xfrm>
            <a:off x="552885" y="553533"/>
            <a:ext cx="5786131" cy="315407"/>
          </a:xfrm>
          <a:prstGeom prst="rect">
            <a:avLst/>
          </a:prstGeom>
          <a:noFill/>
        </p:spPr>
        <p:txBody>
          <a:bodyPr wrap="square">
            <a:spAutoFit/>
          </a:bodyPr>
          <a:lstStyle/>
          <a:p>
            <a:pPr lvl="0">
              <a:lnSpc>
                <a:spcPct val="115000"/>
              </a:lnSpc>
              <a:spcAft>
                <a:spcPts val="1200"/>
              </a:spcAft>
            </a:pPr>
            <a:r>
              <a:rPr lang="en-US" sz="1400" b="1" kern="100" dirty="0">
                <a:latin typeface="Verdana" panose="020B0604030504040204" pitchFamily="34" charset="0"/>
                <a:ea typeface="Verdana" panose="020B0604030504040204" pitchFamily="34" charset="0"/>
                <a:cs typeface="Verdana" panose="020B0604030504040204" pitchFamily="34" charset="0"/>
              </a:rPr>
              <a:t>Stage 3: Conversion </a:t>
            </a:r>
            <a:r>
              <a:rPr lang="en-US" sz="1400" b="1" kern="1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2" name="Footer Placeholder 1">
            <a:extLst>
              <a:ext uri="{FF2B5EF4-FFF2-40B4-BE49-F238E27FC236}">
                <a16:creationId xmlns:a16="http://schemas.microsoft.com/office/drawing/2014/main" id="{7B12A206-08D3-8197-2B9C-015263E6D259}"/>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4">
            <a:extLst>
              <a:ext uri="{FF2B5EF4-FFF2-40B4-BE49-F238E27FC236}">
                <a16:creationId xmlns:a16="http://schemas.microsoft.com/office/drawing/2014/main" id="{4CDFDC36-5CB0-48C6-A17E-AA53F4D2D72F}"/>
              </a:ext>
            </a:extLst>
          </p:cNvPr>
          <p:cNvGraphicFramePr>
            <a:graphicFrameLocks noGrp="1"/>
          </p:cNvGraphicFramePr>
          <p:nvPr>
            <p:extLst>
              <p:ext uri="{D42A27DB-BD31-4B8C-83A1-F6EECF244321}">
                <p14:modId xmlns:p14="http://schemas.microsoft.com/office/powerpoint/2010/main" val="2254700716"/>
              </p:ext>
            </p:extLst>
          </p:nvPr>
        </p:nvGraphicFramePr>
        <p:xfrm>
          <a:off x="585361" y="1079302"/>
          <a:ext cx="5687278" cy="7273866"/>
        </p:xfrm>
        <a:graphic>
          <a:graphicData uri="http://schemas.openxmlformats.org/drawingml/2006/table">
            <a:tbl>
              <a:tblPr firstRow="1" bandRow="1">
                <a:tableStyleId>{5C22544A-7EE6-4342-B048-85BDC9FD1C3A}</a:tableStyleId>
              </a:tblPr>
              <a:tblGrid>
                <a:gridCol w="2485226">
                  <a:extLst>
                    <a:ext uri="{9D8B030D-6E8A-4147-A177-3AD203B41FA5}">
                      <a16:colId xmlns:a16="http://schemas.microsoft.com/office/drawing/2014/main" val="1292919456"/>
                    </a:ext>
                  </a:extLst>
                </a:gridCol>
                <a:gridCol w="3202052">
                  <a:extLst>
                    <a:ext uri="{9D8B030D-6E8A-4147-A177-3AD203B41FA5}">
                      <a16:colId xmlns:a16="http://schemas.microsoft.com/office/drawing/2014/main" val="1282557019"/>
                    </a:ext>
                  </a:extLst>
                </a:gridCol>
              </a:tblGrid>
              <a:tr h="546850">
                <a:tc>
                  <a:txBody>
                    <a:bodyPr/>
                    <a:lstStyle/>
                    <a:p>
                      <a:r>
                        <a:rPr lang="en-US" sz="1200" b="1" dirty="0">
                          <a:solidFill>
                            <a:schemeClr val="tx1"/>
                          </a:solidFill>
                          <a:latin typeface="Verdana" panose="020B0604030504040204" pitchFamily="34" charset="0"/>
                          <a:ea typeface="Verdana" panose="020B0604030504040204" pitchFamily="34" charset="0"/>
                        </a:rPr>
                        <a:t>Content Type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a:solidFill>
                            <a:schemeClr val="tx1"/>
                          </a:solidFill>
                          <a:latin typeface="Verdana" panose="020B0604030504040204" pitchFamily="34" charset="0"/>
                          <a:ea typeface="Verdana" panose="020B0604030504040204" pitchFamily="34" charset="0"/>
                        </a:rPr>
                        <a:t>Content Idea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840877">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E.g., Countdown email series</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“3 Days Left to Join the Productivity Masterclass”</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013330"/>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4786895"/>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1418932"/>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7759114"/>
                  </a:ext>
                </a:extLst>
              </a:tr>
              <a:tr h="840877">
                <a:tc>
                  <a:txBody>
                    <a:bodyPr/>
                    <a:lstStyle/>
                    <a:p>
                      <a:pPr marL="0" marR="0">
                        <a:lnSpc>
                          <a:spcPct val="115000"/>
                        </a:lnSpc>
                        <a:spcBef>
                          <a:spcPts val="115"/>
                        </a:spcBef>
                        <a:spcAft>
                          <a:spcPts val="1200"/>
                        </a:spcAft>
                      </a:pPr>
                      <a:endParaRPr lang="en-US" sz="105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05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0549790"/>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6815022"/>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6127241"/>
                  </a:ext>
                </a:extLst>
              </a:tr>
            </a:tbl>
          </a:graphicData>
        </a:graphic>
      </p:graphicFrame>
    </p:spTree>
    <p:extLst>
      <p:ext uri="{BB962C8B-B14F-4D97-AF65-F5344CB8AC3E}">
        <p14:creationId xmlns:p14="http://schemas.microsoft.com/office/powerpoint/2010/main" val="3445886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76DF9-5E0E-10CA-343F-30A5A9F3FD4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6389277-30AA-3A07-6AF8-231D6480DB7A}"/>
              </a:ext>
            </a:extLst>
          </p:cNvPr>
          <p:cNvSpPr txBox="1"/>
          <p:nvPr/>
        </p:nvSpPr>
        <p:spPr>
          <a:xfrm>
            <a:off x="552885" y="553533"/>
            <a:ext cx="5786131" cy="315407"/>
          </a:xfrm>
          <a:prstGeom prst="rect">
            <a:avLst/>
          </a:prstGeom>
          <a:noFill/>
        </p:spPr>
        <p:txBody>
          <a:bodyPr wrap="square">
            <a:spAutoFit/>
          </a:bodyPr>
          <a:lstStyle/>
          <a:p>
            <a:pPr lvl="0">
              <a:lnSpc>
                <a:spcPct val="115000"/>
              </a:lnSpc>
              <a:spcAft>
                <a:spcPts val="1200"/>
              </a:spcAft>
            </a:pPr>
            <a:r>
              <a:rPr lang="en-US" sz="1400" b="1" kern="100" dirty="0">
                <a:latin typeface="Verdana" panose="020B0604030504040204" pitchFamily="34" charset="0"/>
                <a:ea typeface="Verdana" panose="020B0604030504040204" pitchFamily="34" charset="0"/>
                <a:cs typeface="Verdana" panose="020B0604030504040204" pitchFamily="34" charset="0"/>
              </a:rPr>
              <a:t>Stage 4: Retention </a:t>
            </a:r>
            <a:r>
              <a:rPr lang="en-US" sz="1400" b="1" kern="1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2" name="Footer Placeholder 1">
            <a:extLst>
              <a:ext uri="{FF2B5EF4-FFF2-40B4-BE49-F238E27FC236}">
                <a16:creationId xmlns:a16="http://schemas.microsoft.com/office/drawing/2014/main" id="{DDF39C98-B181-59FC-07A6-A3B26ABB1294}"/>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4">
            <a:extLst>
              <a:ext uri="{FF2B5EF4-FFF2-40B4-BE49-F238E27FC236}">
                <a16:creationId xmlns:a16="http://schemas.microsoft.com/office/drawing/2014/main" id="{13DA2E31-5402-E749-A39E-C97D82A93FCF}"/>
              </a:ext>
            </a:extLst>
          </p:cNvPr>
          <p:cNvGraphicFramePr>
            <a:graphicFrameLocks noGrp="1"/>
          </p:cNvGraphicFramePr>
          <p:nvPr>
            <p:extLst>
              <p:ext uri="{D42A27DB-BD31-4B8C-83A1-F6EECF244321}">
                <p14:modId xmlns:p14="http://schemas.microsoft.com/office/powerpoint/2010/main" val="1806400555"/>
              </p:ext>
            </p:extLst>
          </p:nvPr>
        </p:nvGraphicFramePr>
        <p:xfrm>
          <a:off x="585361" y="1079302"/>
          <a:ext cx="5687278" cy="7273866"/>
        </p:xfrm>
        <a:graphic>
          <a:graphicData uri="http://schemas.openxmlformats.org/drawingml/2006/table">
            <a:tbl>
              <a:tblPr firstRow="1" bandRow="1">
                <a:tableStyleId>{5C22544A-7EE6-4342-B048-85BDC9FD1C3A}</a:tableStyleId>
              </a:tblPr>
              <a:tblGrid>
                <a:gridCol w="2485226">
                  <a:extLst>
                    <a:ext uri="{9D8B030D-6E8A-4147-A177-3AD203B41FA5}">
                      <a16:colId xmlns:a16="http://schemas.microsoft.com/office/drawing/2014/main" val="1292919456"/>
                    </a:ext>
                  </a:extLst>
                </a:gridCol>
                <a:gridCol w="3202052">
                  <a:extLst>
                    <a:ext uri="{9D8B030D-6E8A-4147-A177-3AD203B41FA5}">
                      <a16:colId xmlns:a16="http://schemas.microsoft.com/office/drawing/2014/main" val="1282557019"/>
                    </a:ext>
                  </a:extLst>
                </a:gridCol>
              </a:tblGrid>
              <a:tr h="546850">
                <a:tc>
                  <a:txBody>
                    <a:bodyPr/>
                    <a:lstStyle/>
                    <a:p>
                      <a:r>
                        <a:rPr lang="en-US" sz="1200" b="1" dirty="0">
                          <a:solidFill>
                            <a:schemeClr val="tx1"/>
                          </a:solidFill>
                          <a:latin typeface="Verdana" panose="020B0604030504040204" pitchFamily="34" charset="0"/>
                          <a:ea typeface="Verdana" panose="020B0604030504040204" pitchFamily="34" charset="0"/>
                        </a:rPr>
                        <a:t>Content Type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a:solidFill>
                            <a:schemeClr val="tx1"/>
                          </a:solidFill>
                          <a:latin typeface="Verdana" panose="020B0604030504040204" pitchFamily="34" charset="0"/>
                          <a:ea typeface="Verdana" panose="020B0604030504040204" pitchFamily="34" charset="0"/>
                        </a:rPr>
                        <a:t>Content Idea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840877">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E.g., Follow-up email</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“Congrats! Here’s how to stay consistent after the course”</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7013330"/>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4786895"/>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1418932"/>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7759114"/>
                  </a:ext>
                </a:extLst>
              </a:tr>
              <a:tr h="840877">
                <a:tc>
                  <a:txBody>
                    <a:bodyPr/>
                    <a:lstStyle/>
                    <a:p>
                      <a:pPr marL="0" marR="0">
                        <a:lnSpc>
                          <a:spcPct val="115000"/>
                        </a:lnSpc>
                        <a:spcBef>
                          <a:spcPts val="115"/>
                        </a:spcBef>
                        <a:spcAft>
                          <a:spcPts val="1200"/>
                        </a:spcAft>
                      </a:pPr>
                      <a:endParaRPr lang="en-US" sz="105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05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0549790"/>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6815022"/>
                  </a:ext>
                </a:extLst>
              </a:tr>
              <a:tr h="840877">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6127241"/>
                  </a:ext>
                </a:extLst>
              </a:tr>
            </a:tbl>
          </a:graphicData>
        </a:graphic>
      </p:graphicFrame>
    </p:spTree>
    <p:extLst>
      <p:ext uri="{BB962C8B-B14F-4D97-AF65-F5344CB8AC3E}">
        <p14:creationId xmlns:p14="http://schemas.microsoft.com/office/powerpoint/2010/main" val="1347027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452522" y="671216"/>
            <a:ext cx="5952945" cy="1030218"/>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Organize a Pre-Launch </a:t>
            </a:r>
          </a:p>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Content Calendar </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694982" y="2076932"/>
            <a:ext cx="5468023" cy="3601371"/>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Keeping track of your pre-launch content is essential to staying on schedule and maintaining consistency. A well-organized content calendar ensures that every piece of content is completed, published, and distributed on time. It also helps you stay focused and prevents last-minute stress during your launch. </a:t>
            </a:r>
          </a:p>
          <a:p>
            <a:pPr lvl="0">
              <a:lnSpc>
                <a:spcPct val="115000"/>
              </a:lnSpc>
              <a:spcAft>
                <a:spcPts val="1200"/>
              </a:spcAft>
            </a:pP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Your content calendar should include these three key details for each piece of content:</a:t>
            </a:r>
          </a:p>
          <a:p>
            <a:pPr marL="228600" lvl="0" indent="-228600">
              <a:lnSpc>
                <a:spcPct val="115000"/>
              </a:lnSpc>
              <a:spcAft>
                <a:spcPts val="1200"/>
              </a:spcAft>
              <a:buFont typeface="+mj-lt"/>
              <a:buAutoNum type="arabicPeriod"/>
            </a:pPr>
            <a:r>
              <a:rPr lang="en-US" sz="1200" b="1" kern="100" dirty="0">
                <a:effectLst/>
                <a:latin typeface="Verdana" panose="020B0604030504040204" pitchFamily="34" charset="0"/>
                <a:ea typeface="Verdana" panose="020B0604030504040204" pitchFamily="34" charset="0"/>
                <a:cs typeface="Verdana" panose="020B0604030504040204" pitchFamily="34" charset="0"/>
              </a:rPr>
              <a:t>Deadlines</a:t>
            </a:r>
            <a:r>
              <a:rPr lang="en-US" sz="1200" b="1" kern="100" dirty="0">
                <a:latin typeface="Verdana" panose="020B0604030504040204" pitchFamily="34" charset="0"/>
                <a:ea typeface="Verdana" panose="020B0604030504040204" pitchFamily="34" charset="0"/>
                <a:cs typeface="Verdana" panose="020B0604030504040204" pitchFamily="34" charset="0"/>
              </a:rPr>
              <a:t>: </a:t>
            </a:r>
            <a:r>
              <a:rPr lang="en-US" sz="1200" kern="100" dirty="0">
                <a:effectLst/>
                <a:latin typeface="Verdana" panose="020B0604030504040204" pitchFamily="34" charset="0"/>
                <a:ea typeface="Verdana" panose="020B0604030504040204" pitchFamily="34" charset="0"/>
                <a:cs typeface="Verdana" panose="020B0604030504040204" pitchFamily="34" charset="0"/>
              </a:rPr>
              <a:t>When the content needs to be created and finalized.</a:t>
            </a:r>
          </a:p>
          <a:p>
            <a:pPr marL="228600" lvl="0" indent="-228600">
              <a:lnSpc>
                <a:spcPct val="115000"/>
              </a:lnSpc>
              <a:spcAft>
                <a:spcPts val="1200"/>
              </a:spcAft>
              <a:buFont typeface="+mj-lt"/>
              <a:buAutoNum type="arabicPeriod"/>
            </a:pPr>
            <a:r>
              <a:rPr lang="en-US" sz="1200" b="1" kern="100" dirty="0">
                <a:effectLst/>
                <a:latin typeface="Verdana" panose="020B0604030504040204" pitchFamily="34" charset="0"/>
                <a:ea typeface="Verdana" panose="020B0604030504040204" pitchFamily="34" charset="0"/>
                <a:cs typeface="Verdana" panose="020B0604030504040204" pitchFamily="34" charset="0"/>
              </a:rPr>
              <a:t>Publishing dates: </a:t>
            </a:r>
            <a:r>
              <a:rPr lang="en-US" sz="1200" kern="100" dirty="0">
                <a:effectLst/>
                <a:latin typeface="Verdana" panose="020B0604030504040204" pitchFamily="34" charset="0"/>
                <a:ea typeface="Verdana" panose="020B0604030504040204" pitchFamily="34" charset="0"/>
                <a:cs typeface="Verdana" panose="020B0604030504040204" pitchFamily="34" charset="0"/>
              </a:rPr>
              <a:t>When the content will go live or be sent to your audience.</a:t>
            </a:r>
          </a:p>
          <a:p>
            <a:pPr marL="228600" lvl="0" indent="-228600">
              <a:lnSpc>
                <a:spcPct val="115000"/>
              </a:lnSpc>
              <a:spcAft>
                <a:spcPts val="1200"/>
              </a:spcAft>
              <a:buFont typeface="+mj-lt"/>
              <a:buAutoNum type="arabicPeriod"/>
            </a:pPr>
            <a:r>
              <a:rPr lang="en-US" sz="1200" b="1" kern="100" dirty="0">
                <a:effectLst/>
                <a:latin typeface="Verdana" panose="020B0604030504040204" pitchFamily="34" charset="0"/>
                <a:ea typeface="Verdana" panose="020B0604030504040204" pitchFamily="34" charset="0"/>
                <a:cs typeface="Verdana" panose="020B0604030504040204" pitchFamily="34" charset="0"/>
              </a:rPr>
              <a:t>Distribution channels</a:t>
            </a:r>
            <a:r>
              <a:rPr lang="en-US" sz="1200" kern="100" dirty="0">
                <a:effectLst/>
                <a:latin typeface="Verdana" panose="020B0604030504040204" pitchFamily="34" charset="0"/>
                <a:ea typeface="Verdana" panose="020B0604030504040204" pitchFamily="34" charset="0"/>
                <a:cs typeface="Verdana" panose="020B0604030504040204" pitchFamily="34" charset="0"/>
              </a:rPr>
              <a:t>: Where the content will be shared, for example, on Instagram, via email, or on your blog. </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Map Your Launch Funnel Planner</a:t>
            </a:r>
            <a:endParaRPr lang="en-GB" dirty="0"/>
          </a:p>
        </p:txBody>
      </p:sp>
    </p:spTree>
    <p:extLst>
      <p:ext uri="{BB962C8B-B14F-4D97-AF65-F5344CB8AC3E}">
        <p14:creationId xmlns:p14="http://schemas.microsoft.com/office/powerpoint/2010/main" val="1998654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699A-ED19-BC16-6EDF-85D92F8E89B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5B91A60-D5BC-85D1-A98B-1E870CF68C9E}"/>
              </a:ext>
            </a:extLst>
          </p:cNvPr>
          <p:cNvSpPr txBox="1"/>
          <p:nvPr/>
        </p:nvSpPr>
        <p:spPr>
          <a:xfrm>
            <a:off x="452522" y="671216"/>
            <a:ext cx="5952945" cy="1030218"/>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Create Your Content Calendar Worksheet</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8130CADF-F41C-0664-B6EF-7548CB76C81F}"/>
              </a:ext>
            </a:extLst>
          </p:cNvPr>
          <p:cNvSpPr txBox="1"/>
          <p:nvPr/>
        </p:nvSpPr>
        <p:spPr>
          <a:xfrm>
            <a:off x="586587" y="1967074"/>
            <a:ext cx="5468023" cy="1133002"/>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Use this template to organize your pre-launch content. Fill in the details for each piece of content, including the deadline, publishing date, and distribution channel. Once completed, transfer this information into the content calendar of your choice (e.g., a digital planner, project management tool, etc.).</a:t>
            </a:r>
          </a:p>
        </p:txBody>
      </p:sp>
      <p:sp>
        <p:nvSpPr>
          <p:cNvPr id="2" name="Footer Placeholder 1">
            <a:extLst>
              <a:ext uri="{FF2B5EF4-FFF2-40B4-BE49-F238E27FC236}">
                <a16:creationId xmlns:a16="http://schemas.microsoft.com/office/drawing/2014/main" id="{7AC73A0C-9405-5B6D-E1B0-E653142D4DBD}"/>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4">
            <a:extLst>
              <a:ext uri="{FF2B5EF4-FFF2-40B4-BE49-F238E27FC236}">
                <a16:creationId xmlns:a16="http://schemas.microsoft.com/office/drawing/2014/main" id="{3D5716F1-4719-5D64-2AA5-FAB007FEF5A9}"/>
              </a:ext>
            </a:extLst>
          </p:cNvPr>
          <p:cNvGraphicFramePr>
            <a:graphicFrameLocks noGrp="1"/>
          </p:cNvGraphicFramePr>
          <p:nvPr>
            <p:extLst>
              <p:ext uri="{D42A27DB-BD31-4B8C-83A1-F6EECF244321}">
                <p14:modId xmlns:p14="http://schemas.microsoft.com/office/powerpoint/2010/main" val="2426285524"/>
              </p:ext>
            </p:extLst>
          </p:nvPr>
        </p:nvGraphicFramePr>
        <p:xfrm>
          <a:off x="586587" y="3365716"/>
          <a:ext cx="5818880" cy="4865149"/>
        </p:xfrm>
        <a:graphic>
          <a:graphicData uri="http://schemas.openxmlformats.org/drawingml/2006/table">
            <a:tbl>
              <a:tblPr firstRow="1" bandRow="1">
                <a:tableStyleId>{5C22544A-7EE6-4342-B048-85BDC9FD1C3A}</a:tableStyleId>
              </a:tblPr>
              <a:tblGrid>
                <a:gridCol w="1625272">
                  <a:extLst>
                    <a:ext uri="{9D8B030D-6E8A-4147-A177-3AD203B41FA5}">
                      <a16:colId xmlns:a16="http://schemas.microsoft.com/office/drawing/2014/main" val="592768511"/>
                    </a:ext>
                  </a:extLst>
                </a:gridCol>
                <a:gridCol w="1050325">
                  <a:extLst>
                    <a:ext uri="{9D8B030D-6E8A-4147-A177-3AD203B41FA5}">
                      <a16:colId xmlns:a16="http://schemas.microsoft.com/office/drawing/2014/main" val="3404338188"/>
                    </a:ext>
                  </a:extLst>
                </a:gridCol>
                <a:gridCol w="1161535">
                  <a:extLst>
                    <a:ext uri="{9D8B030D-6E8A-4147-A177-3AD203B41FA5}">
                      <a16:colId xmlns:a16="http://schemas.microsoft.com/office/drawing/2014/main" val="1292919456"/>
                    </a:ext>
                  </a:extLst>
                </a:gridCol>
                <a:gridCol w="1981748">
                  <a:extLst>
                    <a:ext uri="{9D8B030D-6E8A-4147-A177-3AD203B41FA5}">
                      <a16:colId xmlns:a16="http://schemas.microsoft.com/office/drawing/2014/main" val="1282557019"/>
                    </a:ext>
                  </a:extLst>
                </a:gridCol>
              </a:tblGrid>
              <a:tr h="658909">
                <a:tc>
                  <a:txBody>
                    <a:bodyPr/>
                    <a:lstStyle/>
                    <a:p>
                      <a:r>
                        <a:rPr lang="en-US" sz="1200" b="1" dirty="0">
                          <a:solidFill>
                            <a:schemeClr val="tx1"/>
                          </a:solidFill>
                          <a:latin typeface="Verdana" panose="020B0604030504040204" pitchFamily="34" charset="0"/>
                          <a:ea typeface="Verdana" panose="020B0604030504040204" pitchFamily="34" charset="0"/>
                        </a:rPr>
                        <a:t>Content Type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a:solidFill>
                            <a:schemeClr val="tx1"/>
                          </a:solidFill>
                          <a:latin typeface="Verdana" panose="020B0604030504040204" pitchFamily="34" charset="0"/>
                          <a:ea typeface="Verdana" panose="020B0604030504040204" pitchFamily="34" charset="0"/>
                        </a:rPr>
                        <a:t>Content Deadline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a:solidFill>
                            <a:schemeClr val="tx1"/>
                          </a:solidFill>
                          <a:latin typeface="Verdana" panose="020B0604030504040204" pitchFamily="34" charset="0"/>
                          <a:ea typeface="Verdana" panose="020B0604030504040204" pitchFamily="34" charset="0"/>
                        </a:rPr>
                        <a:t>Publishing Date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a:solidFill>
                            <a:schemeClr val="tx1"/>
                          </a:solidFill>
                          <a:latin typeface="Verdana" panose="020B0604030504040204" pitchFamily="34" charset="0"/>
                          <a:ea typeface="Verdana" panose="020B0604030504040204" pitchFamily="34" charset="0"/>
                        </a:rPr>
                        <a:t>Channel(s) for Distribution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1463040">
                <a:tc>
                  <a:txBody>
                    <a:bodyPr/>
                    <a:lstStyle/>
                    <a:p>
                      <a:pPr marL="0" marR="0">
                        <a:lnSpc>
                          <a:spcPct val="114000"/>
                        </a:lnSpc>
                        <a:spcBef>
                          <a:spcPts val="1200"/>
                        </a:spcBef>
                        <a:spcAft>
                          <a:spcPts val="0"/>
                        </a:spcAft>
                      </a:pPr>
                      <a:r>
                        <a:rPr lang="en-US" sz="1100" i="1" dirty="0">
                          <a:solidFill>
                            <a:srgbClr val="000000"/>
                          </a:solidFill>
                          <a:effectLst/>
                          <a:latin typeface="Verdana" panose="020B0604030504040204" pitchFamily="34" charset="0"/>
                          <a:ea typeface="Arial Unicode MS"/>
                          <a:cs typeface="Century Gothic" panose="020B0502020202020204" pitchFamily="34" charset="0"/>
                        </a:rPr>
                        <a:t>E.g., Blog post </a:t>
                      </a: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14000"/>
                        </a:lnSpc>
                        <a:spcBef>
                          <a:spcPts val="1200"/>
                        </a:spcBef>
                        <a:spcAft>
                          <a:spcPts val="0"/>
                        </a:spcAft>
                      </a:pPr>
                      <a:r>
                        <a:rPr lang="en-US" sz="1100" i="1" dirty="0">
                          <a:solidFill>
                            <a:srgbClr val="000000"/>
                          </a:solidFill>
                          <a:effectLst/>
                          <a:latin typeface="Verdana" panose="020B0604030504040204" pitchFamily="34" charset="0"/>
                          <a:ea typeface="Arial Unicode MS"/>
                          <a:cs typeface="Century Gothic" panose="020B0502020202020204" pitchFamily="34" charset="0"/>
                        </a:rPr>
                        <a:t>Social media teaser </a:t>
                      </a: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14000"/>
                        </a:lnSpc>
                        <a:spcBef>
                          <a:spcPts val="1200"/>
                        </a:spcBef>
                        <a:spcAft>
                          <a:spcPts val="0"/>
                        </a:spcAft>
                      </a:pPr>
                      <a:r>
                        <a:rPr lang="en-US" sz="1100" i="1" dirty="0">
                          <a:solidFill>
                            <a:srgbClr val="000000"/>
                          </a:solidFill>
                          <a:effectLst/>
                          <a:latin typeface="Verdana" panose="020B0604030504040204" pitchFamily="34" charset="0"/>
                          <a:ea typeface="Arial Unicode MS"/>
                          <a:cs typeface="Century Gothic" panose="020B0502020202020204" pitchFamily="34" charset="0"/>
                        </a:rPr>
                        <a:t>Webinar invitation</a:t>
                      </a: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r>
                        <a:rPr lang="en-US" sz="1100" i="1" dirty="0">
                          <a:solidFill>
                            <a:srgbClr val="000000"/>
                          </a:solidFill>
                          <a:effectLst/>
                          <a:latin typeface="Verdana" panose="020B0604030504040204" pitchFamily="34" charset="0"/>
                          <a:ea typeface="Arial Unicode MS"/>
                          <a:cs typeface="Century Gothic" panose="020B0502020202020204" pitchFamily="34" charset="0"/>
                        </a:rPr>
                        <a:t> 5</a:t>
                      </a:r>
                      <a:r>
                        <a:rPr lang="en-US" sz="1100" i="1" baseline="30000" dirty="0">
                          <a:solidFill>
                            <a:srgbClr val="000000"/>
                          </a:solidFill>
                          <a:effectLst/>
                          <a:latin typeface="Verdana" panose="020B0604030504040204" pitchFamily="34" charset="0"/>
                          <a:ea typeface="Arial Unicode MS"/>
                          <a:cs typeface="Century Gothic" panose="020B0502020202020204" pitchFamily="34" charset="0"/>
                        </a:rPr>
                        <a:t>th</a:t>
                      </a:r>
                      <a:r>
                        <a:rPr lang="en-US" sz="1100" i="1" dirty="0">
                          <a:solidFill>
                            <a:srgbClr val="000000"/>
                          </a:solidFill>
                          <a:effectLst/>
                          <a:latin typeface="Verdana" panose="020B0604030504040204" pitchFamily="34" charset="0"/>
                          <a:ea typeface="Arial Unicode MS"/>
                          <a:cs typeface="Century Gothic" panose="020B0502020202020204" pitchFamily="34" charset="0"/>
                        </a:rPr>
                        <a:t> </a:t>
                      </a:r>
                      <a:r>
                        <a:rPr lang="en-US" sz="1100" i="1" dirty="0" err="1">
                          <a:solidFill>
                            <a:srgbClr val="000000"/>
                          </a:solidFill>
                          <a:effectLst/>
                          <a:latin typeface="Verdana" panose="020B0604030504040204" pitchFamily="34" charset="0"/>
                          <a:ea typeface="Arial Unicode MS"/>
                          <a:cs typeface="Century Gothic" panose="020B0502020202020204" pitchFamily="34" charset="0"/>
                        </a:rPr>
                        <a:t>feb</a:t>
                      </a:r>
                      <a:endParaRPr lang="en-US" sz="1100" i="1" dirty="0">
                        <a:solidFill>
                          <a:srgbClr val="000000"/>
                        </a:solidFill>
                        <a:effectLst/>
                        <a:latin typeface="Verdana" panose="020B0604030504040204" pitchFamily="34" charset="0"/>
                        <a:ea typeface="Arial Unicode MS"/>
                        <a:cs typeface="Century Gothic" panose="020B0502020202020204" pitchFamily="34" charset="0"/>
                      </a:endParaRPr>
                    </a:p>
                    <a:p>
                      <a:pPr marL="0" marR="0">
                        <a:lnSpc>
                          <a:spcPct val="114000"/>
                        </a:lnSpc>
                        <a:spcBef>
                          <a:spcPts val="1200"/>
                        </a:spcBef>
                        <a:spcAft>
                          <a:spcPts val="0"/>
                        </a:spcAft>
                      </a:pPr>
                      <a:r>
                        <a:rPr lang="en-US" sz="1100" i="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14</a:t>
                      </a:r>
                      <a:r>
                        <a:rPr lang="en-US" sz="1100" i="1"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a:t>
                      </a:r>
                      <a:r>
                        <a:rPr lang="en-US" sz="1100" i="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r>
                        <a:rPr lang="en-US" sz="1100" i="1" dirty="0" err="1">
                          <a:solidFill>
                            <a:srgbClr val="000000"/>
                          </a:solidFill>
                          <a:effectLst/>
                          <a:latin typeface="Verdana" panose="020B0604030504040204" pitchFamily="34" charset="0"/>
                          <a:ea typeface="Verdana" panose="020B0604030504040204" pitchFamily="34" charset="0"/>
                          <a:cs typeface="Verdana" panose="020B0604030504040204" pitchFamily="34" charset="0"/>
                        </a:rPr>
                        <a:t>feb</a:t>
                      </a:r>
                      <a:endParaRPr lang="en-US" sz="1100" i="1"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marL="0" marR="0">
                        <a:lnSpc>
                          <a:spcPct val="114000"/>
                        </a:lnSpc>
                        <a:spcBef>
                          <a:spcPts val="1200"/>
                        </a:spcBef>
                        <a:spcAft>
                          <a:spcPts val="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25</a:t>
                      </a:r>
                      <a:r>
                        <a:rPr lang="en-US" sz="1100" i="1" baseline="30000" dirty="0">
                          <a:effectLst/>
                          <a:latin typeface="Verdana" panose="020B0604030504040204" pitchFamily="34" charset="0"/>
                          <a:ea typeface="Verdana" panose="020B0604030504040204" pitchFamily="34" charset="0"/>
                          <a:cs typeface="Verdana" panose="020B0604030504040204" pitchFamily="34" charset="0"/>
                        </a:rPr>
                        <a:t>th</a:t>
                      </a:r>
                      <a:r>
                        <a:rPr lang="en-US" sz="1100" i="1" dirty="0">
                          <a:effectLst/>
                          <a:latin typeface="Verdana" panose="020B0604030504040204" pitchFamily="34" charset="0"/>
                          <a:ea typeface="Verdana" panose="020B0604030504040204" pitchFamily="34" charset="0"/>
                          <a:cs typeface="Verdana" panose="020B0604030504040204" pitchFamily="34" charset="0"/>
                        </a:rPr>
                        <a:t> March</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r>
                        <a:rPr lang="en-US" sz="1100" i="1" dirty="0">
                          <a:solidFill>
                            <a:srgbClr val="000000"/>
                          </a:solidFill>
                          <a:effectLst/>
                          <a:latin typeface="Verdana" panose="020B0604030504040204" pitchFamily="34" charset="0"/>
                          <a:ea typeface="Arial Unicode MS"/>
                          <a:cs typeface="Century Gothic" panose="020B0502020202020204" pitchFamily="34" charset="0"/>
                        </a:rPr>
                        <a:t>15</a:t>
                      </a:r>
                      <a:r>
                        <a:rPr lang="en-US" sz="1100" i="1" baseline="30000" dirty="0">
                          <a:solidFill>
                            <a:srgbClr val="000000"/>
                          </a:solidFill>
                          <a:effectLst/>
                          <a:latin typeface="Verdana" panose="020B0604030504040204" pitchFamily="34" charset="0"/>
                          <a:ea typeface="Arial Unicode MS"/>
                          <a:cs typeface="Century Gothic" panose="020B0502020202020204" pitchFamily="34" charset="0"/>
                        </a:rPr>
                        <a:t>th</a:t>
                      </a:r>
                      <a:r>
                        <a:rPr lang="en-US" sz="1100" i="1" dirty="0">
                          <a:solidFill>
                            <a:srgbClr val="000000"/>
                          </a:solidFill>
                          <a:effectLst/>
                          <a:latin typeface="Verdana" panose="020B0604030504040204" pitchFamily="34" charset="0"/>
                          <a:ea typeface="Arial Unicode MS"/>
                          <a:cs typeface="Century Gothic" panose="020B0502020202020204" pitchFamily="34" charset="0"/>
                        </a:rPr>
                        <a:t> </a:t>
                      </a:r>
                      <a:r>
                        <a:rPr lang="en-US" sz="1100" i="1" dirty="0" err="1">
                          <a:solidFill>
                            <a:srgbClr val="000000"/>
                          </a:solidFill>
                          <a:effectLst/>
                          <a:latin typeface="Verdana" panose="020B0604030504040204" pitchFamily="34" charset="0"/>
                          <a:ea typeface="Arial Unicode MS"/>
                          <a:cs typeface="Century Gothic" panose="020B0502020202020204" pitchFamily="34" charset="0"/>
                        </a:rPr>
                        <a:t>feb</a:t>
                      </a:r>
                      <a:endParaRPr lang="en-US" sz="1100" i="1" dirty="0">
                        <a:solidFill>
                          <a:srgbClr val="000000"/>
                        </a:solidFill>
                        <a:effectLst/>
                        <a:latin typeface="Verdana" panose="020B0604030504040204" pitchFamily="34" charset="0"/>
                        <a:ea typeface="Arial Unicode MS"/>
                        <a:cs typeface="Century Gothic" panose="020B0502020202020204" pitchFamily="34" charset="0"/>
                      </a:endParaRPr>
                    </a:p>
                    <a:p>
                      <a:pPr marL="0" marR="0">
                        <a:lnSpc>
                          <a:spcPct val="114000"/>
                        </a:lnSpc>
                        <a:spcBef>
                          <a:spcPts val="1200"/>
                        </a:spcBef>
                        <a:spcAft>
                          <a:spcPts val="0"/>
                        </a:spcAft>
                      </a:pPr>
                      <a:r>
                        <a:rPr lang="en-US" sz="1100" i="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14</a:t>
                      </a:r>
                      <a:r>
                        <a:rPr lang="en-US" sz="1100" i="1"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a:t>
                      </a:r>
                      <a:r>
                        <a:rPr lang="en-US" sz="1100" i="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Feb</a:t>
                      </a:r>
                    </a:p>
                    <a:p>
                      <a:pPr marL="0" marR="0">
                        <a:lnSpc>
                          <a:spcPct val="114000"/>
                        </a:lnSpc>
                        <a:spcBef>
                          <a:spcPts val="1200"/>
                        </a:spcBef>
                        <a:spcAft>
                          <a:spcPts val="0"/>
                        </a:spcAft>
                      </a:pPr>
                      <a:r>
                        <a:rPr lang="en-US" sz="1100" i="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a:t>
                      </a:r>
                      <a:r>
                        <a:rPr lang="en-US" sz="1100" i="1"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a:t>
                      </a:r>
                      <a:r>
                        <a:rPr lang="en-US" sz="1100" i="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April</a:t>
                      </a: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r>
                        <a:rPr lang="en-US" sz="1100" i="1" dirty="0">
                          <a:solidFill>
                            <a:srgbClr val="000000"/>
                          </a:solidFill>
                          <a:effectLst/>
                          <a:latin typeface="Verdana" panose="020B0604030504040204" pitchFamily="34" charset="0"/>
                          <a:ea typeface="Arial Unicode MS"/>
                          <a:cs typeface="Century Gothic" panose="020B0502020202020204" pitchFamily="34" charset="0"/>
                        </a:rPr>
                        <a:t>Blog, Instagram, email</a:t>
                      </a: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14000"/>
                        </a:lnSpc>
                        <a:spcBef>
                          <a:spcPts val="1200"/>
                        </a:spcBef>
                        <a:spcAft>
                          <a:spcPts val="0"/>
                        </a:spcAft>
                      </a:pPr>
                      <a:r>
                        <a:rPr lang="en-US" sz="1100" i="1" dirty="0">
                          <a:solidFill>
                            <a:srgbClr val="000000"/>
                          </a:solidFill>
                          <a:effectLst/>
                          <a:latin typeface="Verdana" panose="020B0604030504040204" pitchFamily="34" charset="0"/>
                          <a:ea typeface="Arial Unicode MS"/>
                          <a:cs typeface="Century Gothic" panose="020B0502020202020204" pitchFamily="34" charset="0"/>
                        </a:rPr>
                        <a:t>Instagram, Facebook</a:t>
                      </a: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14000"/>
                        </a:lnSpc>
                        <a:spcBef>
                          <a:spcPts val="1200"/>
                        </a:spcBef>
                        <a:spcAft>
                          <a:spcPts val="0"/>
                        </a:spcAft>
                      </a:pPr>
                      <a:r>
                        <a:rPr lang="en-US" sz="1100" i="1" dirty="0">
                          <a:solidFill>
                            <a:srgbClr val="000000"/>
                          </a:solidFill>
                          <a:effectLst/>
                          <a:latin typeface="Verdana" panose="020B0604030504040204" pitchFamily="34" charset="0"/>
                          <a:ea typeface="Arial Unicode MS"/>
                          <a:cs typeface="Century Gothic" panose="020B0502020202020204" pitchFamily="34" charset="0"/>
                        </a:rPr>
                        <a:t>Email, landing page</a:t>
                      </a: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914400">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0549790"/>
                  </a:ext>
                </a:extLst>
              </a:tr>
              <a:tr h="914400">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062093"/>
                  </a:ext>
                </a:extLst>
              </a:tr>
              <a:tr h="914400">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5174222"/>
                  </a:ext>
                </a:extLst>
              </a:tr>
            </a:tbl>
          </a:graphicData>
        </a:graphic>
      </p:graphicFrame>
    </p:spTree>
    <p:extLst>
      <p:ext uri="{BB962C8B-B14F-4D97-AF65-F5344CB8AC3E}">
        <p14:creationId xmlns:p14="http://schemas.microsoft.com/office/powerpoint/2010/main" val="3768670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BC5D4-54EA-6950-22A5-BAFEC1AEF3F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A8BC1D-3189-E116-3B09-FE9C5ED79C86}"/>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4">
            <a:extLst>
              <a:ext uri="{FF2B5EF4-FFF2-40B4-BE49-F238E27FC236}">
                <a16:creationId xmlns:a16="http://schemas.microsoft.com/office/drawing/2014/main" id="{D4177592-2D87-43A1-9A8B-5994D52C68A3}"/>
              </a:ext>
            </a:extLst>
          </p:cNvPr>
          <p:cNvGraphicFramePr>
            <a:graphicFrameLocks noGrp="1"/>
          </p:cNvGraphicFramePr>
          <p:nvPr>
            <p:extLst>
              <p:ext uri="{D42A27DB-BD31-4B8C-83A1-F6EECF244321}">
                <p14:modId xmlns:p14="http://schemas.microsoft.com/office/powerpoint/2010/main" val="2657938421"/>
              </p:ext>
            </p:extLst>
          </p:nvPr>
        </p:nvGraphicFramePr>
        <p:xfrm>
          <a:off x="519560" y="684300"/>
          <a:ext cx="5818880" cy="7974109"/>
        </p:xfrm>
        <a:graphic>
          <a:graphicData uri="http://schemas.openxmlformats.org/drawingml/2006/table">
            <a:tbl>
              <a:tblPr firstRow="1" bandRow="1">
                <a:tableStyleId>{5C22544A-7EE6-4342-B048-85BDC9FD1C3A}</a:tableStyleId>
              </a:tblPr>
              <a:tblGrid>
                <a:gridCol w="1625272">
                  <a:extLst>
                    <a:ext uri="{9D8B030D-6E8A-4147-A177-3AD203B41FA5}">
                      <a16:colId xmlns:a16="http://schemas.microsoft.com/office/drawing/2014/main" val="592768511"/>
                    </a:ext>
                  </a:extLst>
                </a:gridCol>
                <a:gridCol w="1050325">
                  <a:extLst>
                    <a:ext uri="{9D8B030D-6E8A-4147-A177-3AD203B41FA5}">
                      <a16:colId xmlns:a16="http://schemas.microsoft.com/office/drawing/2014/main" val="3404338188"/>
                    </a:ext>
                  </a:extLst>
                </a:gridCol>
                <a:gridCol w="1161535">
                  <a:extLst>
                    <a:ext uri="{9D8B030D-6E8A-4147-A177-3AD203B41FA5}">
                      <a16:colId xmlns:a16="http://schemas.microsoft.com/office/drawing/2014/main" val="1292919456"/>
                    </a:ext>
                  </a:extLst>
                </a:gridCol>
                <a:gridCol w="1981748">
                  <a:extLst>
                    <a:ext uri="{9D8B030D-6E8A-4147-A177-3AD203B41FA5}">
                      <a16:colId xmlns:a16="http://schemas.microsoft.com/office/drawing/2014/main" val="1282557019"/>
                    </a:ext>
                  </a:extLst>
                </a:gridCol>
              </a:tblGrid>
              <a:tr h="658909">
                <a:tc>
                  <a:txBody>
                    <a:bodyPr/>
                    <a:lstStyle/>
                    <a:p>
                      <a:r>
                        <a:rPr lang="en-US" sz="1200" b="1" dirty="0">
                          <a:solidFill>
                            <a:schemeClr val="tx1"/>
                          </a:solidFill>
                          <a:latin typeface="Verdana" panose="020B0604030504040204" pitchFamily="34" charset="0"/>
                          <a:ea typeface="Verdana" panose="020B0604030504040204" pitchFamily="34" charset="0"/>
                        </a:rPr>
                        <a:t>Content Type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a:solidFill>
                            <a:schemeClr val="tx1"/>
                          </a:solidFill>
                          <a:latin typeface="Verdana" panose="020B0604030504040204" pitchFamily="34" charset="0"/>
                          <a:ea typeface="Verdana" panose="020B0604030504040204" pitchFamily="34" charset="0"/>
                        </a:rPr>
                        <a:t>Content Deadline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a:solidFill>
                            <a:schemeClr val="tx1"/>
                          </a:solidFill>
                          <a:latin typeface="Verdana" panose="020B0604030504040204" pitchFamily="34" charset="0"/>
                          <a:ea typeface="Verdana" panose="020B0604030504040204" pitchFamily="34" charset="0"/>
                        </a:rPr>
                        <a:t>Publishing Date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a:solidFill>
                            <a:schemeClr val="tx1"/>
                          </a:solidFill>
                          <a:latin typeface="Verdana" panose="020B0604030504040204" pitchFamily="34" charset="0"/>
                          <a:ea typeface="Verdana" panose="020B0604030504040204" pitchFamily="34" charset="0"/>
                        </a:rPr>
                        <a:t>Channel(s) for Distribution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914400">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914400">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0549790"/>
                  </a:ext>
                </a:extLst>
              </a:tr>
              <a:tr h="914400">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062093"/>
                  </a:ext>
                </a:extLst>
              </a:tr>
              <a:tr h="914400">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5174222"/>
                  </a:ext>
                </a:extLst>
              </a:tr>
              <a:tr h="914400">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4106760"/>
                  </a:ext>
                </a:extLst>
              </a:tr>
              <a:tr h="914400">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8118901"/>
                  </a:ext>
                </a:extLst>
              </a:tr>
              <a:tr h="914400">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1122970"/>
                  </a:ext>
                </a:extLst>
              </a:tr>
              <a:tr h="914400">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4767825"/>
                  </a:ext>
                </a:extLst>
              </a:tr>
            </a:tbl>
          </a:graphicData>
        </a:graphic>
      </p:graphicFrame>
    </p:spTree>
    <p:extLst>
      <p:ext uri="{BB962C8B-B14F-4D97-AF65-F5344CB8AC3E}">
        <p14:creationId xmlns:p14="http://schemas.microsoft.com/office/powerpoint/2010/main" val="3276582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717A-7AAF-19CE-D223-1ECD726AFA2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61D24E-B3FE-8190-B9E6-80E397318437}"/>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347F76DD-2B49-42A2-4347-E5901F2B6F4A}"/>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7B35EC14-B6AF-BFD3-68FE-4A5DBF45C702}"/>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2630500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9798-DC01-2473-43E6-9BA4E3D8537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2915D9-BC71-169E-4C3A-25FEA878B7B4}"/>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9151B1E0-900B-43A8-0E1A-6DCB12BAC1AB}"/>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43550E8B-9843-3F01-A4DE-4741CCBEF858}"/>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2379780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C74F2-5C3E-4391-ACBB-3EAD0FF4B0F3}"/>
              </a:ext>
            </a:extLst>
          </p:cNvPr>
          <p:cNvPicPr>
            <a:picLocks noChangeAspect="1"/>
          </p:cNvPicPr>
          <p:nvPr/>
        </p:nvPicPr>
        <p:blipFill>
          <a:blip r:embed="rId2">
            <a:extLst>
              <a:ext uri="{28A0092B-C50C-407E-A947-70E740481C1C}">
                <a14:useLocalDpi xmlns:a14="http://schemas.microsoft.com/office/drawing/2010/main" val="0"/>
              </a:ext>
            </a:extLst>
          </a:blip>
          <a:srcRect t="28833" b="2125"/>
          <a:stretch/>
        </p:blipFill>
        <p:spPr>
          <a:xfrm>
            <a:off x="0" y="-1005840"/>
            <a:ext cx="6858000" cy="724874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C8A2FBA-2B1B-4B4B-B24D-61451B2D55AB}"/>
              </a:ext>
            </a:extLst>
          </p:cNvPr>
          <p:cNvSpPr txBox="1"/>
          <p:nvPr/>
        </p:nvSpPr>
        <p:spPr>
          <a:xfrm>
            <a:off x="572256" y="6702373"/>
            <a:ext cx="6143793" cy="1828708"/>
          </a:xfrm>
          <a:prstGeom prst="rect">
            <a:avLst/>
          </a:prstGeom>
        </p:spPr>
        <p:txBody>
          <a:bodyPr vert="horz" lIns="91440" tIns="45720" rIns="91440" bIns="45720" rtlCol="0" anchor="ctr">
            <a:normAutofit/>
          </a:bodyPr>
          <a:lstStyle/>
          <a:p>
            <a:pPr defTabSz="685800">
              <a:lnSpc>
                <a:spcPct val="90000"/>
              </a:lnSpc>
              <a:spcBef>
                <a:spcPct val="0"/>
              </a:spcBef>
              <a:spcAft>
                <a:spcPts val="1800"/>
              </a:spcAft>
            </a:pPr>
            <a:r>
              <a:rPr lang="en-US" sz="3200" b="1" dirty="0">
                <a:solidFill>
                  <a:srgbClr val="000000"/>
                </a:solidFill>
                <a:effectLst/>
                <a:latin typeface="+mj-lt"/>
                <a:ea typeface="+mj-ea"/>
                <a:cs typeface="+mj-cs"/>
              </a:rPr>
              <a:t>Step 6: </a:t>
            </a:r>
          </a:p>
          <a:p>
            <a:pPr defTabSz="685800">
              <a:lnSpc>
                <a:spcPct val="90000"/>
              </a:lnSpc>
              <a:spcBef>
                <a:spcPct val="0"/>
              </a:spcBef>
              <a:spcAft>
                <a:spcPts val="1800"/>
              </a:spcAft>
            </a:pPr>
            <a:r>
              <a:rPr lang="en-US" sz="3200" dirty="0">
                <a:solidFill>
                  <a:srgbClr val="000000"/>
                </a:solidFill>
                <a:latin typeface="+mj-lt"/>
                <a:ea typeface="+mj-ea"/>
                <a:cs typeface="+mj-cs"/>
              </a:rPr>
              <a:t>Prepare for Launch Day</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a:xfrm>
            <a:off x="1577038" y="8853030"/>
            <a:ext cx="3703922" cy="163074"/>
          </a:xfrm>
        </p:spPr>
        <p:txBody>
          <a:bodyPr vert="horz" lIns="91440" tIns="45720" rIns="91440" bIns="45720" rtlCol="0" anchor="ctr">
            <a:normAutofit/>
          </a:bodyPr>
          <a:lstStyle/>
          <a:p>
            <a:pPr defTabSz="514350">
              <a:lnSpc>
                <a:spcPct val="90000"/>
              </a:lnSpc>
              <a:spcAft>
                <a:spcPts val="600"/>
              </a:spcAft>
              <a:defRPr/>
            </a:pPr>
            <a:r>
              <a:rPr lang="en-US" sz="500" kern="1200">
                <a:solidFill>
                  <a:srgbClr val="898989"/>
                </a:solidFill>
                <a:latin typeface="+mn-lt"/>
                <a:ea typeface="+mn-ea"/>
                <a:cs typeface="+mn-cs"/>
              </a:rPr>
              <a:t>Map Your Launch Funnel Planner</a:t>
            </a:r>
            <a:endParaRPr lang="en-US" sz="500" kern="1200" dirty="0">
              <a:solidFill>
                <a:srgbClr val="898989"/>
              </a:solidFill>
              <a:latin typeface="+mn-lt"/>
              <a:ea typeface="+mn-ea"/>
              <a:cs typeface="+mn-cs"/>
            </a:endParaRPr>
          </a:p>
        </p:txBody>
      </p:sp>
    </p:spTree>
    <p:extLst>
      <p:ext uri="{BB962C8B-B14F-4D97-AF65-F5344CB8AC3E}">
        <p14:creationId xmlns:p14="http://schemas.microsoft.com/office/powerpoint/2010/main" val="208659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5CD7A-215A-FAA6-B16E-61919DA2A19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A81E42A-24BF-0CF1-5443-FF105CB2BE1C}"/>
              </a:ext>
            </a:extLst>
          </p:cNvPr>
          <p:cNvSpPr txBox="1"/>
          <p:nvPr/>
        </p:nvSpPr>
        <p:spPr>
          <a:xfrm>
            <a:off x="1158608" y="259492"/>
            <a:ext cx="4540783" cy="1140056"/>
          </a:xfrm>
          <a:prstGeom prst="rect">
            <a:avLst/>
          </a:prstGeom>
          <a:solidFill>
            <a:schemeClr val="bg1"/>
          </a:solidFill>
        </p:spPr>
        <p:txBody>
          <a:bodyPr wrap="square">
            <a:spAutoFit/>
          </a:bodyPr>
          <a:lstStyle/>
          <a:p>
            <a:pPr>
              <a:lnSpc>
                <a:spcPct val="300000"/>
              </a:lnSpc>
              <a:spcBef>
                <a:spcPts val="1200"/>
              </a:spcBef>
              <a:spcAft>
                <a:spcPts val="1200"/>
              </a:spcAft>
            </a:pPr>
            <a:r>
              <a:rPr lang="en-US" sz="2800" b="1" dirty="0">
                <a:solidFill>
                  <a:schemeClr val="tx1">
                    <a:lumMod val="75000"/>
                    <a:lumOff val="25000"/>
                  </a:schemeClr>
                </a:solidFill>
                <a:latin typeface="Century Gothic" panose="020B0502020202020204" pitchFamily="34" charset="0"/>
              </a:rPr>
              <a:t>How to Use Your Planner</a:t>
            </a:r>
          </a:p>
        </p:txBody>
      </p:sp>
      <p:sp>
        <p:nvSpPr>
          <p:cNvPr id="3" name="TextBox 2">
            <a:extLst>
              <a:ext uri="{FF2B5EF4-FFF2-40B4-BE49-F238E27FC236}">
                <a16:creationId xmlns:a16="http://schemas.microsoft.com/office/drawing/2014/main" id="{E5CE3C03-2C13-B903-89F5-7B8D63430D76}"/>
              </a:ext>
            </a:extLst>
          </p:cNvPr>
          <p:cNvSpPr txBox="1"/>
          <p:nvPr/>
        </p:nvSpPr>
        <p:spPr>
          <a:xfrm>
            <a:off x="713780" y="1782344"/>
            <a:ext cx="5402815" cy="5871223"/>
          </a:xfrm>
          <a:prstGeom prst="rect">
            <a:avLst/>
          </a:prstGeom>
          <a:noFill/>
        </p:spPr>
        <p:txBody>
          <a:bodyPr wrap="square">
            <a:spAutoFit/>
          </a:bodyPr>
          <a:lstStyle/>
          <a:p>
            <a:pPr lvl="0">
              <a:lnSpc>
                <a:spcPct val="115000"/>
              </a:lnSpc>
              <a:spcAft>
                <a:spcPts val="1200"/>
              </a:spcAft>
            </a:pPr>
            <a:r>
              <a:rPr lang="en-US" sz="1200"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This planner walks you through a step-by-step process to build your launch funnel. You’ll map out the customer journey, set goals, and plan content and strategies for each stage of your launch.</a:t>
            </a:r>
          </a:p>
          <a:p>
            <a:pPr lvl="0">
              <a:lnSpc>
                <a:spcPct val="115000"/>
              </a:lnSpc>
              <a:spcAft>
                <a:spcPts val="1200"/>
              </a:spcAft>
            </a:pPr>
            <a:endParaRPr lang="en-US" sz="1200"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200"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The planner is divided into 10 steps:</a:t>
            </a:r>
          </a:p>
          <a:p>
            <a:pPr marL="171450" lvl="0" indent="-171450">
              <a:lnSpc>
                <a:spcPct val="115000"/>
              </a:lnSpc>
              <a:spcAft>
                <a:spcPts val="1200"/>
              </a:spcAft>
              <a:buFont typeface="Arial" panose="020B0604020202020204" pitchFamily="34" charset="0"/>
              <a:buChar char="•"/>
            </a:pPr>
            <a:r>
              <a:rPr lang="en-US" sz="1200" b="1"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Step 1: Define Your Product</a:t>
            </a:r>
          </a:p>
          <a:p>
            <a:pPr marL="171450" lvl="0" indent="-171450">
              <a:lnSpc>
                <a:spcPct val="115000"/>
              </a:lnSpc>
              <a:spcAft>
                <a:spcPts val="1200"/>
              </a:spcAft>
              <a:buFont typeface="Arial" panose="020B0604020202020204" pitchFamily="34" charset="0"/>
              <a:buChar char="•"/>
            </a:pPr>
            <a:r>
              <a:rPr lang="en-US" sz="1200" b="1"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Step 2: Set Your Launch Goals</a:t>
            </a:r>
          </a:p>
          <a:p>
            <a:pPr marL="171450" lvl="0" indent="-171450">
              <a:lnSpc>
                <a:spcPct val="115000"/>
              </a:lnSpc>
              <a:spcAft>
                <a:spcPts val="1200"/>
              </a:spcAft>
              <a:buFont typeface="Arial" panose="020B0604020202020204" pitchFamily="34" charset="0"/>
              <a:buChar char="•"/>
            </a:pPr>
            <a:r>
              <a:rPr lang="en-US" sz="1200" b="1"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Step 3: Understand Your Launch Audience</a:t>
            </a:r>
          </a:p>
          <a:p>
            <a:pPr marL="171450" lvl="0" indent="-171450">
              <a:lnSpc>
                <a:spcPct val="115000"/>
              </a:lnSpc>
              <a:spcAft>
                <a:spcPts val="1200"/>
              </a:spcAft>
              <a:buFont typeface="Arial" panose="020B0604020202020204" pitchFamily="34" charset="0"/>
              <a:buChar char="•"/>
            </a:pPr>
            <a:r>
              <a:rPr lang="en-US" sz="1200" b="1"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Step 4: Map Your Launch Funnel Stages</a:t>
            </a:r>
          </a:p>
          <a:p>
            <a:pPr marL="171450" lvl="0" indent="-171450">
              <a:lnSpc>
                <a:spcPct val="115000"/>
              </a:lnSpc>
              <a:spcAft>
                <a:spcPts val="1200"/>
              </a:spcAft>
              <a:buFont typeface="Arial" panose="020B0604020202020204" pitchFamily="34" charset="0"/>
              <a:buChar char="•"/>
            </a:pPr>
            <a:r>
              <a:rPr lang="en-US" sz="1200" b="1"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Step 5: Plan Pre-Launch Funnel Content</a:t>
            </a:r>
          </a:p>
          <a:p>
            <a:pPr marL="171450" lvl="0" indent="-171450">
              <a:lnSpc>
                <a:spcPct val="115000"/>
              </a:lnSpc>
              <a:spcAft>
                <a:spcPts val="1200"/>
              </a:spcAft>
              <a:buFont typeface="Arial" panose="020B0604020202020204" pitchFamily="34" charset="0"/>
              <a:buChar char="•"/>
            </a:pPr>
            <a:r>
              <a:rPr lang="en-US" sz="1200" b="1"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Step 6: Prepare for Launch Day</a:t>
            </a:r>
          </a:p>
          <a:p>
            <a:pPr marL="171450" lvl="0" indent="-171450">
              <a:lnSpc>
                <a:spcPct val="115000"/>
              </a:lnSpc>
              <a:spcAft>
                <a:spcPts val="1200"/>
              </a:spcAft>
              <a:buFont typeface="Arial" panose="020B0604020202020204" pitchFamily="34" charset="0"/>
              <a:buChar char="•"/>
            </a:pPr>
            <a:r>
              <a:rPr lang="en-US" sz="1200" b="1"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Step 7: Decide Post-Launch Funnel Strategies</a:t>
            </a:r>
          </a:p>
          <a:p>
            <a:pPr marL="171450" lvl="0" indent="-171450">
              <a:lnSpc>
                <a:spcPct val="115000"/>
              </a:lnSpc>
              <a:spcAft>
                <a:spcPts val="1200"/>
              </a:spcAft>
              <a:buFont typeface="Arial" panose="020B0604020202020204" pitchFamily="34" charset="0"/>
              <a:buChar char="•"/>
            </a:pPr>
            <a:r>
              <a:rPr lang="en-US" sz="1200" b="1"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Step 8: Specify Funnel Metrics for Optimization</a:t>
            </a:r>
          </a:p>
          <a:p>
            <a:pPr marL="171450" lvl="0" indent="-171450">
              <a:lnSpc>
                <a:spcPct val="115000"/>
              </a:lnSpc>
              <a:spcAft>
                <a:spcPts val="1200"/>
              </a:spcAft>
              <a:buFont typeface="Arial" panose="020B0604020202020204" pitchFamily="34" charset="0"/>
              <a:buChar char="•"/>
            </a:pPr>
            <a:r>
              <a:rPr lang="en-US" sz="1200" b="1"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Step 9: Build Your Action Plan</a:t>
            </a:r>
          </a:p>
          <a:p>
            <a:pPr marL="171450" lvl="0" indent="-171450">
              <a:lnSpc>
                <a:spcPct val="115000"/>
              </a:lnSpc>
              <a:spcAft>
                <a:spcPts val="1200"/>
              </a:spcAft>
              <a:buFont typeface="Arial" panose="020B0604020202020204" pitchFamily="34" charset="0"/>
              <a:buChar char="•"/>
            </a:pPr>
            <a:r>
              <a:rPr lang="en-US" sz="1200" b="1" kern="100" dirty="0">
                <a:solidFill>
                  <a:schemeClr val="bg2">
                    <a:lumMod val="25000"/>
                  </a:schemeClr>
                </a:solidFill>
                <a:effectLst/>
                <a:latin typeface="Verdana" panose="020B0604030504040204" pitchFamily="34" charset="0"/>
                <a:ea typeface="Verdana" panose="020B0604030504040204" pitchFamily="34" charset="0"/>
                <a:cs typeface="Verdana" panose="020B0604030504040204" pitchFamily="34" charset="0"/>
              </a:rPr>
              <a:t>Step 10: Reflect and Refine</a:t>
            </a:r>
          </a:p>
          <a:p>
            <a:pPr marL="285750" lvl="0" indent="-285750">
              <a:lnSpc>
                <a:spcPct val="115000"/>
              </a:lnSpc>
              <a:spcAft>
                <a:spcPts val="1200"/>
              </a:spcAft>
              <a:buFont typeface="Arial" panose="020B0604020202020204" pitchFamily="34" charset="0"/>
              <a:buChar char="•"/>
            </a:pPr>
            <a:endParaRPr lang="en-US" sz="1400" b="1" kern="10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a:p>
            <a:pPr marL="628650" lvl="1" indent="-171450">
              <a:lnSpc>
                <a:spcPct val="115000"/>
              </a:lnSpc>
              <a:spcAft>
                <a:spcPts val="1200"/>
              </a:spcAft>
              <a:buFont typeface="Arial" panose="020B0604020202020204" pitchFamily="34" charset="0"/>
              <a:buChar char="•"/>
            </a:pPr>
            <a:endParaRPr lang="en-US" sz="1200" kern="100"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F4E2EB1F-4FC2-8ABD-6D60-2011BFE18418}"/>
              </a:ext>
            </a:extLst>
          </p:cNvPr>
          <p:cNvSpPr>
            <a:spLocks noGrp="1"/>
          </p:cNvSpPr>
          <p:nvPr>
            <p:ph type="ftr" sz="quarter" idx="11"/>
          </p:nvPr>
        </p:nvSpPr>
        <p:spPr/>
        <p:txBody>
          <a:bodyPr/>
          <a:lstStyle/>
          <a:p>
            <a:r>
              <a:rPr lang="en-US"/>
              <a:t>Map Your Launch Funnel Planner</a:t>
            </a:r>
            <a:endParaRPr lang="en-GB" dirty="0"/>
          </a:p>
        </p:txBody>
      </p:sp>
    </p:spTree>
    <p:extLst>
      <p:ext uri="{BB962C8B-B14F-4D97-AF65-F5344CB8AC3E}">
        <p14:creationId xmlns:p14="http://schemas.microsoft.com/office/powerpoint/2010/main" val="2363497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599146" y="22203"/>
            <a:ext cx="5659705" cy="1169551"/>
          </a:xfrm>
          <a:prstGeom prst="rect">
            <a:avLst/>
          </a:prstGeom>
          <a:solidFill>
            <a:schemeClr val="bg1"/>
          </a:solidFill>
        </p:spPr>
        <p:txBody>
          <a:bodyPr wrap="square">
            <a:spAutoFit/>
          </a:bodyPr>
          <a:lstStyle/>
          <a:p>
            <a:pPr algn="ctr">
              <a:lnSpc>
                <a:spcPct val="300000"/>
              </a:lnSpc>
              <a:spcBef>
                <a:spcPts val="1200"/>
              </a:spcBef>
              <a:spcAft>
                <a:spcPts val="1200"/>
              </a:spcAft>
            </a:pPr>
            <a:r>
              <a:rPr lang="en-US" sz="2800" b="1" dirty="0">
                <a:solidFill>
                  <a:schemeClr val="tx1">
                    <a:lumMod val="75000"/>
                    <a:lumOff val="25000"/>
                  </a:schemeClr>
                </a:solidFill>
                <a:ea typeface="Helvetica" panose="020B0604020202020204" pitchFamily="34" charset="0"/>
                <a:cs typeface="Verdana" panose="020B0604030504040204" pitchFamily="34" charset="0"/>
              </a:rPr>
              <a:t>Prepare for Launch Day</a:t>
            </a:r>
            <a:endParaRPr lang="en-US" sz="2800" b="1" dirty="0">
              <a:solidFill>
                <a:schemeClr val="tx1">
                  <a:lumMod val="75000"/>
                  <a:lumOff val="25000"/>
                </a:schemeClr>
              </a:solidFill>
              <a:effectLst/>
              <a:ea typeface="Helvetica" panose="020B060402020202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840256" y="1603330"/>
            <a:ext cx="5418595" cy="1653145"/>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This is what all your planning leads up to – launch day. </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To keep things running smoothly, it’s important to have a clear plan in place. Timing matters, and every action should focus on boosting visibility and driving sales. </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The following worksheets will help you stay organized and ensure no important details are overlooked on the big day. </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Map Your Launch Funnel Planner</a:t>
            </a:r>
            <a:endParaRPr lang="en-GB" dirty="0"/>
          </a:p>
        </p:txBody>
      </p:sp>
    </p:spTree>
    <p:extLst>
      <p:ext uri="{BB962C8B-B14F-4D97-AF65-F5344CB8AC3E}">
        <p14:creationId xmlns:p14="http://schemas.microsoft.com/office/powerpoint/2010/main" val="9344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2BF1A-2ADA-C8EB-823E-1137FFAB061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02C9F4C-8ABD-8F08-C83B-F0F17F6DED23}"/>
              </a:ext>
            </a:extLst>
          </p:cNvPr>
          <p:cNvSpPr txBox="1"/>
          <p:nvPr/>
        </p:nvSpPr>
        <p:spPr>
          <a:xfrm>
            <a:off x="467891" y="449938"/>
            <a:ext cx="5952945" cy="538994"/>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Schedule Launch Day Activities</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8E9BD5E7-E5F3-4371-2D66-B4B4F0A378B1}"/>
              </a:ext>
            </a:extLst>
          </p:cNvPr>
          <p:cNvSpPr txBox="1"/>
          <p:nvPr/>
        </p:nvSpPr>
        <p:spPr>
          <a:xfrm>
            <a:off x="577341" y="1287906"/>
            <a:ext cx="5843495" cy="897553"/>
          </a:xfrm>
          <a:prstGeom prst="rect">
            <a:avLst/>
          </a:prstGeom>
          <a:noFill/>
        </p:spPr>
        <p:txBody>
          <a:bodyPr wrap="square">
            <a:spAutoFit/>
          </a:bodyPr>
          <a:lstStyle/>
          <a:p>
            <a:pPr lvl="0">
              <a:lnSpc>
                <a:spcPct val="115000"/>
              </a:lnSpc>
              <a:spcAft>
                <a:spcPts val="1200"/>
              </a:spcAft>
            </a:pPr>
            <a:r>
              <a:rPr lang="en-US" sz="1400" b="1" kern="100" dirty="0">
                <a:latin typeface="Verdana" panose="020B0604030504040204" pitchFamily="34" charset="0"/>
                <a:ea typeface="Verdana" panose="020B0604030504040204" pitchFamily="34" charset="0"/>
                <a:cs typeface="Verdana" panose="020B0604030504040204" pitchFamily="34" charset="0"/>
              </a:rPr>
              <a:t>1. </a:t>
            </a:r>
            <a:r>
              <a:rPr lang="en-US" sz="1400" b="1" kern="100" dirty="0">
                <a:effectLst/>
                <a:latin typeface="Verdana" panose="020B0604030504040204" pitchFamily="34" charset="0"/>
                <a:ea typeface="Verdana" panose="020B0604030504040204" pitchFamily="34" charset="0"/>
                <a:cs typeface="Verdana" panose="020B0604030504040204" pitchFamily="34" charset="0"/>
              </a:rPr>
              <a:t>Map Out Your Launch Day Timeline </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Use this table to break down your key launch day tasks into specific time blocks. This will help you stay on track and make sure nothing is missed.</a:t>
            </a:r>
          </a:p>
        </p:txBody>
      </p:sp>
      <p:sp>
        <p:nvSpPr>
          <p:cNvPr id="2" name="Footer Placeholder 1">
            <a:extLst>
              <a:ext uri="{FF2B5EF4-FFF2-40B4-BE49-F238E27FC236}">
                <a16:creationId xmlns:a16="http://schemas.microsoft.com/office/drawing/2014/main" id="{93D6844D-29DA-17BF-48AA-D5FCD9B3BAA8}"/>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4">
            <a:extLst>
              <a:ext uri="{FF2B5EF4-FFF2-40B4-BE49-F238E27FC236}">
                <a16:creationId xmlns:a16="http://schemas.microsoft.com/office/drawing/2014/main" id="{9B7447DF-ADCA-0075-76A1-1AE0F1E3FA21}"/>
              </a:ext>
            </a:extLst>
          </p:cNvPr>
          <p:cNvGraphicFramePr>
            <a:graphicFrameLocks noGrp="1"/>
          </p:cNvGraphicFramePr>
          <p:nvPr>
            <p:extLst>
              <p:ext uri="{D42A27DB-BD31-4B8C-83A1-F6EECF244321}">
                <p14:modId xmlns:p14="http://schemas.microsoft.com/office/powerpoint/2010/main" val="3601281621"/>
              </p:ext>
            </p:extLst>
          </p:nvPr>
        </p:nvGraphicFramePr>
        <p:xfrm>
          <a:off x="648467" y="2444559"/>
          <a:ext cx="5591791" cy="6145309"/>
        </p:xfrm>
        <a:graphic>
          <a:graphicData uri="http://schemas.openxmlformats.org/drawingml/2006/table">
            <a:tbl>
              <a:tblPr firstRow="1" bandRow="1">
                <a:tableStyleId>{5C22544A-7EE6-4342-B048-85BDC9FD1C3A}</a:tableStyleId>
              </a:tblPr>
              <a:tblGrid>
                <a:gridCol w="1069219">
                  <a:extLst>
                    <a:ext uri="{9D8B030D-6E8A-4147-A177-3AD203B41FA5}">
                      <a16:colId xmlns:a16="http://schemas.microsoft.com/office/drawing/2014/main" val="592768511"/>
                    </a:ext>
                  </a:extLst>
                </a:gridCol>
                <a:gridCol w="2261286">
                  <a:extLst>
                    <a:ext uri="{9D8B030D-6E8A-4147-A177-3AD203B41FA5}">
                      <a16:colId xmlns:a16="http://schemas.microsoft.com/office/drawing/2014/main" val="3404338188"/>
                    </a:ext>
                  </a:extLst>
                </a:gridCol>
                <a:gridCol w="2261286">
                  <a:extLst>
                    <a:ext uri="{9D8B030D-6E8A-4147-A177-3AD203B41FA5}">
                      <a16:colId xmlns:a16="http://schemas.microsoft.com/office/drawing/2014/main" val="1292919456"/>
                    </a:ext>
                  </a:extLst>
                </a:gridCol>
              </a:tblGrid>
              <a:tr h="658909">
                <a:tc>
                  <a:txBody>
                    <a:bodyPr/>
                    <a:lstStyle/>
                    <a:p>
                      <a:pPr algn="ctr"/>
                      <a:r>
                        <a:rPr lang="en-US" sz="1200" b="1" dirty="0">
                          <a:solidFill>
                            <a:schemeClr val="tx1"/>
                          </a:solidFill>
                          <a:latin typeface="Verdana" panose="020B0604030504040204" pitchFamily="34" charset="0"/>
                          <a:ea typeface="Verdana" panose="020B0604030504040204" pitchFamily="34" charset="0"/>
                        </a:rPr>
                        <a:t>Time Block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solidFill>
                            <a:schemeClr val="tx1"/>
                          </a:solidFill>
                          <a:latin typeface="Verdana" panose="020B0604030504040204" pitchFamily="34" charset="0"/>
                          <a:ea typeface="Verdana" panose="020B0604030504040204" pitchFamily="34" charset="0"/>
                        </a:rPr>
                        <a:t>Task/ Activity</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a:solidFill>
                            <a:schemeClr val="tx1"/>
                          </a:solidFill>
                          <a:latin typeface="Verdana" panose="020B0604030504040204" pitchFamily="34" charset="0"/>
                          <a:ea typeface="Verdana" panose="020B0604030504040204" pitchFamily="34" charset="0"/>
                        </a:rPr>
                        <a:t>Notes/Preparation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457200">
                <a:tc rowSpan="3">
                  <a:txBody>
                    <a:bodyPr/>
                    <a:lstStyle/>
                    <a:p>
                      <a:pPr marL="0" marR="0" algn="ctr">
                        <a:lnSpc>
                          <a:spcPct val="114000"/>
                        </a:lnSpc>
                        <a:spcBef>
                          <a:spcPts val="1200"/>
                        </a:spcBef>
                        <a:spcAft>
                          <a:spcPts val="0"/>
                        </a:spcAft>
                      </a:pPr>
                      <a:r>
                        <a:rPr lang="en-US" sz="1200" b="1" i="0" dirty="0">
                          <a:effectLst/>
                          <a:latin typeface="Verdana" panose="020B0604030504040204" pitchFamily="34" charset="0"/>
                          <a:ea typeface="Verdana" panose="020B0604030504040204" pitchFamily="34" charset="0"/>
                          <a:cs typeface="Verdana" panose="020B0604030504040204" pitchFamily="34" charset="0"/>
                        </a:rPr>
                        <a:t>Morning</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457200">
                <a:tc vMerge="1">
                  <a:txBody>
                    <a:bodyPr/>
                    <a:lstStyle/>
                    <a:p>
                      <a:pPr marL="0" marR="0" algn="ctr">
                        <a:lnSpc>
                          <a:spcPct val="114000"/>
                        </a:lnSpc>
                        <a:spcBef>
                          <a:spcPts val="1200"/>
                        </a:spcBef>
                        <a:spcAft>
                          <a:spcPts val="0"/>
                        </a:spcAft>
                      </a:pPr>
                      <a:endParaRPr lang="en-US" sz="1200" b="1" i="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086620"/>
                  </a:ext>
                </a:extLst>
              </a:tr>
              <a:tr h="457200">
                <a:tc vMerge="1">
                  <a:txBody>
                    <a:bodyPr/>
                    <a:lstStyle/>
                    <a:p>
                      <a:pPr marL="0" marR="0" algn="ctr">
                        <a:lnSpc>
                          <a:spcPct val="114000"/>
                        </a:lnSpc>
                        <a:spcBef>
                          <a:spcPts val="1200"/>
                        </a:spcBef>
                        <a:spcAft>
                          <a:spcPts val="0"/>
                        </a:spcAft>
                      </a:pPr>
                      <a:endParaRPr lang="en-US" sz="1200" b="1" i="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239107"/>
                  </a:ext>
                </a:extLst>
              </a:tr>
              <a:tr h="457200">
                <a:tc rowSpan="3">
                  <a:txBody>
                    <a:bodyPr/>
                    <a:lstStyle/>
                    <a:p>
                      <a:pPr algn="ctr"/>
                      <a:r>
                        <a:rPr lang="en-US" sz="1200" b="1" i="0" dirty="0">
                          <a:latin typeface="Verdana" panose="020B0604030504040204" pitchFamily="34" charset="0"/>
                          <a:ea typeface="Verdana" panose="020B0604030504040204" pitchFamily="34" charset="0"/>
                        </a:rPr>
                        <a:t>Mid-day</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0549790"/>
                  </a:ext>
                </a:extLst>
              </a:tr>
              <a:tr h="457200">
                <a:tc vMerge="1">
                  <a:txBody>
                    <a:bodyPr/>
                    <a:lstStyle/>
                    <a:p>
                      <a:pPr algn="ctr"/>
                      <a:endParaRPr lang="en-US" sz="1200" b="1" i="0"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3700404"/>
                  </a:ext>
                </a:extLst>
              </a:tr>
              <a:tr h="457200">
                <a:tc vMerge="1">
                  <a:txBody>
                    <a:bodyPr/>
                    <a:lstStyle/>
                    <a:p>
                      <a:pPr algn="ctr"/>
                      <a:endParaRPr lang="en-US" sz="1200" b="1" i="0"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8534603"/>
                  </a:ext>
                </a:extLst>
              </a:tr>
              <a:tr h="457200">
                <a:tc rowSpan="3">
                  <a:txBody>
                    <a:bodyPr/>
                    <a:lstStyle/>
                    <a:p>
                      <a:pPr algn="ctr"/>
                      <a:r>
                        <a:rPr lang="en-US" sz="1200" b="1" i="0" dirty="0">
                          <a:latin typeface="Verdana" panose="020B0604030504040204" pitchFamily="34" charset="0"/>
                          <a:ea typeface="Verdana" panose="020B0604030504040204" pitchFamily="34" charset="0"/>
                        </a:rPr>
                        <a:t>Afternoon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062093"/>
                  </a:ext>
                </a:extLst>
              </a:tr>
              <a:tr h="457200">
                <a:tc vMerge="1">
                  <a:txBody>
                    <a:bodyPr/>
                    <a:lstStyle/>
                    <a:p>
                      <a:pPr algn="ctr"/>
                      <a:endParaRPr lang="en-US" sz="1200" b="1" i="0"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2147381"/>
                  </a:ext>
                </a:extLst>
              </a:tr>
              <a:tr h="457200">
                <a:tc vMerge="1">
                  <a:txBody>
                    <a:bodyPr/>
                    <a:lstStyle/>
                    <a:p>
                      <a:pPr algn="ctr"/>
                      <a:endParaRPr lang="en-US" sz="1200" b="1" i="0"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564508"/>
                  </a:ext>
                </a:extLst>
              </a:tr>
              <a:tr h="457200">
                <a:tc rowSpan="3">
                  <a:txBody>
                    <a:bodyPr/>
                    <a:lstStyle/>
                    <a:p>
                      <a:pPr algn="ctr"/>
                      <a:r>
                        <a:rPr lang="en-US" sz="1200" b="1" i="0" dirty="0">
                          <a:latin typeface="Verdana" panose="020B0604030504040204" pitchFamily="34" charset="0"/>
                          <a:ea typeface="Verdana" panose="020B0604030504040204" pitchFamily="34" charset="0"/>
                        </a:rPr>
                        <a:t>Evening</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5174222"/>
                  </a:ext>
                </a:extLst>
              </a:tr>
              <a:tr h="457200">
                <a:tc vMerge="1">
                  <a:txBody>
                    <a:bodyPr/>
                    <a:lstStyle/>
                    <a:p>
                      <a:pPr algn="ctr"/>
                      <a:endParaRPr lang="en-US" sz="1200" b="1" i="0"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7315221"/>
                  </a:ext>
                </a:extLst>
              </a:tr>
              <a:tr h="457200">
                <a:tc vMerge="1">
                  <a:txBody>
                    <a:bodyPr/>
                    <a:lstStyle/>
                    <a:p>
                      <a:pPr algn="ctr"/>
                      <a:endParaRPr lang="en-US" sz="1200" b="1" i="0"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359529"/>
                  </a:ext>
                </a:extLst>
              </a:tr>
            </a:tbl>
          </a:graphicData>
        </a:graphic>
      </p:graphicFrame>
    </p:spTree>
    <p:extLst>
      <p:ext uri="{BB962C8B-B14F-4D97-AF65-F5344CB8AC3E}">
        <p14:creationId xmlns:p14="http://schemas.microsoft.com/office/powerpoint/2010/main" val="2316956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AC592-07DC-E531-BB4D-49CB9D72FBB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4EEFAA-C42E-D897-D34F-A0E5AD5B6ADE}"/>
              </a:ext>
            </a:extLst>
          </p:cNvPr>
          <p:cNvSpPr txBox="1"/>
          <p:nvPr/>
        </p:nvSpPr>
        <p:spPr>
          <a:xfrm>
            <a:off x="648467" y="554132"/>
            <a:ext cx="5843495" cy="897553"/>
          </a:xfrm>
          <a:prstGeom prst="rect">
            <a:avLst/>
          </a:prstGeom>
          <a:noFill/>
        </p:spPr>
        <p:txBody>
          <a:bodyPr wrap="square">
            <a:spAutoFit/>
          </a:bodyPr>
          <a:lstStyle/>
          <a:p>
            <a:pPr lvl="0">
              <a:lnSpc>
                <a:spcPct val="115000"/>
              </a:lnSpc>
              <a:spcAft>
                <a:spcPts val="1200"/>
              </a:spcAft>
            </a:pPr>
            <a:r>
              <a:rPr lang="en-US" sz="1400" b="1" kern="100" dirty="0">
                <a:latin typeface="Verdana" panose="020B0604030504040204" pitchFamily="34" charset="0"/>
                <a:ea typeface="Verdana" panose="020B0604030504040204" pitchFamily="34" charset="0"/>
                <a:cs typeface="Verdana" panose="020B0604030504040204" pitchFamily="34" charset="0"/>
              </a:rPr>
              <a:t>2. Prepare Resources and Tools</a:t>
            </a:r>
          </a:p>
          <a:p>
            <a:pPr lvl="0">
              <a:lnSpc>
                <a:spcPct val="115000"/>
              </a:lnSpc>
              <a:spcAft>
                <a:spcPts val="1200"/>
              </a:spcAft>
            </a:pPr>
            <a:r>
              <a:rPr lang="en-US" sz="1200" kern="100" dirty="0">
                <a:latin typeface="Verdana" panose="020B0604030504040204" pitchFamily="34" charset="0"/>
                <a:ea typeface="Verdana" panose="020B0604030504040204" pitchFamily="34" charset="0"/>
                <a:cs typeface="Verdana" panose="020B0604030504040204" pitchFamily="34" charset="0"/>
              </a:rPr>
              <a:t>List all the resources and tools you’ll need for your launch day, their status, and any links or notes for quick access.</a:t>
            </a:r>
          </a:p>
        </p:txBody>
      </p:sp>
      <p:sp>
        <p:nvSpPr>
          <p:cNvPr id="2" name="Footer Placeholder 1">
            <a:extLst>
              <a:ext uri="{FF2B5EF4-FFF2-40B4-BE49-F238E27FC236}">
                <a16:creationId xmlns:a16="http://schemas.microsoft.com/office/drawing/2014/main" id="{124DACF5-F4D5-F69D-C944-22C02AA3760E}"/>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4">
            <a:extLst>
              <a:ext uri="{FF2B5EF4-FFF2-40B4-BE49-F238E27FC236}">
                <a16:creationId xmlns:a16="http://schemas.microsoft.com/office/drawing/2014/main" id="{4F73708F-2A35-D775-75AA-FE0E59E49C1F}"/>
              </a:ext>
            </a:extLst>
          </p:cNvPr>
          <p:cNvGraphicFramePr>
            <a:graphicFrameLocks noGrp="1"/>
          </p:cNvGraphicFramePr>
          <p:nvPr>
            <p:extLst>
              <p:ext uri="{D42A27DB-BD31-4B8C-83A1-F6EECF244321}">
                <p14:modId xmlns:p14="http://schemas.microsoft.com/office/powerpoint/2010/main" val="2342096297"/>
              </p:ext>
            </p:extLst>
          </p:nvPr>
        </p:nvGraphicFramePr>
        <p:xfrm>
          <a:off x="648467" y="1554870"/>
          <a:ext cx="5604053" cy="6959375"/>
        </p:xfrm>
        <a:graphic>
          <a:graphicData uri="http://schemas.openxmlformats.org/drawingml/2006/table">
            <a:tbl>
              <a:tblPr firstRow="1" bandRow="1">
                <a:tableStyleId>{5C22544A-7EE6-4342-B048-85BDC9FD1C3A}</a:tableStyleId>
              </a:tblPr>
              <a:tblGrid>
                <a:gridCol w="1424248">
                  <a:extLst>
                    <a:ext uri="{9D8B030D-6E8A-4147-A177-3AD203B41FA5}">
                      <a16:colId xmlns:a16="http://schemas.microsoft.com/office/drawing/2014/main" val="3841182682"/>
                    </a:ext>
                  </a:extLst>
                </a:gridCol>
                <a:gridCol w="1424248">
                  <a:extLst>
                    <a:ext uri="{9D8B030D-6E8A-4147-A177-3AD203B41FA5}">
                      <a16:colId xmlns:a16="http://schemas.microsoft.com/office/drawing/2014/main" val="3404338188"/>
                    </a:ext>
                  </a:extLst>
                </a:gridCol>
                <a:gridCol w="2755557">
                  <a:extLst>
                    <a:ext uri="{9D8B030D-6E8A-4147-A177-3AD203B41FA5}">
                      <a16:colId xmlns:a16="http://schemas.microsoft.com/office/drawing/2014/main" val="1292919456"/>
                    </a:ext>
                  </a:extLst>
                </a:gridCol>
              </a:tblGrid>
              <a:tr h="482339">
                <a:tc>
                  <a:txBody>
                    <a:bodyPr/>
                    <a:lstStyle/>
                    <a:p>
                      <a:pPr algn="ctr"/>
                      <a:r>
                        <a:rPr lang="en-US" sz="1200" b="1" dirty="0">
                          <a:solidFill>
                            <a:schemeClr val="tx1"/>
                          </a:solidFill>
                          <a:latin typeface="Verdana" panose="020B0604030504040204" pitchFamily="34" charset="0"/>
                          <a:ea typeface="Verdana" panose="020B0604030504040204" pitchFamily="34" charset="0"/>
                        </a:rPr>
                        <a:t>Resource/ Tool</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solidFill>
                            <a:schemeClr val="tx1"/>
                          </a:solidFill>
                          <a:latin typeface="Verdana" panose="020B0604030504040204" pitchFamily="34" charset="0"/>
                          <a:ea typeface="Verdana" panose="020B0604030504040204" pitchFamily="34" charset="0"/>
                        </a:rPr>
                        <a:t>Status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a:solidFill>
                            <a:schemeClr val="tx1"/>
                          </a:solidFill>
                          <a:latin typeface="Verdana" panose="020B0604030504040204" pitchFamily="34" charset="0"/>
                          <a:ea typeface="Verdana" panose="020B0604030504040204" pitchFamily="34" charset="0"/>
                        </a:rPr>
                        <a:t>Notes/ Links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639202">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E.g., Sales page </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Email marketing platform</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100" i="1">
                          <a:effectLst/>
                          <a:latin typeface="Verdana" panose="020B0604030504040204" pitchFamily="34" charset="0"/>
                          <a:ea typeface="Verdana" panose="020B0604030504040204" pitchFamily="34" charset="0"/>
                          <a:cs typeface="Verdana" panose="020B0604030504040204" pitchFamily="34" charset="0"/>
                        </a:rPr>
                        <a:t>Ready </a:t>
                      </a:r>
                      <a:endParaRPr lang="en-US" sz="110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15000"/>
                        </a:lnSpc>
                        <a:spcBef>
                          <a:spcPts val="115"/>
                        </a:spcBef>
                        <a:spcAft>
                          <a:spcPts val="1200"/>
                        </a:spcAft>
                      </a:pPr>
                      <a:r>
                        <a:rPr lang="en-US" sz="1100" i="1">
                          <a:effectLst/>
                          <a:latin typeface="Verdana" panose="020B0604030504040204" pitchFamily="34" charset="0"/>
                          <a:ea typeface="Verdana" panose="020B0604030504040204" pitchFamily="34" charset="0"/>
                          <a:cs typeface="Verdana" panose="020B0604030504040204" pitchFamily="34" charset="0"/>
                        </a:rPr>
                        <a:t>In progress</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e.g., sales page link</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 e.g., link and password to email marketing platform</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639202">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086620"/>
                  </a:ext>
                </a:extLst>
              </a:tr>
              <a:tr h="639202">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239107"/>
                  </a:ext>
                </a:extLst>
              </a:tr>
              <a:tr h="639202">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0549790"/>
                  </a:ext>
                </a:extLst>
              </a:tr>
              <a:tr h="639202">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3700404"/>
                  </a:ext>
                </a:extLst>
              </a:tr>
              <a:tr h="639202">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8534603"/>
                  </a:ext>
                </a:extLst>
              </a:tr>
              <a:tr h="639202">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062093"/>
                  </a:ext>
                </a:extLst>
              </a:tr>
              <a:tr h="639202">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2147381"/>
                  </a:ext>
                </a:extLst>
              </a:tr>
              <a:tr h="639202">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564508"/>
                  </a:ext>
                </a:extLst>
              </a:tr>
              <a:tr h="639202">
                <a:tc>
                  <a:txBody>
                    <a:bodyPr/>
                    <a:lstStyle/>
                    <a:p>
                      <a:pPr algn="ctr"/>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5174222"/>
                  </a:ext>
                </a:extLst>
              </a:tr>
            </a:tbl>
          </a:graphicData>
        </a:graphic>
      </p:graphicFrame>
    </p:spTree>
    <p:extLst>
      <p:ext uri="{BB962C8B-B14F-4D97-AF65-F5344CB8AC3E}">
        <p14:creationId xmlns:p14="http://schemas.microsoft.com/office/powerpoint/2010/main" val="281979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A7505-254D-24CC-D17D-B3D56E86BDD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75266B-D16C-57DD-FDC8-38EF5872E7A2}"/>
              </a:ext>
            </a:extLst>
          </p:cNvPr>
          <p:cNvSpPr txBox="1"/>
          <p:nvPr/>
        </p:nvSpPr>
        <p:spPr>
          <a:xfrm>
            <a:off x="648467" y="554132"/>
            <a:ext cx="5843495" cy="897553"/>
          </a:xfrm>
          <a:prstGeom prst="rect">
            <a:avLst/>
          </a:prstGeom>
          <a:noFill/>
        </p:spPr>
        <p:txBody>
          <a:bodyPr wrap="square">
            <a:spAutoFit/>
          </a:bodyPr>
          <a:lstStyle/>
          <a:p>
            <a:pPr lvl="0">
              <a:lnSpc>
                <a:spcPct val="115000"/>
              </a:lnSpc>
              <a:spcAft>
                <a:spcPts val="1200"/>
              </a:spcAft>
            </a:pPr>
            <a:r>
              <a:rPr lang="en-US" sz="1400" b="1" kern="100" dirty="0">
                <a:latin typeface="Verdana" panose="020B0604030504040204" pitchFamily="34" charset="0"/>
                <a:ea typeface="Verdana" panose="020B0604030504040204" pitchFamily="34" charset="0"/>
                <a:cs typeface="Verdana" panose="020B0604030504040204" pitchFamily="34" charset="0"/>
              </a:rPr>
              <a:t>3. Define Your Communication Plan</a:t>
            </a:r>
          </a:p>
          <a:p>
            <a:pPr lvl="0">
              <a:lnSpc>
                <a:spcPct val="115000"/>
              </a:lnSpc>
              <a:spcAft>
                <a:spcPts val="1200"/>
              </a:spcAft>
            </a:pPr>
            <a:r>
              <a:rPr lang="en-US" sz="1200" kern="100" dirty="0">
                <a:latin typeface="Verdana" panose="020B0604030504040204" pitchFamily="34" charset="0"/>
                <a:ea typeface="Verdana" panose="020B0604030504040204" pitchFamily="34" charset="0"/>
                <a:cs typeface="Verdana" panose="020B0604030504040204" pitchFamily="34" charset="0"/>
              </a:rPr>
              <a:t>Plan out how and where you’ll engage with your audience throughout launch day. Use this table to schedule your communication activities. </a:t>
            </a:r>
          </a:p>
        </p:txBody>
      </p:sp>
      <p:sp>
        <p:nvSpPr>
          <p:cNvPr id="2" name="Footer Placeholder 1">
            <a:extLst>
              <a:ext uri="{FF2B5EF4-FFF2-40B4-BE49-F238E27FC236}">
                <a16:creationId xmlns:a16="http://schemas.microsoft.com/office/drawing/2014/main" id="{9D543CFA-7BA9-FA8C-20B0-621342154E91}"/>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4">
            <a:extLst>
              <a:ext uri="{FF2B5EF4-FFF2-40B4-BE49-F238E27FC236}">
                <a16:creationId xmlns:a16="http://schemas.microsoft.com/office/drawing/2014/main" id="{539239E8-38DC-95C3-0338-4C4D9D685E93}"/>
              </a:ext>
            </a:extLst>
          </p:cNvPr>
          <p:cNvGraphicFramePr>
            <a:graphicFrameLocks noGrp="1"/>
          </p:cNvGraphicFramePr>
          <p:nvPr>
            <p:extLst>
              <p:ext uri="{D42A27DB-BD31-4B8C-83A1-F6EECF244321}">
                <p14:modId xmlns:p14="http://schemas.microsoft.com/office/powerpoint/2010/main" val="3476597275"/>
              </p:ext>
            </p:extLst>
          </p:nvPr>
        </p:nvGraphicFramePr>
        <p:xfrm>
          <a:off x="648467" y="1554870"/>
          <a:ext cx="5702906" cy="7066019"/>
        </p:xfrm>
        <a:graphic>
          <a:graphicData uri="http://schemas.openxmlformats.org/drawingml/2006/table">
            <a:tbl>
              <a:tblPr firstRow="1" bandRow="1">
                <a:tableStyleId>{5C22544A-7EE6-4342-B048-85BDC9FD1C3A}</a:tableStyleId>
              </a:tblPr>
              <a:tblGrid>
                <a:gridCol w="2032949">
                  <a:extLst>
                    <a:ext uri="{9D8B030D-6E8A-4147-A177-3AD203B41FA5}">
                      <a16:colId xmlns:a16="http://schemas.microsoft.com/office/drawing/2014/main" val="3841182682"/>
                    </a:ext>
                  </a:extLst>
                </a:gridCol>
                <a:gridCol w="1495168">
                  <a:extLst>
                    <a:ext uri="{9D8B030D-6E8A-4147-A177-3AD203B41FA5}">
                      <a16:colId xmlns:a16="http://schemas.microsoft.com/office/drawing/2014/main" val="3404338188"/>
                    </a:ext>
                  </a:extLst>
                </a:gridCol>
                <a:gridCol w="2174789">
                  <a:extLst>
                    <a:ext uri="{9D8B030D-6E8A-4147-A177-3AD203B41FA5}">
                      <a16:colId xmlns:a16="http://schemas.microsoft.com/office/drawing/2014/main" val="1292919456"/>
                    </a:ext>
                  </a:extLst>
                </a:gridCol>
              </a:tblGrid>
              <a:tr h="482339">
                <a:tc>
                  <a:txBody>
                    <a:bodyPr/>
                    <a:lstStyle/>
                    <a:p>
                      <a:pPr algn="ctr"/>
                      <a:r>
                        <a:rPr lang="en-US" sz="1200" b="1" dirty="0">
                          <a:solidFill>
                            <a:schemeClr val="tx1"/>
                          </a:solidFill>
                          <a:latin typeface="Verdana" panose="020B0604030504040204" pitchFamily="34" charset="0"/>
                          <a:ea typeface="Verdana" panose="020B0604030504040204" pitchFamily="34" charset="0"/>
                        </a:rPr>
                        <a:t>Engagement Activity</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solidFill>
                            <a:schemeClr val="tx1"/>
                          </a:solidFill>
                          <a:latin typeface="Verdana" panose="020B0604030504040204" pitchFamily="34" charset="0"/>
                          <a:ea typeface="Verdana" panose="020B0604030504040204" pitchFamily="34" charset="0"/>
                        </a:rPr>
                        <a:t>Channel</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b="1" dirty="0">
                          <a:solidFill>
                            <a:schemeClr val="tx1"/>
                          </a:solidFill>
                          <a:latin typeface="Verdana" panose="020B0604030504040204" pitchFamily="34" charset="0"/>
                          <a:ea typeface="Verdana" panose="020B0604030504040204" pitchFamily="34" charset="0"/>
                        </a:rPr>
                        <a:t>Time slot/ frequency</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1097280">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E.g., Instagram Live Q&amp;A </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Email blast (launch offer) </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Comment replies</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Instagram </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Email </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Social media posts</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12:00 p.m. EST (mid-day)</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 9:00 a.m. EST (morning) </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Ongoing throughout the day</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685800">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086620"/>
                  </a:ext>
                </a:extLst>
              </a:tr>
              <a:tr h="685800">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4000"/>
                        </a:lnSpc>
                        <a:spcBef>
                          <a:spcPts val="1200"/>
                        </a:spcBef>
                        <a:spcAft>
                          <a:spcPts val="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239107"/>
                  </a:ext>
                </a:extLst>
              </a:tr>
              <a:tr h="685800">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0549790"/>
                  </a:ext>
                </a:extLst>
              </a:tr>
              <a:tr h="685800">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3700404"/>
                  </a:ext>
                </a:extLst>
              </a:tr>
              <a:tr h="685800">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8534603"/>
                  </a:ext>
                </a:extLst>
              </a:tr>
              <a:tr h="685800">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062093"/>
                  </a:ext>
                </a:extLst>
              </a:tr>
              <a:tr h="685800">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2147381"/>
                  </a:ext>
                </a:extLst>
              </a:tr>
              <a:tr h="685800">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sz="1200" b="1" dirty="0">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564508"/>
                  </a:ext>
                </a:extLst>
              </a:tr>
            </a:tbl>
          </a:graphicData>
        </a:graphic>
      </p:graphicFrame>
    </p:spTree>
    <p:extLst>
      <p:ext uri="{BB962C8B-B14F-4D97-AF65-F5344CB8AC3E}">
        <p14:creationId xmlns:p14="http://schemas.microsoft.com/office/powerpoint/2010/main" val="3850502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76D3E-576A-54A0-A48E-BDFF4E30ACD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DDC1849-83DB-0706-3215-F90946DED846}"/>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5EEEE262-6435-024E-8A25-FF00E607A9AF}"/>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1DEE5111-9356-28AF-4559-0EB9E382C194}"/>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143283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489961" y="6782860"/>
            <a:ext cx="6143793" cy="1828708"/>
          </a:xfrm>
          <a:prstGeom prst="rect">
            <a:avLst/>
          </a:prstGeom>
        </p:spPr>
        <p:txBody>
          <a:bodyPr vert="horz" lIns="91440" tIns="45720" rIns="91440" bIns="45720" rtlCol="0" anchor="ctr">
            <a:normAutofit/>
          </a:bodyPr>
          <a:lstStyle/>
          <a:p>
            <a:pPr defTabSz="685800">
              <a:lnSpc>
                <a:spcPct val="90000"/>
              </a:lnSpc>
              <a:spcBef>
                <a:spcPct val="0"/>
              </a:spcBef>
              <a:spcAft>
                <a:spcPts val="1800"/>
              </a:spcAft>
            </a:pPr>
            <a:r>
              <a:rPr lang="en-US" sz="3200" b="1" dirty="0">
                <a:solidFill>
                  <a:srgbClr val="000000"/>
                </a:solidFill>
                <a:effectLst/>
                <a:latin typeface="+mj-lt"/>
                <a:ea typeface="+mj-ea"/>
                <a:cs typeface="+mj-cs"/>
              </a:rPr>
              <a:t>Step 7: </a:t>
            </a:r>
            <a:r>
              <a:rPr lang="en-US" sz="3200" dirty="0">
                <a:solidFill>
                  <a:srgbClr val="000000"/>
                </a:solidFill>
                <a:latin typeface="+mj-lt"/>
                <a:ea typeface="+mj-ea"/>
                <a:cs typeface="+mj-cs"/>
              </a:rPr>
              <a:t>Decide </a:t>
            </a:r>
            <a:br>
              <a:rPr lang="en-US" sz="3200" dirty="0">
                <a:solidFill>
                  <a:srgbClr val="000000"/>
                </a:solidFill>
                <a:latin typeface="+mj-lt"/>
                <a:ea typeface="+mj-ea"/>
                <a:cs typeface="+mj-cs"/>
              </a:rPr>
            </a:br>
            <a:r>
              <a:rPr lang="en-US" sz="3200" dirty="0">
                <a:solidFill>
                  <a:srgbClr val="000000"/>
                </a:solidFill>
                <a:latin typeface="+mj-lt"/>
                <a:ea typeface="+mj-ea"/>
                <a:cs typeface="+mj-cs"/>
              </a:rPr>
              <a:t>Post-Launch Funnel Strategies</a:t>
            </a:r>
          </a:p>
          <a:p>
            <a:pPr defTabSz="685800">
              <a:lnSpc>
                <a:spcPct val="90000"/>
              </a:lnSpc>
              <a:spcBef>
                <a:spcPct val="0"/>
              </a:spcBef>
              <a:spcAft>
                <a:spcPts val="1800"/>
              </a:spcAft>
            </a:pPr>
            <a:endParaRPr lang="en-US" sz="900" dirty="0">
              <a:solidFill>
                <a:srgbClr val="000000"/>
              </a:solidFill>
              <a:effectLst/>
              <a:latin typeface="+mj-lt"/>
              <a:ea typeface="+mj-ea"/>
              <a:cs typeface="+mj-cs"/>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a:xfrm>
            <a:off x="1577038" y="8853030"/>
            <a:ext cx="3703922" cy="163074"/>
          </a:xfrm>
        </p:spPr>
        <p:txBody>
          <a:bodyPr vert="horz" lIns="91440" tIns="45720" rIns="91440" bIns="45720" rtlCol="0" anchor="ctr">
            <a:normAutofit/>
          </a:bodyPr>
          <a:lstStyle/>
          <a:p>
            <a:pPr defTabSz="514350">
              <a:lnSpc>
                <a:spcPct val="90000"/>
              </a:lnSpc>
              <a:spcAft>
                <a:spcPts val="600"/>
              </a:spcAft>
              <a:defRPr/>
            </a:pPr>
            <a:r>
              <a:rPr lang="en-US" sz="500" kern="1200">
                <a:solidFill>
                  <a:srgbClr val="898989"/>
                </a:solidFill>
                <a:latin typeface="+mn-lt"/>
                <a:ea typeface="+mn-ea"/>
                <a:cs typeface="+mn-cs"/>
              </a:rPr>
              <a:t>Map Your Launch Funnel Planner</a:t>
            </a:r>
            <a:endParaRPr lang="en-US" sz="500" kern="1200" dirty="0">
              <a:solidFill>
                <a:srgbClr val="898989"/>
              </a:solidFill>
              <a:latin typeface="+mn-lt"/>
              <a:ea typeface="+mn-ea"/>
              <a:cs typeface="+mn-cs"/>
            </a:endParaRPr>
          </a:p>
        </p:txBody>
      </p:sp>
      <p:pic>
        <p:nvPicPr>
          <p:cNvPr id="4" name="Picture 3" descr="A person writing in a notebook&#10;&#10;Description automatically generated">
            <a:extLst>
              <a:ext uri="{FF2B5EF4-FFF2-40B4-BE49-F238E27FC236}">
                <a16:creationId xmlns:a16="http://schemas.microsoft.com/office/drawing/2014/main" id="{B9E13C00-6DB7-74BE-EB52-B6A6A7383DF8}"/>
              </a:ext>
            </a:extLst>
          </p:cNvPr>
          <p:cNvPicPr>
            <a:picLocks noChangeAspect="1"/>
          </p:cNvPicPr>
          <p:nvPr/>
        </p:nvPicPr>
        <p:blipFill>
          <a:blip r:embed="rId2">
            <a:extLst>
              <a:ext uri="{28A0092B-C50C-407E-A947-70E740481C1C}">
                <a14:useLocalDpi xmlns:a14="http://schemas.microsoft.com/office/drawing/2010/main" val="0"/>
              </a:ext>
            </a:extLst>
          </a:blip>
          <a:srcRect t="16112" b="23658"/>
          <a:stretch/>
        </p:blipFill>
        <p:spPr>
          <a:xfrm>
            <a:off x="1" y="0"/>
            <a:ext cx="6858000" cy="6195784"/>
          </a:xfrm>
          <a:prstGeom prst="rect">
            <a:avLst/>
          </a:prstGeom>
        </p:spPr>
      </p:pic>
    </p:spTree>
    <p:extLst>
      <p:ext uri="{BB962C8B-B14F-4D97-AF65-F5344CB8AC3E}">
        <p14:creationId xmlns:p14="http://schemas.microsoft.com/office/powerpoint/2010/main" val="28408668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599147" y="661406"/>
            <a:ext cx="5733536" cy="538994"/>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Post-Launch Funnel Strategies</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765808" y="1673322"/>
            <a:ext cx="5566875" cy="5797356"/>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The post-launch phase is crucial for maximizing your launch’s success. It’s your chance to retarget potential customers, build stronger relationships with those who purchased, and gather feedback to improve future launches.</a:t>
            </a:r>
          </a:p>
          <a:p>
            <a:pPr lvl="0">
              <a:lnSpc>
                <a:spcPct val="115000"/>
              </a:lnSpc>
              <a:spcAft>
                <a:spcPts val="1200"/>
              </a:spcAft>
            </a:pP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400" b="1" kern="100" dirty="0">
                <a:effectLst/>
                <a:latin typeface="Verdana" panose="020B0604030504040204" pitchFamily="34" charset="0"/>
                <a:ea typeface="Verdana" panose="020B0604030504040204" pitchFamily="34" charset="0"/>
                <a:cs typeface="Verdana" panose="020B0604030504040204" pitchFamily="34" charset="0"/>
              </a:rPr>
              <a:t>Retarget and Re-Engage </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After your launch, it’s time to follow up with potential customers who didn’t buy and keep engaging those who did. This approach helps you capture missed sales opportunities and foster long-term customer relationships.</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Key strategies for retargeting and re-engagement:</a:t>
            </a:r>
          </a:p>
          <a:p>
            <a:pPr marL="171450" lvl="0" indent="-171450">
              <a:lnSpc>
                <a:spcPct val="115000"/>
              </a:lnSpc>
              <a:spcAft>
                <a:spcPts val="1200"/>
              </a:spcAft>
              <a:buFont typeface="Arial" panose="020B0604020202020204" pitchFamily="34" charset="0"/>
              <a:buChar char="•"/>
            </a:pPr>
            <a:r>
              <a:rPr lang="en-US" sz="1200" b="1" kern="100" dirty="0">
                <a:effectLst/>
                <a:latin typeface="Verdana" panose="020B0604030504040204" pitchFamily="34" charset="0"/>
                <a:ea typeface="Verdana" panose="020B0604030504040204" pitchFamily="34" charset="0"/>
                <a:cs typeface="Verdana" panose="020B0604030504040204" pitchFamily="34" charset="0"/>
              </a:rPr>
              <a:t>Retargeting campaigns </a:t>
            </a:r>
            <a:r>
              <a:rPr lang="en-US" sz="1200" kern="100" dirty="0">
                <a:effectLst/>
                <a:latin typeface="Verdana" panose="020B0604030504040204" pitchFamily="34" charset="0"/>
                <a:ea typeface="Verdana" panose="020B0604030504040204" pitchFamily="34" charset="0"/>
                <a:cs typeface="Verdana" panose="020B0604030504040204" pitchFamily="34" charset="0"/>
              </a:rPr>
              <a:t>– Use targeted ads to reach people who showed interest but didn’t complete a purchase (e.g., ads for abandoned carts)</a:t>
            </a:r>
          </a:p>
          <a:p>
            <a:pPr marL="171450" lvl="0" indent="-171450">
              <a:lnSpc>
                <a:spcPct val="115000"/>
              </a:lnSpc>
              <a:spcAft>
                <a:spcPts val="1200"/>
              </a:spcAft>
              <a:buFont typeface="Arial" panose="020B0604020202020204" pitchFamily="34" charset="0"/>
              <a:buChar char="•"/>
            </a:pPr>
            <a:r>
              <a:rPr lang="en-US" sz="1200" b="1" kern="100" dirty="0">
                <a:effectLst/>
                <a:latin typeface="Verdana" panose="020B0604030504040204" pitchFamily="34" charset="0"/>
                <a:ea typeface="Verdana" panose="020B0604030504040204" pitchFamily="34" charset="0"/>
                <a:cs typeface="Verdana" panose="020B0604030504040204" pitchFamily="34" charset="0"/>
              </a:rPr>
              <a:t>Follow-up email series </a:t>
            </a:r>
            <a:r>
              <a:rPr lang="en-US" sz="1200" kern="100" dirty="0">
                <a:effectLst/>
                <a:latin typeface="Verdana" panose="020B0604030504040204" pitchFamily="34" charset="0"/>
                <a:ea typeface="Verdana" panose="020B0604030504040204" pitchFamily="34" charset="0"/>
                <a:cs typeface="Verdana" panose="020B0604030504040204" pitchFamily="34" charset="0"/>
              </a:rPr>
              <a:t>– Send personalized email sequences to both buyers and non-buyers to maintain engagement and keep your audience informed</a:t>
            </a:r>
          </a:p>
          <a:p>
            <a:pPr marL="171450" lvl="0" indent="-171450">
              <a:lnSpc>
                <a:spcPct val="115000"/>
              </a:lnSpc>
              <a:spcAft>
                <a:spcPts val="1200"/>
              </a:spcAft>
              <a:buFont typeface="Arial" panose="020B0604020202020204" pitchFamily="34" charset="0"/>
              <a:buChar char="•"/>
            </a:pPr>
            <a:r>
              <a:rPr lang="en-US" sz="1200" b="1" kern="100" dirty="0">
                <a:effectLst/>
                <a:latin typeface="Verdana" panose="020B0604030504040204" pitchFamily="34" charset="0"/>
                <a:ea typeface="Verdana" panose="020B0604030504040204" pitchFamily="34" charset="0"/>
                <a:cs typeface="Verdana" panose="020B0604030504040204" pitchFamily="34" charset="0"/>
              </a:rPr>
              <a:t>Upsell and cross-sell opportunities </a:t>
            </a:r>
            <a:r>
              <a:rPr lang="en-US" sz="1200" kern="100" dirty="0">
                <a:effectLst/>
                <a:latin typeface="Verdana" panose="020B0604030504040204" pitchFamily="34" charset="0"/>
                <a:ea typeface="Verdana" panose="020B0604030504040204" pitchFamily="34" charset="0"/>
                <a:cs typeface="Verdana" panose="020B0604030504040204" pitchFamily="34" charset="0"/>
              </a:rPr>
              <a:t>– Offer additional products or services that enhance their initial purchase to boost lifetime value</a:t>
            </a:r>
          </a:p>
          <a:p>
            <a:pPr lvl="0">
              <a:lnSpc>
                <a:spcPct val="115000"/>
              </a:lnSpc>
              <a:spcAft>
                <a:spcPts val="1200"/>
              </a:spcAft>
            </a:pP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Map Your Launch Funnel Planner</a:t>
            </a:r>
            <a:endParaRPr lang="en-GB" dirty="0"/>
          </a:p>
        </p:txBody>
      </p:sp>
    </p:spTree>
    <p:extLst>
      <p:ext uri="{BB962C8B-B14F-4D97-AF65-F5344CB8AC3E}">
        <p14:creationId xmlns:p14="http://schemas.microsoft.com/office/powerpoint/2010/main" val="1868383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C0B59-3B78-E6EB-33B9-B16315D0153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98D0DE2-0496-0BFA-C18A-9C93D5870F90}"/>
              </a:ext>
            </a:extLst>
          </p:cNvPr>
          <p:cNvSpPr txBox="1"/>
          <p:nvPr/>
        </p:nvSpPr>
        <p:spPr>
          <a:xfrm>
            <a:off x="467891" y="449938"/>
            <a:ext cx="5952945" cy="1030218"/>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Plan Post-Launch Funnel Strategies Worksheet</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9C2D295C-E589-D3ED-78FA-81B556C295DC}"/>
              </a:ext>
            </a:extLst>
          </p:cNvPr>
          <p:cNvSpPr txBox="1"/>
          <p:nvPr/>
        </p:nvSpPr>
        <p:spPr>
          <a:xfrm>
            <a:off x="577341" y="1786936"/>
            <a:ext cx="5843495" cy="1074525"/>
          </a:xfrm>
          <a:prstGeom prst="rect">
            <a:avLst/>
          </a:prstGeom>
          <a:noFill/>
        </p:spPr>
        <p:txBody>
          <a:bodyPr wrap="square">
            <a:spAutoFit/>
          </a:bodyPr>
          <a:lstStyle/>
          <a:p>
            <a:pPr lvl="0">
              <a:lnSpc>
                <a:spcPct val="115000"/>
              </a:lnSpc>
              <a:spcAft>
                <a:spcPts val="1200"/>
              </a:spcAft>
            </a:pPr>
            <a:r>
              <a:rPr lang="en-US" sz="1200" kern="100" dirty="0">
                <a:latin typeface="Verdana" panose="020B0604030504040204" pitchFamily="34" charset="0"/>
                <a:ea typeface="Verdana" panose="020B0604030504040204" pitchFamily="34" charset="0"/>
                <a:cs typeface="Verdana" panose="020B0604030504040204" pitchFamily="34" charset="0"/>
              </a:rPr>
              <a:t>Use this worksheet to plan your post-launch strategies. Think about how you’ll retarget non-buyers and keep buyers engaged through ongoing communication.</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Here are some examples:</a:t>
            </a:r>
          </a:p>
        </p:txBody>
      </p:sp>
      <p:sp>
        <p:nvSpPr>
          <p:cNvPr id="2" name="Footer Placeholder 1">
            <a:extLst>
              <a:ext uri="{FF2B5EF4-FFF2-40B4-BE49-F238E27FC236}">
                <a16:creationId xmlns:a16="http://schemas.microsoft.com/office/drawing/2014/main" id="{CC85E2E3-115F-250C-EF19-4C86D36B72AF}"/>
              </a:ext>
            </a:extLst>
          </p:cNvPr>
          <p:cNvSpPr>
            <a:spLocks noGrp="1"/>
          </p:cNvSpPr>
          <p:nvPr>
            <p:ph type="ftr" sz="quarter" idx="11"/>
          </p:nvPr>
        </p:nvSpPr>
        <p:spPr/>
        <p:txBody>
          <a:bodyPr/>
          <a:lstStyle/>
          <a:p>
            <a:r>
              <a:rPr lang="en-US"/>
              <a:t>Map Your Launch Funnel Planner</a:t>
            </a:r>
            <a:endParaRPr lang="en-GB" dirty="0"/>
          </a:p>
        </p:txBody>
      </p:sp>
      <p:graphicFrame>
        <p:nvGraphicFramePr>
          <p:cNvPr id="5" name="Table 4">
            <a:extLst>
              <a:ext uri="{FF2B5EF4-FFF2-40B4-BE49-F238E27FC236}">
                <a16:creationId xmlns:a16="http://schemas.microsoft.com/office/drawing/2014/main" id="{95972D42-A1B1-F92A-742E-BD453CD10B92}"/>
              </a:ext>
            </a:extLst>
          </p:cNvPr>
          <p:cNvGraphicFramePr>
            <a:graphicFrameLocks noGrp="1"/>
          </p:cNvGraphicFramePr>
          <p:nvPr>
            <p:extLst>
              <p:ext uri="{D42A27DB-BD31-4B8C-83A1-F6EECF244321}">
                <p14:modId xmlns:p14="http://schemas.microsoft.com/office/powerpoint/2010/main" val="1787218221"/>
              </p:ext>
            </p:extLst>
          </p:nvPr>
        </p:nvGraphicFramePr>
        <p:xfrm>
          <a:off x="648467" y="3089188"/>
          <a:ext cx="5702906" cy="4436078"/>
        </p:xfrm>
        <a:graphic>
          <a:graphicData uri="http://schemas.openxmlformats.org/drawingml/2006/table">
            <a:tbl>
              <a:tblPr firstRow="1" bandRow="1">
                <a:tableStyleId>{5C22544A-7EE6-4342-B048-85BDC9FD1C3A}</a:tableStyleId>
              </a:tblPr>
              <a:tblGrid>
                <a:gridCol w="1269788">
                  <a:extLst>
                    <a:ext uri="{9D8B030D-6E8A-4147-A177-3AD203B41FA5}">
                      <a16:colId xmlns:a16="http://schemas.microsoft.com/office/drawing/2014/main" val="3841182682"/>
                    </a:ext>
                  </a:extLst>
                </a:gridCol>
                <a:gridCol w="1269788">
                  <a:extLst>
                    <a:ext uri="{9D8B030D-6E8A-4147-A177-3AD203B41FA5}">
                      <a16:colId xmlns:a16="http://schemas.microsoft.com/office/drawing/2014/main" val="3404338188"/>
                    </a:ext>
                  </a:extLst>
                </a:gridCol>
                <a:gridCol w="3163330">
                  <a:extLst>
                    <a:ext uri="{9D8B030D-6E8A-4147-A177-3AD203B41FA5}">
                      <a16:colId xmlns:a16="http://schemas.microsoft.com/office/drawing/2014/main" val="1292919456"/>
                    </a:ext>
                  </a:extLst>
                </a:gridCol>
              </a:tblGrid>
              <a:tr h="738461">
                <a:tc>
                  <a:txBody>
                    <a:bodyPr/>
                    <a:lstStyle/>
                    <a:p>
                      <a:pPr algn="l"/>
                      <a:r>
                        <a:rPr lang="en-US" sz="1200" b="1" dirty="0">
                          <a:solidFill>
                            <a:schemeClr val="tx1"/>
                          </a:solidFill>
                          <a:latin typeface="Verdana" panose="020B0604030504040204" pitchFamily="34" charset="0"/>
                          <a:ea typeface="Verdana" panose="020B0604030504040204" pitchFamily="34" charset="0"/>
                        </a:rPr>
                        <a:t>Strategy</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Target Audience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Action Plan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1387467">
                <a:tc>
                  <a:txBody>
                    <a:bodyPr/>
                    <a:lstStyle/>
                    <a:p>
                      <a:pPr marL="0" marR="0">
                        <a:lnSpc>
                          <a:spcPct val="115000"/>
                        </a:lnSpc>
                        <a:spcBef>
                          <a:spcPts val="115"/>
                        </a:spcBef>
                        <a:spcAft>
                          <a:spcPts val="1200"/>
                        </a:spcAft>
                      </a:pPr>
                      <a:r>
                        <a:rPr lang="en-US" sz="1200" i="1">
                          <a:solidFill>
                            <a:srgbClr val="313131"/>
                          </a:solidFill>
                          <a:effectLst/>
                          <a:latin typeface="Verdana" panose="020B0604030504040204" pitchFamily="34" charset="0"/>
                          <a:ea typeface="Arial Unicode MS"/>
                          <a:cs typeface="Century Gothic" panose="020B0502020202020204" pitchFamily="34" charset="0"/>
                        </a:rPr>
                        <a:t>Retargeting campaigns</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200" i="1">
                          <a:solidFill>
                            <a:srgbClr val="313131"/>
                          </a:solidFill>
                          <a:effectLst/>
                          <a:latin typeface="Verdana" panose="020B0604030504040204" pitchFamily="34" charset="0"/>
                          <a:ea typeface="Arial Unicode MS"/>
                          <a:cs typeface="Century Gothic" panose="020B0502020202020204" pitchFamily="34" charset="0"/>
                        </a:rPr>
                        <a:t>Non-buyers</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200" i="1">
                          <a:solidFill>
                            <a:srgbClr val="313131"/>
                          </a:solidFill>
                          <a:effectLst/>
                          <a:latin typeface="Verdana" panose="020B0604030504040204" pitchFamily="34" charset="0"/>
                          <a:ea typeface="Arial Unicode MS"/>
                          <a:cs typeface="Century Gothic" panose="020B0502020202020204" pitchFamily="34" charset="0"/>
                        </a:rPr>
                        <a:t>Set up Facebook ads targeting abandoned cart visitors with a limited-time discount. </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1324921">
                <a:tc>
                  <a:txBody>
                    <a:bodyPr/>
                    <a:lstStyle/>
                    <a:p>
                      <a:pPr marL="0" marR="0">
                        <a:lnSpc>
                          <a:spcPct val="115000"/>
                        </a:lnSpc>
                        <a:spcBef>
                          <a:spcPts val="115"/>
                        </a:spcBef>
                        <a:spcAft>
                          <a:spcPts val="1200"/>
                        </a:spcAft>
                      </a:pPr>
                      <a:r>
                        <a:rPr lang="en-US" sz="1200" i="1">
                          <a:solidFill>
                            <a:srgbClr val="313131"/>
                          </a:solidFill>
                          <a:effectLst/>
                          <a:latin typeface="Verdana" panose="020B0604030504040204" pitchFamily="34" charset="0"/>
                          <a:ea typeface="Arial Unicode MS"/>
                          <a:cs typeface="Century Gothic" panose="020B0502020202020204" pitchFamily="34" charset="0"/>
                        </a:rPr>
                        <a:t>Follow-up email series</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200" i="1">
                          <a:solidFill>
                            <a:srgbClr val="313131"/>
                          </a:solidFill>
                          <a:effectLst/>
                          <a:latin typeface="Verdana" panose="020B0604030504040204" pitchFamily="34" charset="0"/>
                          <a:ea typeface="Arial Unicode MS"/>
                          <a:cs typeface="Century Gothic" panose="020B0502020202020204" pitchFamily="34" charset="0"/>
                        </a:rPr>
                        <a:t>Buyers and non-buyers</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200" i="1" dirty="0">
                          <a:solidFill>
                            <a:srgbClr val="313131"/>
                          </a:solidFill>
                          <a:effectLst/>
                          <a:latin typeface="Verdana" panose="020B0604030504040204" pitchFamily="34" charset="0"/>
                          <a:ea typeface="Arial Unicode MS"/>
                          <a:cs typeface="Century Gothic" panose="020B0502020202020204" pitchFamily="34" charset="0"/>
                        </a:rPr>
                        <a:t>Create a 3-email sequence: </a:t>
                      </a:r>
                      <a:br>
                        <a:rPr lang="en-US" sz="1200" i="1" dirty="0">
                          <a:solidFill>
                            <a:srgbClr val="313131"/>
                          </a:solidFill>
                          <a:effectLst/>
                          <a:latin typeface="Verdana" panose="020B0604030504040204" pitchFamily="34" charset="0"/>
                          <a:ea typeface="Arial Unicode MS"/>
                          <a:cs typeface="Century Gothic" panose="020B0502020202020204" pitchFamily="34" charset="0"/>
                        </a:rPr>
                      </a:br>
                      <a:r>
                        <a:rPr lang="en-US" sz="1200" i="1" dirty="0">
                          <a:solidFill>
                            <a:srgbClr val="313131"/>
                          </a:solidFill>
                          <a:effectLst/>
                          <a:latin typeface="Verdana" panose="020B0604030504040204" pitchFamily="34" charset="0"/>
                          <a:ea typeface="Arial Unicode MS"/>
                          <a:cs typeface="Century Gothic" panose="020B0502020202020204" pitchFamily="34" charset="0"/>
                        </a:rPr>
                        <a:t>1) Thank you email for buyers </a:t>
                      </a:r>
                      <a:br>
                        <a:rPr lang="en-US" sz="1200" i="1" dirty="0">
                          <a:solidFill>
                            <a:srgbClr val="313131"/>
                          </a:solidFill>
                          <a:effectLst/>
                          <a:latin typeface="Verdana" panose="020B0604030504040204" pitchFamily="34" charset="0"/>
                          <a:ea typeface="Arial Unicode MS"/>
                          <a:cs typeface="Century Gothic" panose="020B0502020202020204" pitchFamily="34" charset="0"/>
                        </a:rPr>
                      </a:br>
                      <a:r>
                        <a:rPr lang="en-US" sz="1200" i="1" dirty="0">
                          <a:solidFill>
                            <a:srgbClr val="313131"/>
                          </a:solidFill>
                          <a:effectLst/>
                          <a:latin typeface="Verdana" panose="020B0604030504040204" pitchFamily="34" charset="0"/>
                          <a:ea typeface="Arial Unicode MS"/>
                          <a:cs typeface="Century Gothic" panose="020B0502020202020204" pitchFamily="34" charset="0"/>
                        </a:rPr>
                        <a:t>2) Reminder email for non-buyers </a:t>
                      </a:r>
                      <a:br>
                        <a:rPr lang="en-US" sz="1200" i="1" dirty="0">
                          <a:solidFill>
                            <a:srgbClr val="313131"/>
                          </a:solidFill>
                          <a:effectLst/>
                          <a:latin typeface="Verdana" panose="020B0604030504040204" pitchFamily="34" charset="0"/>
                          <a:ea typeface="Arial Unicode MS"/>
                          <a:cs typeface="Century Gothic" panose="020B0502020202020204" pitchFamily="34" charset="0"/>
                        </a:rPr>
                      </a:br>
                      <a:r>
                        <a:rPr lang="en-US" sz="1200" i="1" dirty="0">
                          <a:solidFill>
                            <a:srgbClr val="313131"/>
                          </a:solidFill>
                          <a:effectLst/>
                          <a:latin typeface="Verdana" panose="020B0604030504040204" pitchFamily="34" charset="0"/>
                          <a:ea typeface="Arial Unicode MS"/>
                          <a:cs typeface="Century Gothic" panose="020B0502020202020204" pitchFamily="34" charset="0"/>
                        </a:rPr>
                        <a:t>3) Special offer email for non-buyers.</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086620"/>
                  </a:ext>
                </a:extLst>
              </a:tr>
              <a:tr h="985229">
                <a:tc>
                  <a:txBody>
                    <a:bodyPr/>
                    <a:lstStyle/>
                    <a:p>
                      <a:pPr marL="0" marR="0">
                        <a:lnSpc>
                          <a:spcPct val="115000"/>
                        </a:lnSpc>
                        <a:spcBef>
                          <a:spcPts val="115"/>
                        </a:spcBef>
                        <a:spcAft>
                          <a:spcPts val="1200"/>
                        </a:spcAft>
                      </a:pPr>
                      <a:r>
                        <a:rPr lang="en-US" sz="1200" i="1">
                          <a:solidFill>
                            <a:srgbClr val="313131"/>
                          </a:solidFill>
                          <a:effectLst/>
                          <a:latin typeface="Verdana" panose="020B0604030504040204" pitchFamily="34" charset="0"/>
                          <a:ea typeface="Arial Unicode MS"/>
                          <a:cs typeface="Century Gothic" panose="020B0502020202020204" pitchFamily="34" charset="0"/>
                        </a:rPr>
                        <a:t>Upsell or cross-sell offers</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200" i="1">
                          <a:solidFill>
                            <a:srgbClr val="313131"/>
                          </a:solidFill>
                          <a:effectLst/>
                          <a:latin typeface="Verdana" panose="020B0604030504040204" pitchFamily="34" charset="0"/>
                          <a:ea typeface="Arial Unicode MS"/>
                          <a:cs typeface="Century Gothic" panose="020B0502020202020204" pitchFamily="34" charset="0"/>
                        </a:rPr>
                        <a:t>Buyers</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200" i="1" dirty="0">
                          <a:solidFill>
                            <a:srgbClr val="313131"/>
                          </a:solidFill>
                          <a:effectLst/>
                          <a:latin typeface="Verdana" panose="020B0604030504040204" pitchFamily="34" charset="0"/>
                          <a:ea typeface="Arial Unicode MS"/>
                          <a:cs typeface="Century Gothic" panose="020B0502020202020204" pitchFamily="34" charset="0"/>
                        </a:rPr>
                        <a:t>Offer a discounted add-on product via follow-up email 5 days after purchase </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239107"/>
                  </a:ext>
                </a:extLst>
              </a:tr>
            </a:tbl>
          </a:graphicData>
        </a:graphic>
      </p:graphicFrame>
      <p:sp>
        <p:nvSpPr>
          <p:cNvPr id="6" name="TextBox 5">
            <a:extLst>
              <a:ext uri="{FF2B5EF4-FFF2-40B4-BE49-F238E27FC236}">
                <a16:creationId xmlns:a16="http://schemas.microsoft.com/office/drawing/2014/main" id="{D052BD73-58BD-C1D2-02D9-6007770CE6C6}"/>
              </a:ext>
            </a:extLst>
          </p:cNvPr>
          <p:cNvSpPr txBox="1"/>
          <p:nvPr/>
        </p:nvSpPr>
        <p:spPr>
          <a:xfrm>
            <a:off x="577340" y="7916093"/>
            <a:ext cx="5843495" cy="283539"/>
          </a:xfrm>
          <a:prstGeom prst="rect">
            <a:avLst/>
          </a:prstGeom>
          <a:noFill/>
        </p:spPr>
        <p:txBody>
          <a:bodyPr wrap="square">
            <a:spAutoFit/>
          </a:bodyPr>
          <a:lstStyle/>
          <a:p>
            <a:pPr lvl="0">
              <a:lnSpc>
                <a:spcPct val="115000"/>
              </a:lnSpc>
              <a:spcAft>
                <a:spcPts val="1200"/>
              </a:spcAft>
            </a:pPr>
            <a:r>
              <a:rPr lang="en-US" sz="1200" kern="100" dirty="0">
                <a:latin typeface="Verdana" panose="020B0604030504040204" pitchFamily="34" charset="0"/>
                <a:ea typeface="Verdana" panose="020B0604030504040204" pitchFamily="34" charset="0"/>
                <a:cs typeface="Verdana" panose="020B0604030504040204" pitchFamily="34" charset="0"/>
              </a:rPr>
              <a:t>Plan your post launch strategies on the next page.</a:t>
            </a: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33180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D9B2E-3431-99B7-A83F-17EBD533A74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8D35C2-BEC9-2BF5-36EF-E2D35FD5178B}"/>
              </a:ext>
            </a:extLst>
          </p:cNvPr>
          <p:cNvSpPr>
            <a:spLocks noGrp="1"/>
          </p:cNvSpPr>
          <p:nvPr>
            <p:ph type="ftr" sz="quarter" idx="11"/>
          </p:nvPr>
        </p:nvSpPr>
        <p:spPr/>
        <p:txBody>
          <a:bodyPr/>
          <a:lstStyle/>
          <a:p>
            <a:r>
              <a:rPr lang="en-US"/>
              <a:t>Map Your Launch Funnel Planner</a:t>
            </a:r>
            <a:endParaRPr lang="en-GB" dirty="0"/>
          </a:p>
        </p:txBody>
      </p:sp>
      <p:graphicFrame>
        <p:nvGraphicFramePr>
          <p:cNvPr id="5" name="Table 4">
            <a:extLst>
              <a:ext uri="{FF2B5EF4-FFF2-40B4-BE49-F238E27FC236}">
                <a16:creationId xmlns:a16="http://schemas.microsoft.com/office/drawing/2014/main" id="{B8B5653A-B229-831C-4E46-814761CF85C6}"/>
              </a:ext>
            </a:extLst>
          </p:cNvPr>
          <p:cNvGraphicFramePr>
            <a:graphicFrameLocks noGrp="1"/>
          </p:cNvGraphicFramePr>
          <p:nvPr>
            <p:extLst>
              <p:ext uri="{D42A27DB-BD31-4B8C-83A1-F6EECF244321}">
                <p14:modId xmlns:p14="http://schemas.microsoft.com/office/powerpoint/2010/main" val="1898036937"/>
              </p:ext>
            </p:extLst>
          </p:nvPr>
        </p:nvGraphicFramePr>
        <p:xfrm>
          <a:off x="577340" y="741404"/>
          <a:ext cx="5702906" cy="7391765"/>
        </p:xfrm>
        <a:graphic>
          <a:graphicData uri="http://schemas.openxmlformats.org/drawingml/2006/table">
            <a:tbl>
              <a:tblPr firstRow="1" bandRow="1">
                <a:tableStyleId>{5C22544A-7EE6-4342-B048-85BDC9FD1C3A}</a:tableStyleId>
              </a:tblPr>
              <a:tblGrid>
                <a:gridCol w="1269788">
                  <a:extLst>
                    <a:ext uri="{9D8B030D-6E8A-4147-A177-3AD203B41FA5}">
                      <a16:colId xmlns:a16="http://schemas.microsoft.com/office/drawing/2014/main" val="3841182682"/>
                    </a:ext>
                  </a:extLst>
                </a:gridCol>
                <a:gridCol w="1269788">
                  <a:extLst>
                    <a:ext uri="{9D8B030D-6E8A-4147-A177-3AD203B41FA5}">
                      <a16:colId xmlns:a16="http://schemas.microsoft.com/office/drawing/2014/main" val="3404338188"/>
                    </a:ext>
                  </a:extLst>
                </a:gridCol>
                <a:gridCol w="3163330">
                  <a:extLst>
                    <a:ext uri="{9D8B030D-6E8A-4147-A177-3AD203B41FA5}">
                      <a16:colId xmlns:a16="http://schemas.microsoft.com/office/drawing/2014/main" val="1292919456"/>
                    </a:ext>
                  </a:extLst>
                </a:gridCol>
              </a:tblGrid>
              <a:tr h="738461">
                <a:tc>
                  <a:txBody>
                    <a:bodyPr/>
                    <a:lstStyle/>
                    <a:p>
                      <a:pPr algn="l"/>
                      <a:r>
                        <a:rPr lang="en-US" sz="1200" b="1" dirty="0">
                          <a:solidFill>
                            <a:schemeClr val="tx1"/>
                          </a:solidFill>
                          <a:latin typeface="Verdana" panose="020B0604030504040204" pitchFamily="34" charset="0"/>
                          <a:ea typeface="Verdana" panose="020B0604030504040204" pitchFamily="34" charset="0"/>
                        </a:rPr>
                        <a:t>Strategy</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Target Audience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Action Plan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1108884">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1108884">
                <a:tc>
                  <a:txBody>
                    <a:bodyPr/>
                    <a:lstStyle/>
                    <a:p>
                      <a:pPr marL="0" marR="0">
                        <a:lnSpc>
                          <a:spcPct val="115000"/>
                        </a:lnSpc>
                        <a:spcBef>
                          <a:spcPts val="115"/>
                        </a:spcBef>
                        <a:spcAft>
                          <a:spcPts val="1200"/>
                        </a:spcAft>
                      </a:pP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086620"/>
                  </a:ext>
                </a:extLst>
              </a:tr>
              <a:tr h="1108884">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239107"/>
                  </a:ext>
                </a:extLst>
              </a:tr>
              <a:tr h="1108884">
                <a:tc>
                  <a:txBody>
                    <a:bodyPr/>
                    <a:lstStyle/>
                    <a:p>
                      <a:pPr marL="0" marR="0">
                        <a:lnSpc>
                          <a:spcPct val="115000"/>
                        </a:lnSpc>
                        <a:spcBef>
                          <a:spcPts val="115"/>
                        </a:spcBef>
                        <a:spcAft>
                          <a:spcPts val="1200"/>
                        </a:spcAft>
                      </a:pP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401508"/>
                  </a:ext>
                </a:extLst>
              </a:tr>
              <a:tr h="1108884">
                <a:tc>
                  <a:txBody>
                    <a:bodyPr/>
                    <a:lstStyle/>
                    <a:p>
                      <a:pPr marL="0" marR="0">
                        <a:lnSpc>
                          <a:spcPct val="115000"/>
                        </a:lnSpc>
                        <a:spcBef>
                          <a:spcPts val="115"/>
                        </a:spcBef>
                        <a:spcAft>
                          <a:spcPts val="1200"/>
                        </a:spcAft>
                      </a:pP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8451053"/>
                  </a:ext>
                </a:extLst>
              </a:tr>
              <a:tr h="1108884">
                <a:tc>
                  <a:txBody>
                    <a:bodyPr/>
                    <a:lstStyle/>
                    <a:p>
                      <a:endParaRPr lang="en-US"/>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US" dirty="0"/>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66361"/>
                  </a:ext>
                </a:extLst>
              </a:tr>
            </a:tbl>
          </a:graphicData>
        </a:graphic>
      </p:graphicFrame>
    </p:spTree>
    <p:extLst>
      <p:ext uri="{BB962C8B-B14F-4D97-AF65-F5344CB8AC3E}">
        <p14:creationId xmlns:p14="http://schemas.microsoft.com/office/powerpoint/2010/main" val="1889796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599147" y="661406"/>
            <a:ext cx="5733536" cy="1030218"/>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Gather Feedback and </a:t>
            </a:r>
          </a:p>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Social Proof</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765808" y="2017433"/>
            <a:ext cx="5566875" cy="5761962"/>
          </a:xfrm>
          <a:prstGeom prst="rect">
            <a:avLst/>
          </a:prstGeom>
          <a:noFill/>
        </p:spPr>
        <p:txBody>
          <a:bodyPr wrap="square">
            <a:spAutoFit/>
          </a:bodyPr>
          <a:lstStyle/>
          <a:p>
            <a:pPr lvl="0">
              <a:lnSpc>
                <a:spcPct val="115000"/>
              </a:lnSpc>
              <a:spcAft>
                <a:spcPts val="1200"/>
              </a:spcAft>
            </a:pPr>
            <a:r>
              <a:rPr lang="en-US" sz="1200" kern="100" dirty="0">
                <a:latin typeface="Verdana" panose="020B0604030504040204" pitchFamily="34" charset="0"/>
                <a:ea typeface="Verdana" panose="020B0604030504040204" pitchFamily="34" charset="0"/>
                <a:cs typeface="Verdana" panose="020B0604030504040204" pitchFamily="34" charset="0"/>
              </a:rPr>
              <a:t>Collecting feedback from your audience after the launch serves two purposes:</a:t>
            </a:r>
          </a:p>
          <a:p>
            <a:pPr marL="228600" lvl="0" indent="-228600">
              <a:lnSpc>
                <a:spcPct val="115000"/>
              </a:lnSpc>
              <a:spcAft>
                <a:spcPts val="1200"/>
              </a:spcAft>
              <a:buFont typeface="+mj-lt"/>
              <a:buAutoNum type="arabicPeriod"/>
            </a:pPr>
            <a:r>
              <a:rPr lang="en-US" sz="1200" b="1" kern="100" dirty="0">
                <a:latin typeface="Verdana" panose="020B0604030504040204" pitchFamily="34" charset="0"/>
                <a:ea typeface="Verdana" panose="020B0604030504040204" pitchFamily="34" charset="0"/>
                <a:cs typeface="Verdana" panose="020B0604030504040204" pitchFamily="34" charset="0"/>
              </a:rPr>
              <a:t>Refinement</a:t>
            </a:r>
            <a:r>
              <a:rPr lang="en-US" sz="1200" kern="100" dirty="0">
                <a:latin typeface="Verdana" panose="020B0604030504040204" pitchFamily="34" charset="0"/>
                <a:ea typeface="Verdana" panose="020B0604030504040204" pitchFamily="34" charset="0"/>
                <a:cs typeface="Verdana" panose="020B0604030504040204" pitchFamily="34" charset="0"/>
              </a:rPr>
              <a:t> – Honest feedback helps you identify what worked well and where you can improve for future launches.</a:t>
            </a:r>
          </a:p>
          <a:p>
            <a:pPr marL="228600" lvl="0" indent="-228600">
              <a:lnSpc>
                <a:spcPct val="115000"/>
              </a:lnSpc>
              <a:spcAft>
                <a:spcPts val="1200"/>
              </a:spcAft>
              <a:buFont typeface="+mj-lt"/>
              <a:buAutoNum type="arabicPeriod"/>
            </a:pPr>
            <a:r>
              <a:rPr lang="en-US" sz="1200" b="1" kern="100" dirty="0">
                <a:latin typeface="Verdana" panose="020B0604030504040204" pitchFamily="34" charset="0"/>
                <a:ea typeface="Verdana" panose="020B0604030504040204" pitchFamily="34" charset="0"/>
                <a:cs typeface="Verdana" panose="020B0604030504040204" pitchFamily="34" charset="0"/>
              </a:rPr>
              <a:t>Social proof </a:t>
            </a:r>
            <a:r>
              <a:rPr lang="en-US" sz="1200" kern="100" dirty="0">
                <a:latin typeface="Verdana" panose="020B0604030504040204" pitchFamily="34" charset="0"/>
                <a:ea typeface="Verdana" panose="020B0604030504040204" pitchFamily="34" charset="0"/>
                <a:cs typeface="Verdana" panose="020B0604030504040204" pitchFamily="34" charset="0"/>
              </a:rPr>
              <a:t>– Positive testimonials and reviews add credibility and help build trust with future customers.</a:t>
            </a:r>
          </a:p>
          <a:p>
            <a:pPr lvl="0">
              <a:lnSpc>
                <a:spcPct val="115000"/>
              </a:lnSpc>
              <a:spcAft>
                <a:spcPts val="1200"/>
              </a:spcAft>
            </a:pPr>
            <a:endParaRPr lang="en-US" sz="1200" kern="100" dirty="0">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200" kern="100" dirty="0">
                <a:latin typeface="Verdana" panose="020B0604030504040204" pitchFamily="34" charset="0"/>
                <a:ea typeface="Verdana" panose="020B0604030504040204" pitchFamily="34" charset="0"/>
                <a:cs typeface="Verdana" panose="020B0604030504040204" pitchFamily="34" charset="0"/>
              </a:rPr>
              <a:t>Strategies for gathering feedback include:</a:t>
            </a:r>
          </a:p>
          <a:p>
            <a:pPr marL="171450" lvl="0" indent="-171450">
              <a:lnSpc>
                <a:spcPct val="115000"/>
              </a:lnSpc>
              <a:spcAft>
                <a:spcPts val="1200"/>
              </a:spcAft>
              <a:buFont typeface="Arial" panose="020B0604020202020204" pitchFamily="34" charset="0"/>
              <a:buChar char="•"/>
            </a:pPr>
            <a:r>
              <a:rPr lang="en-US" sz="1200" b="1" kern="100" dirty="0">
                <a:latin typeface="Verdana" panose="020B0604030504040204" pitchFamily="34" charset="0"/>
                <a:ea typeface="Verdana" panose="020B0604030504040204" pitchFamily="34" charset="0"/>
                <a:cs typeface="Verdana" panose="020B0604030504040204" pitchFamily="34" charset="0"/>
              </a:rPr>
              <a:t>Post-purchase surveys </a:t>
            </a:r>
            <a:r>
              <a:rPr lang="en-US" sz="1200" kern="100" dirty="0">
                <a:latin typeface="Verdana" panose="020B0604030504040204" pitchFamily="34" charset="0"/>
                <a:ea typeface="Verdana" panose="020B0604030504040204" pitchFamily="34" charset="0"/>
                <a:cs typeface="Verdana" panose="020B0604030504040204" pitchFamily="34" charset="0"/>
              </a:rPr>
              <a:t>– Send a short survey to buyers to learn about their experience with your product and the launch process.</a:t>
            </a:r>
          </a:p>
          <a:p>
            <a:pPr marL="171450" lvl="0" indent="-171450">
              <a:lnSpc>
                <a:spcPct val="115000"/>
              </a:lnSpc>
              <a:spcAft>
                <a:spcPts val="1200"/>
              </a:spcAft>
              <a:buFont typeface="Arial" panose="020B0604020202020204" pitchFamily="34" charset="0"/>
              <a:buChar char="•"/>
            </a:pPr>
            <a:r>
              <a:rPr lang="en-US" sz="1200" b="1" kern="100" dirty="0">
                <a:latin typeface="Verdana" panose="020B0604030504040204" pitchFamily="34" charset="0"/>
                <a:ea typeface="Verdana" panose="020B0604030504040204" pitchFamily="34" charset="0"/>
                <a:cs typeface="Verdana" panose="020B0604030504040204" pitchFamily="34" charset="0"/>
              </a:rPr>
              <a:t>Request testimonials or reviews </a:t>
            </a:r>
            <a:r>
              <a:rPr lang="en-US" sz="1200" kern="100" dirty="0">
                <a:latin typeface="Verdana" panose="020B0604030504040204" pitchFamily="34" charset="0"/>
                <a:ea typeface="Verdana" panose="020B0604030504040204" pitchFamily="34" charset="0"/>
                <a:cs typeface="Verdana" panose="020B0604030504040204" pitchFamily="34" charset="0"/>
              </a:rPr>
              <a:t>– Ask satisfied customers to share their experience through a testimonial or review. This can be done via email or by creating a simple form. </a:t>
            </a:r>
          </a:p>
          <a:p>
            <a:pPr marL="171450" lvl="0" indent="-171450">
              <a:lnSpc>
                <a:spcPct val="115000"/>
              </a:lnSpc>
              <a:spcAft>
                <a:spcPts val="1200"/>
              </a:spcAft>
              <a:buFont typeface="Arial" panose="020B0604020202020204" pitchFamily="34" charset="0"/>
              <a:buChar char="•"/>
            </a:pPr>
            <a:r>
              <a:rPr lang="en-US" sz="1200" b="1" kern="100" dirty="0">
                <a:latin typeface="Verdana" panose="020B0604030504040204" pitchFamily="34" charset="0"/>
                <a:ea typeface="Verdana" panose="020B0604030504040204" pitchFamily="34" charset="0"/>
                <a:cs typeface="Verdana" panose="020B0604030504040204" pitchFamily="34" charset="0"/>
              </a:rPr>
              <a:t>Host a Live Q&amp;A or feedback session </a:t>
            </a:r>
            <a:r>
              <a:rPr lang="en-US" sz="1200" kern="100" dirty="0">
                <a:latin typeface="Verdana" panose="020B0604030504040204" pitchFamily="34" charset="0"/>
                <a:ea typeface="Verdana" panose="020B0604030504040204" pitchFamily="34" charset="0"/>
                <a:cs typeface="Verdana" panose="020B0604030504040204" pitchFamily="34" charset="0"/>
              </a:rPr>
              <a:t>– Schedule a private post-launch live stream, webinar, or Zoom session with your audience (ideally those who purchased or attended your workshop, course, etc.). This creates a supportive environment for sharing experiences, answering final questions, and gathering real-time feedback. Use in-meeting polls or anonymous survey links during the session. </a:t>
            </a:r>
          </a:p>
          <a:p>
            <a:pPr lvl="0">
              <a:lnSpc>
                <a:spcPct val="115000"/>
              </a:lnSpc>
              <a:spcAft>
                <a:spcPts val="1200"/>
              </a:spcAft>
            </a:pP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Map Your Launch Funnel Planner</a:t>
            </a:r>
            <a:endParaRPr lang="en-GB" dirty="0"/>
          </a:p>
        </p:txBody>
      </p:sp>
    </p:spTree>
    <p:extLst>
      <p:ext uri="{BB962C8B-B14F-4D97-AF65-F5344CB8AC3E}">
        <p14:creationId xmlns:p14="http://schemas.microsoft.com/office/powerpoint/2010/main" val="332522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89855-DC6A-277F-0346-8EAD31FB1AF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5BD0FF-8E84-A6EA-EB6B-27680AB6DE34}"/>
              </a:ext>
            </a:extLst>
          </p:cNvPr>
          <p:cNvSpPr>
            <a:spLocks noGrp="1"/>
          </p:cNvSpPr>
          <p:nvPr>
            <p:ph type="ftr" sz="quarter" idx="11"/>
          </p:nvPr>
        </p:nvSpPr>
        <p:spPr>
          <a:xfrm>
            <a:off x="2271713" y="8590460"/>
            <a:ext cx="2314575" cy="486833"/>
          </a:xfrm>
        </p:spPr>
        <p:txBody>
          <a:bodyPr/>
          <a:lstStyle/>
          <a:p>
            <a:r>
              <a:rPr lang="en-US" dirty="0"/>
              <a:t>Map Your Launch Funnel Planner</a:t>
            </a:r>
            <a:endParaRPr lang="en-GB" dirty="0"/>
          </a:p>
        </p:txBody>
      </p:sp>
    </p:spTree>
    <p:extLst>
      <p:ext uri="{BB962C8B-B14F-4D97-AF65-F5344CB8AC3E}">
        <p14:creationId xmlns:p14="http://schemas.microsoft.com/office/powerpoint/2010/main" val="4548537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49422-E26E-90A0-EE08-9FA295C57DA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862DC97-AD48-0A0D-84D0-7AC1EA546149}"/>
              </a:ext>
            </a:extLst>
          </p:cNvPr>
          <p:cNvSpPr txBox="1"/>
          <p:nvPr/>
        </p:nvSpPr>
        <p:spPr>
          <a:xfrm>
            <a:off x="599147" y="661406"/>
            <a:ext cx="5733536" cy="538994"/>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Collect Feedback Worksheet</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DD786F46-882B-26DA-9128-27AEAB3E1517}"/>
              </a:ext>
            </a:extLst>
          </p:cNvPr>
          <p:cNvSpPr txBox="1"/>
          <p:nvPr/>
        </p:nvSpPr>
        <p:spPr>
          <a:xfrm>
            <a:off x="599147" y="1322160"/>
            <a:ext cx="5733536" cy="1900905"/>
          </a:xfrm>
          <a:prstGeom prst="rect">
            <a:avLst/>
          </a:prstGeom>
          <a:noFill/>
        </p:spPr>
        <p:txBody>
          <a:bodyPr wrap="square">
            <a:spAutoFit/>
          </a:bodyPr>
          <a:lstStyle/>
          <a:p>
            <a:pPr lvl="0">
              <a:lnSpc>
                <a:spcPct val="115000"/>
              </a:lnSpc>
              <a:spcAft>
                <a:spcPts val="1200"/>
              </a:spcAft>
            </a:pPr>
            <a:r>
              <a:rPr lang="en-US" sz="1200" kern="100" dirty="0">
                <a:latin typeface="Verdana" panose="020B0604030504040204" pitchFamily="34" charset="0"/>
                <a:ea typeface="Verdana" panose="020B0604030504040204" pitchFamily="34" charset="0"/>
                <a:cs typeface="Verdana" panose="020B0604030504040204" pitchFamily="34" charset="0"/>
              </a:rPr>
              <a:t>Use this worksheet to outline your strategy for gathering feedback and social proof. </a:t>
            </a:r>
            <a:br>
              <a:rPr lang="en-US" sz="1200" kern="100" dirty="0">
                <a:latin typeface="Verdana" panose="020B0604030504040204" pitchFamily="34" charset="0"/>
                <a:ea typeface="Verdana" panose="020B0604030504040204" pitchFamily="34" charset="0"/>
                <a:cs typeface="Verdana" panose="020B0604030504040204" pitchFamily="34" charset="0"/>
              </a:rPr>
            </a:br>
            <a:endParaRPr lang="en-US" sz="1200" kern="100" dirty="0">
              <a:latin typeface="Verdana" panose="020B0604030504040204" pitchFamily="34" charset="0"/>
              <a:ea typeface="Verdana" panose="020B0604030504040204" pitchFamily="34" charset="0"/>
              <a:cs typeface="Verdana" panose="020B0604030504040204" pitchFamily="34" charset="0"/>
            </a:endParaRPr>
          </a:p>
          <a:p>
            <a:pPr marL="228600" lvl="0" indent="-228600">
              <a:lnSpc>
                <a:spcPct val="115000"/>
              </a:lnSpc>
              <a:spcAft>
                <a:spcPts val="1200"/>
              </a:spcAft>
              <a:buFont typeface="+mj-lt"/>
              <a:buAutoNum type="arabicPeriod"/>
            </a:pPr>
            <a:r>
              <a:rPr lang="en-US" sz="1400" b="1" kern="100" dirty="0">
                <a:latin typeface="Verdana" panose="020B0604030504040204" pitchFamily="34" charset="0"/>
                <a:ea typeface="Verdana" panose="020B0604030504040204" pitchFamily="34" charset="0"/>
                <a:cs typeface="Verdana" panose="020B0604030504040204" pitchFamily="34" charset="0"/>
              </a:rPr>
              <a:t>Post-Purchase Survey Questions</a:t>
            </a:r>
          </a:p>
          <a:p>
            <a:pPr lvl="0">
              <a:lnSpc>
                <a:spcPct val="115000"/>
              </a:lnSpc>
              <a:spcAft>
                <a:spcPts val="1200"/>
              </a:spcAft>
            </a:pPr>
            <a:r>
              <a:rPr lang="en-US" sz="1200" kern="100" dirty="0">
                <a:latin typeface="Verdana" panose="020B0604030504040204" pitchFamily="34" charset="0"/>
                <a:ea typeface="Verdana" panose="020B0604030504040204" pitchFamily="34" charset="0"/>
                <a:cs typeface="Verdana" panose="020B0604030504040204" pitchFamily="34" charset="0"/>
              </a:rPr>
              <a:t>List around 4 -5 survey questions that will help improve your product, refine future funnels, and gather valuable insights. Focus on questions that provide useful feedback.</a:t>
            </a:r>
          </a:p>
        </p:txBody>
      </p:sp>
      <p:sp>
        <p:nvSpPr>
          <p:cNvPr id="2" name="Footer Placeholder 1">
            <a:extLst>
              <a:ext uri="{FF2B5EF4-FFF2-40B4-BE49-F238E27FC236}">
                <a16:creationId xmlns:a16="http://schemas.microsoft.com/office/drawing/2014/main" id="{86C7A18E-E039-CED7-F734-259AE024B515}"/>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3">
            <a:extLst>
              <a:ext uri="{FF2B5EF4-FFF2-40B4-BE49-F238E27FC236}">
                <a16:creationId xmlns:a16="http://schemas.microsoft.com/office/drawing/2014/main" id="{E146A7CB-185D-313C-B0E9-6A69EEDB0224}"/>
              </a:ext>
            </a:extLst>
          </p:cNvPr>
          <p:cNvGraphicFramePr>
            <a:graphicFrameLocks noGrp="1"/>
          </p:cNvGraphicFramePr>
          <p:nvPr>
            <p:extLst>
              <p:ext uri="{D42A27DB-BD31-4B8C-83A1-F6EECF244321}">
                <p14:modId xmlns:p14="http://schemas.microsoft.com/office/powerpoint/2010/main" val="3592511413"/>
              </p:ext>
            </p:extLst>
          </p:nvPr>
        </p:nvGraphicFramePr>
        <p:xfrm>
          <a:off x="645563" y="3309431"/>
          <a:ext cx="5566874" cy="5303520"/>
        </p:xfrm>
        <a:graphic>
          <a:graphicData uri="http://schemas.openxmlformats.org/drawingml/2006/table">
            <a:tbl>
              <a:tblPr firstRow="1" bandRow="1">
                <a:tableStyleId>{5C22544A-7EE6-4342-B048-85BDC9FD1C3A}</a:tableStyleId>
              </a:tblPr>
              <a:tblGrid>
                <a:gridCol w="5566874">
                  <a:extLst>
                    <a:ext uri="{9D8B030D-6E8A-4147-A177-3AD203B41FA5}">
                      <a16:colId xmlns:a16="http://schemas.microsoft.com/office/drawing/2014/main" val="1292919456"/>
                    </a:ext>
                  </a:extLst>
                </a:gridCol>
              </a:tblGrid>
              <a:tr h="1188720">
                <a:tc>
                  <a:txBody>
                    <a:bodyPr/>
                    <a:lstStyle/>
                    <a:p>
                      <a:pPr marL="0" marR="0">
                        <a:lnSpc>
                          <a:spcPct val="115000"/>
                        </a:lnSpc>
                        <a:spcBef>
                          <a:spcPts val="115"/>
                        </a:spcBef>
                        <a:spcAft>
                          <a:spcPts val="600"/>
                        </a:spcAft>
                      </a:pPr>
                      <a:r>
                        <a:rPr lang="en-US"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E.g., What did you like most about the product? </a:t>
                      </a:r>
                    </a:p>
                    <a:p>
                      <a:pPr marL="0" marR="0">
                        <a:lnSpc>
                          <a:spcPct val="115000"/>
                        </a:lnSpc>
                        <a:spcBef>
                          <a:spcPts val="115"/>
                        </a:spcBef>
                        <a:spcAft>
                          <a:spcPts val="600"/>
                        </a:spcAft>
                      </a:pPr>
                      <a:r>
                        <a:rPr lang="en-US"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Was there anything that made you hesitate before purchasing?</a:t>
                      </a:r>
                    </a:p>
                    <a:p>
                      <a:pPr marL="0" marR="0">
                        <a:lnSpc>
                          <a:spcPct val="115000"/>
                        </a:lnSpc>
                        <a:spcBef>
                          <a:spcPts val="115"/>
                        </a:spcBef>
                        <a:spcAft>
                          <a:spcPts val="600"/>
                        </a:spcAft>
                      </a:pPr>
                      <a:r>
                        <a:rPr lang="en-US"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How easy was it to go through the buying process?</a:t>
                      </a:r>
                    </a:p>
                    <a:p>
                      <a:pPr marL="0" marR="0">
                        <a:lnSpc>
                          <a:spcPct val="115000"/>
                        </a:lnSpc>
                        <a:spcBef>
                          <a:spcPts val="115"/>
                        </a:spcBef>
                        <a:spcAft>
                          <a:spcPts val="600"/>
                        </a:spcAft>
                      </a:pPr>
                      <a:r>
                        <a:rPr lang="en-US"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What’s the one thing we could improve for future launches? </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822960">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086620"/>
                  </a:ext>
                </a:extLst>
              </a:tr>
              <a:tr h="822960">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239107"/>
                  </a:ext>
                </a:extLst>
              </a:tr>
              <a:tr h="822960">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401508"/>
                  </a:ext>
                </a:extLst>
              </a:tr>
              <a:tr h="822960">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8451053"/>
                  </a:ext>
                </a:extLst>
              </a:tr>
              <a:tr h="822960">
                <a:tc>
                  <a:txBody>
                    <a:bodyPr/>
                    <a:lstStyle/>
                    <a:p>
                      <a:endParaRPr lang="en-US" dirty="0"/>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66361"/>
                  </a:ext>
                </a:extLst>
              </a:tr>
            </a:tbl>
          </a:graphicData>
        </a:graphic>
      </p:graphicFrame>
    </p:spTree>
    <p:extLst>
      <p:ext uri="{BB962C8B-B14F-4D97-AF65-F5344CB8AC3E}">
        <p14:creationId xmlns:p14="http://schemas.microsoft.com/office/powerpoint/2010/main" val="14122464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AC01D-0CF7-A9D4-0E7C-7DB9C1D24BC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B5E0B32-4075-7C62-ACB7-F4BDBDEA242C}"/>
              </a:ext>
            </a:extLst>
          </p:cNvPr>
          <p:cNvSpPr txBox="1"/>
          <p:nvPr/>
        </p:nvSpPr>
        <p:spPr>
          <a:xfrm>
            <a:off x="562232" y="617825"/>
            <a:ext cx="5733536" cy="1322285"/>
          </a:xfrm>
          <a:prstGeom prst="rect">
            <a:avLst/>
          </a:prstGeom>
          <a:noFill/>
        </p:spPr>
        <p:txBody>
          <a:bodyPr wrap="square">
            <a:spAutoFit/>
          </a:bodyPr>
          <a:lstStyle/>
          <a:p>
            <a:pPr lvl="0">
              <a:lnSpc>
                <a:spcPct val="115000"/>
              </a:lnSpc>
              <a:spcAft>
                <a:spcPts val="1200"/>
              </a:spcAft>
            </a:pPr>
            <a:r>
              <a:rPr lang="en-US" sz="1400" b="1" kern="100" dirty="0">
                <a:latin typeface="Verdana" panose="020B0604030504040204" pitchFamily="34" charset="0"/>
                <a:ea typeface="Verdana" panose="020B0604030504040204" pitchFamily="34" charset="0"/>
                <a:cs typeface="Verdana" panose="020B0604030504040204" pitchFamily="34" charset="0"/>
              </a:rPr>
              <a:t>2. Ideas for Requesting Testimonials or Reviews</a:t>
            </a:r>
          </a:p>
          <a:p>
            <a:pPr lvl="0">
              <a:lnSpc>
                <a:spcPct val="115000"/>
              </a:lnSpc>
              <a:spcAft>
                <a:spcPts val="1200"/>
              </a:spcAft>
            </a:pPr>
            <a:r>
              <a:rPr lang="en-US" sz="1200" kern="100" dirty="0">
                <a:latin typeface="Verdana" panose="020B0604030504040204" pitchFamily="34" charset="0"/>
                <a:ea typeface="Verdana" panose="020B0604030504040204" pitchFamily="34" charset="0"/>
                <a:cs typeface="Verdana" panose="020B0604030504040204" pitchFamily="34" charset="0"/>
              </a:rPr>
              <a:t>Brainstorm ways to ask for testimonials or reviews from happy customers. Make it easy for them to share their experience by sending follow-up emails, including requests in thank-you messages, or offering small incentives.</a:t>
            </a:r>
          </a:p>
        </p:txBody>
      </p:sp>
      <p:sp>
        <p:nvSpPr>
          <p:cNvPr id="2" name="Footer Placeholder 1">
            <a:extLst>
              <a:ext uri="{FF2B5EF4-FFF2-40B4-BE49-F238E27FC236}">
                <a16:creationId xmlns:a16="http://schemas.microsoft.com/office/drawing/2014/main" id="{D99E4878-21DF-C581-06C9-F13C6B271AE3}"/>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3">
            <a:extLst>
              <a:ext uri="{FF2B5EF4-FFF2-40B4-BE49-F238E27FC236}">
                <a16:creationId xmlns:a16="http://schemas.microsoft.com/office/drawing/2014/main" id="{C00AA20F-2EFC-BE6D-47D9-F265B079B8F2}"/>
              </a:ext>
            </a:extLst>
          </p:cNvPr>
          <p:cNvGraphicFramePr>
            <a:graphicFrameLocks noGrp="1"/>
          </p:cNvGraphicFramePr>
          <p:nvPr>
            <p:extLst>
              <p:ext uri="{D42A27DB-BD31-4B8C-83A1-F6EECF244321}">
                <p14:modId xmlns:p14="http://schemas.microsoft.com/office/powerpoint/2010/main" val="3881421285"/>
              </p:ext>
            </p:extLst>
          </p:nvPr>
        </p:nvGraphicFramePr>
        <p:xfrm>
          <a:off x="645563" y="2098469"/>
          <a:ext cx="5566874" cy="6537960"/>
        </p:xfrm>
        <a:graphic>
          <a:graphicData uri="http://schemas.openxmlformats.org/drawingml/2006/table">
            <a:tbl>
              <a:tblPr firstRow="1" bandRow="1">
                <a:tableStyleId>{5C22544A-7EE6-4342-B048-85BDC9FD1C3A}</a:tableStyleId>
              </a:tblPr>
              <a:tblGrid>
                <a:gridCol w="5566874">
                  <a:extLst>
                    <a:ext uri="{9D8B030D-6E8A-4147-A177-3AD203B41FA5}">
                      <a16:colId xmlns:a16="http://schemas.microsoft.com/office/drawing/2014/main" val="1292919456"/>
                    </a:ext>
                  </a:extLst>
                </a:gridCol>
              </a:tblGrid>
              <a:tr h="1097280">
                <a:tc>
                  <a:txBody>
                    <a:bodyPr/>
                    <a:lstStyle/>
                    <a:p>
                      <a:pPr marL="0" marR="0">
                        <a:lnSpc>
                          <a:spcPct val="115000"/>
                        </a:lnSpc>
                        <a:spcBef>
                          <a:spcPts val="115"/>
                        </a:spcBef>
                        <a:spcAft>
                          <a:spcPts val="600"/>
                        </a:spcAft>
                      </a:pPr>
                      <a:r>
                        <a:rPr lang="en-US"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E.g., Send a follow-up email 3 days after purchase, thanking the customer and including a simple request for a testimonial or review.</a:t>
                      </a:r>
                    </a:p>
                    <a:p>
                      <a:pPr marL="0" marR="0">
                        <a:lnSpc>
                          <a:spcPct val="115000"/>
                        </a:lnSpc>
                        <a:spcBef>
                          <a:spcPts val="115"/>
                        </a:spcBef>
                        <a:spcAft>
                          <a:spcPts val="600"/>
                        </a:spcAft>
                      </a:pPr>
                      <a:r>
                        <a:rPr lang="en-US" sz="1100" b="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Include a link to a short feedback form in the thank-you email immediately after purchase.</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777240">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086620"/>
                  </a:ext>
                </a:extLst>
              </a:tr>
              <a:tr h="777240">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239107"/>
                  </a:ext>
                </a:extLst>
              </a:tr>
              <a:tr h="777240">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401508"/>
                  </a:ext>
                </a:extLst>
              </a:tr>
              <a:tr h="777240">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8451053"/>
                  </a:ext>
                </a:extLst>
              </a:tr>
              <a:tr h="777240">
                <a:tc>
                  <a:txBody>
                    <a:bodyPr/>
                    <a:lstStyle/>
                    <a:p>
                      <a:endParaRPr lang="en-US" dirty="0"/>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66361"/>
                  </a:ext>
                </a:extLst>
              </a:tr>
              <a:tr h="777240">
                <a:tc>
                  <a:txBody>
                    <a:bodyPr/>
                    <a:lstStyle/>
                    <a:p>
                      <a:endParaRPr lang="en-US" dirty="0"/>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4510353"/>
                  </a:ext>
                </a:extLst>
              </a:tr>
              <a:tr h="777240">
                <a:tc>
                  <a:txBody>
                    <a:bodyPr/>
                    <a:lstStyle/>
                    <a:p>
                      <a:endParaRPr lang="en-US" dirty="0"/>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3387649"/>
                  </a:ext>
                </a:extLst>
              </a:tr>
            </a:tbl>
          </a:graphicData>
        </a:graphic>
      </p:graphicFrame>
    </p:spTree>
    <p:extLst>
      <p:ext uri="{BB962C8B-B14F-4D97-AF65-F5344CB8AC3E}">
        <p14:creationId xmlns:p14="http://schemas.microsoft.com/office/powerpoint/2010/main" val="2501413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F11E5-6EA2-BD49-6451-78F643A8578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9A0E24-5DBD-D9F8-B73F-74A781EE1522}"/>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CEEE842C-C361-88AA-CFCE-045D000FC528}"/>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0AAB5334-AD46-2395-3456-C024ABBC6655}"/>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815779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1FE69-44F6-84A8-2369-B7E5C9C6D96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B53FB6F-3BE7-133E-95D7-AD0C3F7F14EC}"/>
              </a:ext>
            </a:extLst>
          </p:cNvPr>
          <p:cNvPicPr>
            <a:picLocks noChangeAspect="1"/>
          </p:cNvPicPr>
          <p:nvPr/>
        </p:nvPicPr>
        <p:blipFill>
          <a:blip r:embed="rId2">
            <a:extLst>
              <a:ext uri="{28A0092B-C50C-407E-A947-70E740481C1C}">
                <a14:useLocalDpi xmlns:a14="http://schemas.microsoft.com/office/drawing/2010/main" val="0"/>
              </a:ext>
            </a:extLst>
          </a:blip>
          <a:srcRect t="23847" b="15798"/>
          <a:stretch/>
        </p:blipFill>
        <p:spPr>
          <a:xfrm>
            <a:off x="-1" y="0"/>
            <a:ext cx="6858000" cy="6208776"/>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BD56A7EA-9C8F-D93A-734F-44A4207A871A}"/>
              </a:ext>
            </a:extLst>
          </p:cNvPr>
          <p:cNvSpPr txBox="1"/>
          <p:nvPr/>
        </p:nvSpPr>
        <p:spPr>
          <a:xfrm>
            <a:off x="572256" y="6702373"/>
            <a:ext cx="6143793" cy="1828708"/>
          </a:xfrm>
          <a:prstGeom prst="rect">
            <a:avLst/>
          </a:prstGeom>
        </p:spPr>
        <p:txBody>
          <a:bodyPr vert="horz" lIns="91440" tIns="45720" rIns="91440" bIns="45720" rtlCol="0" anchor="ctr">
            <a:normAutofit/>
          </a:bodyPr>
          <a:lstStyle/>
          <a:p>
            <a:pPr defTabSz="685800">
              <a:lnSpc>
                <a:spcPct val="90000"/>
              </a:lnSpc>
              <a:spcBef>
                <a:spcPct val="0"/>
              </a:spcBef>
              <a:spcAft>
                <a:spcPts val="1800"/>
              </a:spcAft>
            </a:pPr>
            <a:r>
              <a:rPr lang="en-US" sz="3200" b="1" dirty="0">
                <a:solidFill>
                  <a:srgbClr val="000000"/>
                </a:solidFill>
                <a:effectLst/>
                <a:latin typeface="+mj-lt"/>
                <a:ea typeface="+mj-ea"/>
                <a:cs typeface="+mj-cs"/>
              </a:rPr>
              <a:t>Step 8: </a:t>
            </a:r>
            <a:r>
              <a:rPr lang="en-US" sz="3200" dirty="0">
                <a:solidFill>
                  <a:srgbClr val="000000"/>
                </a:solidFill>
                <a:latin typeface="+mj-lt"/>
                <a:ea typeface="+mj-ea"/>
                <a:cs typeface="+mj-cs"/>
              </a:rPr>
              <a:t>Specify Funnel </a:t>
            </a:r>
            <a:br>
              <a:rPr lang="en-US" sz="3200" dirty="0">
                <a:solidFill>
                  <a:srgbClr val="000000"/>
                </a:solidFill>
                <a:latin typeface="+mj-lt"/>
                <a:ea typeface="+mj-ea"/>
                <a:cs typeface="+mj-cs"/>
              </a:rPr>
            </a:br>
            <a:r>
              <a:rPr lang="en-US" sz="3200" dirty="0">
                <a:solidFill>
                  <a:srgbClr val="000000"/>
                </a:solidFill>
                <a:latin typeface="+mj-lt"/>
                <a:ea typeface="+mj-ea"/>
                <a:cs typeface="+mj-cs"/>
              </a:rPr>
              <a:t>Metrics for Optimization</a:t>
            </a:r>
          </a:p>
          <a:p>
            <a:pPr defTabSz="685800">
              <a:lnSpc>
                <a:spcPct val="90000"/>
              </a:lnSpc>
              <a:spcBef>
                <a:spcPct val="0"/>
              </a:spcBef>
              <a:spcAft>
                <a:spcPts val="1800"/>
              </a:spcAft>
            </a:pPr>
            <a:endParaRPr lang="en-US" sz="900" dirty="0">
              <a:solidFill>
                <a:srgbClr val="000000"/>
              </a:solidFill>
              <a:effectLst/>
              <a:latin typeface="+mj-lt"/>
              <a:ea typeface="+mj-ea"/>
              <a:cs typeface="+mj-cs"/>
            </a:endParaRPr>
          </a:p>
        </p:txBody>
      </p:sp>
      <p:sp>
        <p:nvSpPr>
          <p:cNvPr id="2" name="Footer Placeholder 1">
            <a:extLst>
              <a:ext uri="{FF2B5EF4-FFF2-40B4-BE49-F238E27FC236}">
                <a16:creationId xmlns:a16="http://schemas.microsoft.com/office/drawing/2014/main" id="{655EB6A9-1BF5-5223-F7EC-7A13C87553A3}"/>
              </a:ext>
            </a:extLst>
          </p:cNvPr>
          <p:cNvSpPr>
            <a:spLocks noGrp="1"/>
          </p:cNvSpPr>
          <p:nvPr>
            <p:ph type="ftr" sz="quarter" idx="11"/>
          </p:nvPr>
        </p:nvSpPr>
        <p:spPr>
          <a:xfrm>
            <a:off x="1577038" y="8853030"/>
            <a:ext cx="3703922" cy="163074"/>
          </a:xfrm>
        </p:spPr>
        <p:txBody>
          <a:bodyPr vert="horz" lIns="91440" tIns="45720" rIns="91440" bIns="45720" rtlCol="0" anchor="ctr">
            <a:normAutofit/>
          </a:bodyPr>
          <a:lstStyle/>
          <a:p>
            <a:pPr defTabSz="514350">
              <a:lnSpc>
                <a:spcPct val="90000"/>
              </a:lnSpc>
              <a:spcAft>
                <a:spcPts val="600"/>
              </a:spcAft>
              <a:defRPr/>
            </a:pPr>
            <a:r>
              <a:rPr lang="en-US" sz="500" kern="1200">
                <a:solidFill>
                  <a:srgbClr val="898989"/>
                </a:solidFill>
                <a:latin typeface="+mn-lt"/>
                <a:ea typeface="+mn-ea"/>
                <a:cs typeface="+mn-cs"/>
              </a:rPr>
              <a:t>Map Your Launch Funnel Planner</a:t>
            </a:r>
            <a:endParaRPr lang="en-US" sz="500" kern="1200" dirty="0">
              <a:solidFill>
                <a:srgbClr val="898989"/>
              </a:solidFill>
              <a:latin typeface="+mn-lt"/>
              <a:ea typeface="+mn-ea"/>
              <a:cs typeface="+mn-cs"/>
            </a:endParaRPr>
          </a:p>
        </p:txBody>
      </p:sp>
    </p:spTree>
    <p:extLst>
      <p:ext uri="{BB962C8B-B14F-4D97-AF65-F5344CB8AC3E}">
        <p14:creationId xmlns:p14="http://schemas.microsoft.com/office/powerpoint/2010/main" val="1456737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1E117-0680-110D-0E75-014CE95A625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1F3DAF9-D3BF-9FEA-0683-BA972D45B015}"/>
              </a:ext>
            </a:extLst>
          </p:cNvPr>
          <p:cNvSpPr txBox="1"/>
          <p:nvPr/>
        </p:nvSpPr>
        <p:spPr>
          <a:xfrm>
            <a:off x="599147" y="661406"/>
            <a:ext cx="5733536" cy="538994"/>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Funnel Metrics and Refinement</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2C3B4711-5FFA-0381-0936-6864A56A5D33}"/>
              </a:ext>
            </a:extLst>
          </p:cNvPr>
          <p:cNvSpPr txBox="1"/>
          <p:nvPr/>
        </p:nvSpPr>
        <p:spPr>
          <a:xfrm>
            <a:off x="765808" y="1406590"/>
            <a:ext cx="5566875" cy="7225440"/>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Tracking your funnel metrics is essential for improving future launches. Regularly monitoring key metrics helps you see what’s working, identify areas for improvement, and adjust your strategy to achieve better results. Remember, a launch isn’t over when you start making sales – it’s an ongoing process of learning and optimizing.</a:t>
            </a:r>
            <a:br>
              <a:rPr lang="en-US" sz="1200" kern="100" dirty="0">
                <a:effectLst/>
                <a:latin typeface="Verdana" panose="020B0604030504040204" pitchFamily="34" charset="0"/>
                <a:ea typeface="Verdana" panose="020B0604030504040204" pitchFamily="34" charset="0"/>
                <a:cs typeface="Verdana" panose="020B0604030504040204" pitchFamily="34" charset="0"/>
              </a:rPr>
            </a:b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400" b="1" kern="100" dirty="0">
                <a:effectLst/>
                <a:latin typeface="Verdana" panose="020B0604030504040204" pitchFamily="34" charset="0"/>
                <a:ea typeface="Verdana" panose="020B0604030504040204" pitchFamily="34" charset="0"/>
                <a:cs typeface="Verdana" panose="020B0604030504040204" pitchFamily="34" charset="0"/>
              </a:rPr>
              <a:t>Track Funnel Metrics </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Monitoring your funnel’s performance shows how well you’re guiding customers through each stage. Tracking the right metrics helps you understand if your efforts are generating leads, driving sales, and building lasting customer relationships.</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Key metrics to track:</a:t>
            </a:r>
          </a:p>
          <a:p>
            <a:pPr marL="171450" lvl="0" indent="-171450">
              <a:lnSpc>
                <a:spcPct val="115000"/>
              </a:lnSpc>
              <a:spcAft>
                <a:spcPts val="1200"/>
              </a:spcAft>
              <a:buFont typeface="Arial" panose="020B0604020202020204" pitchFamily="34" charset="0"/>
              <a:buChar char="•"/>
            </a:pPr>
            <a:r>
              <a:rPr lang="en-US" sz="1200" b="1" kern="100" dirty="0">
                <a:effectLst/>
                <a:latin typeface="Verdana" panose="020B0604030504040204" pitchFamily="34" charset="0"/>
                <a:ea typeface="Verdana" panose="020B0604030504040204" pitchFamily="34" charset="0"/>
                <a:cs typeface="Verdana" panose="020B0604030504040204" pitchFamily="34" charset="0"/>
              </a:rPr>
              <a:t>Traffic</a:t>
            </a:r>
            <a:r>
              <a:rPr lang="en-US" sz="1200" kern="100" dirty="0">
                <a:effectLst/>
                <a:latin typeface="Verdana" panose="020B0604030504040204" pitchFamily="34" charset="0"/>
                <a:ea typeface="Verdana" panose="020B0604030504040204" pitchFamily="34" charset="0"/>
                <a:cs typeface="Verdana" panose="020B0604030504040204" pitchFamily="34" charset="0"/>
              </a:rPr>
              <a:t> – Measure how many people visit your funnel and where they come from. This helps you focus on the most effective channels.</a:t>
            </a:r>
          </a:p>
          <a:p>
            <a:pPr marL="171450" lvl="0" indent="-171450">
              <a:lnSpc>
                <a:spcPct val="115000"/>
              </a:lnSpc>
              <a:spcAft>
                <a:spcPts val="1200"/>
              </a:spcAft>
              <a:buFont typeface="Arial" panose="020B0604020202020204" pitchFamily="34" charset="0"/>
              <a:buChar char="•"/>
            </a:pPr>
            <a:r>
              <a:rPr lang="en-US" sz="1200" b="1" kern="100" dirty="0">
                <a:effectLst/>
                <a:latin typeface="Verdana" panose="020B0604030504040204" pitchFamily="34" charset="0"/>
                <a:ea typeface="Verdana" panose="020B0604030504040204" pitchFamily="34" charset="0"/>
                <a:cs typeface="Verdana" panose="020B0604030504040204" pitchFamily="34" charset="0"/>
              </a:rPr>
              <a:t>Opt-in rates </a:t>
            </a:r>
            <a:r>
              <a:rPr lang="en-US" sz="1200" kern="100" dirty="0">
                <a:effectLst/>
                <a:latin typeface="Verdana" panose="020B0604030504040204" pitchFamily="34" charset="0"/>
                <a:ea typeface="Verdana" panose="020B0604030504040204" pitchFamily="34" charset="0"/>
                <a:cs typeface="Verdana" panose="020B0604030504040204" pitchFamily="34" charset="0"/>
              </a:rPr>
              <a:t>– Track how many people sign up for lead magnets or free offers. A high opt-in rate means your content is engaging and relevant.</a:t>
            </a:r>
          </a:p>
          <a:p>
            <a:pPr marL="171450" lvl="0" indent="-171450">
              <a:lnSpc>
                <a:spcPct val="115000"/>
              </a:lnSpc>
              <a:spcAft>
                <a:spcPts val="1200"/>
              </a:spcAft>
              <a:buFont typeface="Arial" panose="020B0604020202020204" pitchFamily="34" charset="0"/>
              <a:buChar char="•"/>
            </a:pPr>
            <a:r>
              <a:rPr lang="en-US" sz="1200" b="1" kern="100" dirty="0">
                <a:effectLst/>
                <a:latin typeface="Verdana" panose="020B0604030504040204" pitchFamily="34" charset="0"/>
                <a:ea typeface="Verdana" panose="020B0604030504040204" pitchFamily="34" charset="0"/>
                <a:cs typeface="Verdana" panose="020B0604030504040204" pitchFamily="34" charset="0"/>
              </a:rPr>
              <a:t>Conversion rates </a:t>
            </a:r>
            <a:r>
              <a:rPr lang="en-US" sz="1200" kern="100" dirty="0">
                <a:effectLst/>
                <a:latin typeface="Verdana" panose="020B0604030504040204" pitchFamily="34" charset="0"/>
                <a:ea typeface="Verdana" panose="020B0604030504040204" pitchFamily="34" charset="0"/>
                <a:cs typeface="Verdana" panose="020B0604030504040204" pitchFamily="34" charset="0"/>
              </a:rPr>
              <a:t>– Measure the percentage of people who take key actions, like signing up for a webinar or completing a purchase.</a:t>
            </a:r>
          </a:p>
          <a:p>
            <a:pPr marL="171450" lvl="0" indent="-171450">
              <a:lnSpc>
                <a:spcPct val="115000"/>
              </a:lnSpc>
              <a:spcAft>
                <a:spcPts val="1200"/>
              </a:spcAft>
              <a:buFont typeface="Arial" panose="020B0604020202020204" pitchFamily="34" charset="0"/>
              <a:buChar char="•"/>
            </a:pPr>
            <a:r>
              <a:rPr lang="en-US" sz="1200" b="1" kern="100" dirty="0">
                <a:effectLst/>
                <a:latin typeface="Verdana" panose="020B0604030504040204" pitchFamily="34" charset="0"/>
                <a:ea typeface="Verdana" panose="020B0604030504040204" pitchFamily="34" charset="0"/>
                <a:cs typeface="Verdana" panose="020B0604030504040204" pitchFamily="34" charset="0"/>
              </a:rPr>
              <a:t>Retention rates </a:t>
            </a:r>
            <a:r>
              <a:rPr lang="en-US" sz="1200" kern="100" dirty="0">
                <a:effectLst/>
                <a:latin typeface="Verdana" panose="020B0604030504040204" pitchFamily="34" charset="0"/>
                <a:ea typeface="Verdana" panose="020B0604030504040204" pitchFamily="34" charset="0"/>
                <a:cs typeface="Verdana" panose="020B0604030504040204" pitchFamily="34" charset="0"/>
              </a:rPr>
              <a:t>– Track how many customers stay engaged after purchasing. Strong retention builds long-term relationships and increases lifetime value.</a:t>
            </a:r>
            <a:br>
              <a:rPr lang="en-US" sz="1200" kern="100" dirty="0">
                <a:effectLst/>
                <a:latin typeface="Verdana" panose="020B0604030504040204" pitchFamily="34" charset="0"/>
                <a:ea typeface="Verdana" panose="020B0604030504040204" pitchFamily="34" charset="0"/>
                <a:cs typeface="Verdana" panose="020B0604030504040204" pitchFamily="34" charset="0"/>
              </a:rPr>
            </a:b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By regularly analyzing these metrics, you can refine your funnel, address weaknesses, and boost future launch results.</a:t>
            </a:r>
          </a:p>
          <a:p>
            <a:pPr lvl="0">
              <a:lnSpc>
                <a:spcPct val="115000"/>
              </a:lnSpc>
              <a:spcAft>
                <a:spcPts val="1200"/>
              </a:spcAft>
            </a:pP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FE088833-07D9-BCE5-91CF-E8134752D402}"/>
              </a:ext>
            </a:extLst>
          </p:cNvPr>
          <p:cNvSpPr>
            <a:spLocks noGrp="1"/>
          </p:cNvSpPr>
          <p:nvPr>
            <p:ph type="ftr" sz="quarter" idx="11"/>
          </p:nvPr>
        </p:nvSpPr>
        <p:spPr/>
        <p:txBody>
          <a:bodyPr/>
          <a:lstStyle/>
          <a:p>
            <a:r>
              <a:rPr lang="en-US"/>
              <a:t>Map Your Launch Funnel Planner</a:t>
            </a:r>
            <a:endParaRPr lang="en-GB" dirty="0"/>
          </a:p>
        </p:txBody>
      </p:sp>
    </p:spTree>
    <p:extLst>
      <p:ext uri="{BB962C8B-B14F-4D97-AF65-F5344CB8AC3E}">
        <p14:creationId xmlns:p14="http://schemas.microsoft.com/office/powerpoint/2010/main" val="29708199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AAB64-0C48-ACE6-4E4F-FF404EB120C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1BA61BD-347A-0DAC-5DE8-EC885ACF90BC}"/>
              </a:ext>
            </a:extLst>
          </p:cNvPr>
          <p:cNvSpPr txBox="1"/>
          <p:nvPr/>
        </p:nvSpPr>
        <p:spPr>
          <a:xfrm>
            <a:off x="467891" y="449938"/>
            <a:ext cx="5952945" cy="538994"/>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Track Your Funnel Metrics</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841B461E-4DD2-78A2-13A0-EF565EB344BE}"/>
              </a:ext>
            </a:extLst>
          </p:cNvPr>
          <p:cNvSpPr txBox="1"/>
          <p:nvPr/>
        </p:nvSpPr>
        <p:spPr>
          <a:xfrm>
            <a:off x="577339" y="1142745"/>
            <a:ext cx="5843495" cy="708271"/>
          </a:xfrm>
          <a:prstGeom prst="rect">
            <a:avLst/>
          </a:prstGeom>
          <a:noFill/>
        </p:spPr>
        <p:txBody>
          <a:bodyPr wrap="square">
            <a:spAutoFit/>
          </a:bodyPr>
          <a:lstStyle/>
          <a:p>
            <a:pPr lvl="0">
              <a:lnSpc>
                <a:spcPct val="115000"/>
              </a:lnSpc>
              <a:spcAft>
                <a:spcPts val="1200"/>
              </a:spcAft>
            </a:pPr>
            <a:r>
              <a:rPr lang="en-US" sz="1200" kern="100" dirty="0">
                <a:latin typeface="Verdana" panose="020B0604030504040204" pitchFamily="34" charset="0"/>
                <a:ea typeface="Verdana" panose="020B0604030504040204" pitchFamily="34" charset="0"/>
                <a:cs typeface="Verdana" panose="020B0604030504040204" pitchFamily="34" charset="0"/>
              </a:rPr>
              <a:t>Use this worksheet to track your funnel’s key metrics. Record your performance data for each metric, and note any insights or areas that need improvement. </a:t>
            </a: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4CB33393-BBA5-4CB5-8A77-AB2DC615C665}"/>
              </a:ext>
            </a:extLst>
          </p:cNvPr>
          <p:cNvSpPr>
            <a:spLocks noGrp="1"/>
          </p:cNvSpPr>
          <p:nvPr>
            <p:ph type="ftr" sz="quarter" idx="11"/>
          </p:nvPr>
        </p:nvSpPr>
        <p:spPr/>
        <p:txBody>
          <a:bodyPr/>
          <a:lstStyle/>
          <a:p>
            <a:r>
              <a:rPr lang="en-US"/>
              <a:t>Map Your Launch Funnel Planner</a:t>
            </a:r>
            <a:endParaRPr lang="en-GB" dirty="0"/>
          </a:p>
        </p:txBody>
      </p:sp>
      <p:graphicFrame>
        <p:nvGraphicFramePr>
          <p:cNvPr id="5" name="Table 4">
            <a:extLst>
              <a:ext uri="{FF2B5EF4-FFF2-40B4-BE49-F238E27FC236}">
                <a16:creationId xmlns:a16="http://schemas.microsoft.com/office/drawing/2014/main" id="{81BF0FD7-E9BD-20D6-A843-2FC34A34CEBA}"/>
              </a:ext>
            </a:extLst>
          </p:cNvPr>
          <p:cNvGraphicFramePr>
            <a:graphicFrameLocks noGrp="1"/>
          </p:cNvGraphicFramePr>
          <p:nvPr>
            <p:extLst>
              <p:ext uri="{D42A27DB-BD31-4B8C-83A1-F6EECF244321}">
                <p14:modId xmlns:p14="http://schemas.microsoft.com/office/powerpoint/2010/main" val="3311380709"/>
              </p:ext>
            </p:extLst>
          </p:nvPr>
        </p:nvGraphicFramePr>
        <p:xfrm>
          <a:off x="647634" y="2004829"/>
          <a:ext cx="5702906" cy="6594177"/>
        </p:xfrm>
        <a:graphic>
          <a:graphicData uri="http://schemas.openxmlformats.org/drawingml/2006/table">
            <a:tbl>
              <a:tblPr firstRow="1" bandRow="1">
                <a:tableStyleId>{5C22544A-7EE6-4342-B048-85BDC9FD1C3A}</a:tableStyleId>
              </a:tblPr>
              <a:tblGrid>
                <a:gridCol w="1107025">
                  <a:extLst>
                    <a:ext uri="{9D8B030D-6E8A-4147-A177-3AD203B41FA5}">
                      <a16:colId xmlns:a16="http://schemas.microsoft.com/office/drawing/2014/main" val="3841182682"/>
                    </a:ext>
                  </a:extLst>
                </a:gridCol>
                <a:gridCol w="1915298">
                  <a:extLst>
                    <a:ext uri="{9D8B030D-6E8A-4147-A177-3AD203B41FA5}">
                      <a16:colId xmlns:a16="http://schemas.microsoft.com/office/drawing/2014/main" val="3404338188"/>
                    </a:ext>
                  </a:extLst>
                </a:gridCol>
                <a:gridCol w="2680583">
                  <a:extLst>
                    <a:ext uri="{9D8B030D-6E8A-4147-A177-3AD203B41FA5}">
                      <a16:colId xmlns:a16="http://schemas.microsoft.com/office/drawing/2014/main" val="1292919456"/>
                    </a:ext>
                  </a:extLst>
                </a:gridCol>
              </a:tblGrid>
              <a:tr h="793936">
                <a:tc>
                  <a:txBody>
                    <a:bodyPr/>
                    <a:lstStyle/>
                    <a:p>
                      <a:pPr algn="l"/>
                      <a:r>
                        <a:rPr lang="en-US" sz="1200" b="1" dirty="0">
                          <a:solidFill>
                            <a:schemeClr val="tx1"/>
                          </a:solidFill>
                          <a:latin typeface="Verdana" panose="020B0604030504040204" pitchFamily="34" charset="0"/>
                          <a:ea typeface="Verdana" panose="020B0604030504040204" pitchFamily="34" charset="0"/>
                        </a:rPr>
                        <a:t>Metric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Performance Data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Analysis (strengths &amp; weaknesses)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1081401">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E.g., Traffic</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5,000 visits (from social media, blog, and email)</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Strong traffic from social media, but low engagement from blog visitors. Consider improving blog CTAs to boost conversions. </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1179710">
                <a:tc>
                  <a:txBody>
                    <a:bodyPr/>
                    <a:lstStyle/>
                    <a:p>
                      <a:pPr marL="0" marR="0" algn="ctr">
                        <a:lnSpc>
                          <a:spcPct val="115000"/>
                        </a:lnSpc>
                        <a:spcBef>
                          <a:spcPts val="115"/>
                        </a:spcBef>
                        <a:spcAft>
                          <a:spcPts val="1200"/>
                        </a:spcAft>
                      </a:pPr>
                      <a:r>
                        <a:rPr lang="en-US" sz="1200" b="1" dirty="0">
                          <a:effectLst/>
                          <a:latin typeface="Verdana" panose="020B0604030504040204" pitchFamily="34" charset="0"/>
                          <a:ea typeface="Helvetica" panose="020B0604020202020204" pitchFamily="34" charset="0"/>
                          <a:cs typeface="Verdana" panose="020B0604030504040204" pitchFamily="34" charset="0"/>
                        </a:rPr>
                        <a:t>Traffic</a:t>
                      </a:r>
                      <a:endParaRPr lang="en-US"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086620"/>
                  </a:ext>
                </a:extLst>
              </a:tr>
              <a:tr h="1179710">
                <a:tc>
                  <a:txBody>
                    <a:bodyPr/>
                    <a:lstStyle/>
                    <a:p>
                      <a:pPr marL="0" marR="0" algn="ctr">
                        <a:lnSpc>
                          <a:spcPct val="115000"/>
                        </a:lnSpc>
                        <a:spcBef>
                          <a:spcPts val="115"/>
                        </a:spcBef>
                        <a:spcAft>
                          <a:spcPts val="1200"/>
                        </a:spcAft>
                      </a:pPr>
                      <a:r>
                        <a:rPr lang="en-US" sz="1200" b="1" dirty="0">
                          <a:effectLst/>
                          <a:latin typeface="Verdana" panose="020B0604030504040204" pitchFamily="34" charset="0"/>
                          <a:ea typeface="Helvetica" panose="020B0604020202020204" pitchFamily="34" charset="0"/>
                          <a:cs typeface="Verdana" panose="020B0604030504040204" pitchFamily="34" charset="0"/>
                        </a:rPr>
                        <a:t>Opt-in rates</a:t>
                      </a:r>
                      <a:endParaRPr lang="en-US"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239107"/>
                  </a:ext>
                </a:extLst>
              </a:tr>
              <a:tr h="1179710">
                <a:tc>
                  <a:txBody>
                    <a:bodyPr/>
                    <a:lstStyle/>
                    <a:p>
                      <a:pPr marL="0" marR="0" algn="ctr">
                        <a:lnSpc>
                          <a:spcPct val="115000"/>
                        </a:lnSpc>
                        <a:spcBef>
                          <a:spcPts val="115"/>
                        </a:spcBef>
                        <a:spcAft>
                          <a:spcPts val="1200"/>
                        </a:spcAft>
                      </a:pPr>
                      <a:r>
                        <a:rPr lang="en-US" sz="1200" b="1" dirty="0">
                          <a:effectLst/>
                          <a:latin typeface="Verdana" panose="020B0604030504040204" pitchFamily="34" charset="0"/>
                          <a:ea typeface="Helvetica" panose="020B0604020202020204" pitchFamily="34" charset="0"/>
                          <a:cs typeface="Verdana" panose="020B0604030504040204" pitchFamily="34" charset="0"/>
                        </a:rPr>
                        <a:t>Conversion rates</a:t>
                      </a:r>
                      <a:endParaRPr lang="en-US"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243987"/>
                  </a:ext>
                </a:extLst>
              </a:tr>
              <a:tr h="1179710">
                <a:tc>
                  <a:txBody>
                    <a:bodyPr/>
                    <a:lstStyle/>
                    <a:p>
                      <a:pPr marL="0" marR="0" algn="ctr">
                        <a:lnSpc>
                          <a:spcPct val="115000"/>
                        </a:lnSpc>
                        <a:spcBef>
                          <a:spcPts val="115"/>
                        </a:spcBef>
                        <a:spcAft>
                          <a:spcPts val="1200"/>
                        </a:spcAft>
                      </a:pPr>
                      <a:r>
                        <a:rPr lang="en-US" sz="1200" b="1" dirty="0">
                          <a:effectLst/>
                          <a:latin typeface="Verdana" panose="020B0604030504040204" pitchFamily="34" charset="0"/>
                          <a:ea typeface="Helvetica" panose="020B0604020202020204" pitchFamily="34" charset="0"/>
                          <a:cs typeface="Verdana" panose="020B0604030504040204" pitchFamily="34" charset="0"/>
                        </a:rPr>
                        <a:t>Retention rates</a:t>
                      </a:r>
                      <a:endParaRPr lang="en-US"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7336583"/>
                  </a:ext>
                </a:extLst>
              </a:tr>
            </a:tbl>
          </a:graphicData>
        </a:graphic>
      </p:graphicFrame>
    </p:spTree>
    <p:extLst>
      <p:ext uri="{BB962C8B-B14F-4D97-AF65-F5344CB8AC3E}">
        <p14:creationId xmlns:p14="http://schemas.microsoft.com/office/powerpoint/2010/main" val="3590151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6C438-D10E-F282-7969-EB511D46024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0E4321-C5D9-0D97-FE6A-EF64A659CF48}"/>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E70E6BD3-8857-8E5F-49A8-C6B02A288B88}"/>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4216A635-720C-9974-E422-058C57A19A29}"/>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14235955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9DB96-AD8B-52A8-466D-9FD3FE9320A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6516AB8-798D-5E30-6A02-1D0C136F322F}"/>
              </a:ext>
            </a:extLst>
          </p:cNvPr>
          <p:cNvPicPr>
            <a:picLocks noChangeAspect="1"/>
          </p:cNvPicPr>
          <p:nvPr/>
        </p:nvPicPr>
        <p:blipFill>
          <a:blip r:embed="rId2">
            <a:extLst>
              <a:ext uri="{28A0092B-C50C-407E-A947-70E740481C1C}">
                <a14:useLocalDpi xmlns:a14="http://schemas.microsoft.com/office/drawing/2010/main" val="0"/>
              </a:ext>
            </a:extLst>
          </a:blip>
          <a:srcRect t="22844" b="15131"/>
          <a:stretch/>
        </p:blipFill>
        <p:spPr>
          <a:xfrm>
            <a:off x="1" y="0"/>
            <a:ext cx="6858000" cy="6380424"/>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00F46671-DB10-EAE7-B435-C403A48CCD3D}"/>
              </a:ext>
            </a:extLst>
          </p:cNvPr>
          <p:cNvSpPr txBox="1"/>
          <p:nvPr/>
        </p:nvSpPr>
        <p:spPr>
          <a:xfrm>
            <a:off x="572256" y="6702373"/>
            <a:ext cx="6143793" cy="1828708"/>
          </a:xfrm>
          <a:prstGeom prst="rect">
            <a:avLst/>
          </a:prstGeom>
        </p:spPr>
        <p:txBody>
          <a:bodyPr vert="horz" lIns="91440" tIns="45720" rIns="91440" bIns="45720" rtlCol="0" anchor="ctr">
            <a:normAutofit/>
          </a:bodyPr>
          <a:lstStyle/>
          <a:p>
            <a:pPr defTabSz="685800">
              <a:lnSpc>
                <a:spcPct val="90000"/>
              </a:lnSpc>
              <a:spcBef>
                <a:spcPct val="0"/>
              </a:spcBef>
              <a:spcAft>
                <a:spcPts val="1800"/>
              </a:spcAft>
            </a:pPr>
            <a:r>
              <a:rPr lang="en-US" sz="3200" b="1" dirty="0">
                <a:solidFill>
                  <a:srgbClr val="000000"/>
                </a:solidFill>
                <a:effectLst/>
                <a:latin typeface="+mj-lt"/>
                <a:ea typeface="+mj-ea"/>
                <a:cs typeface="+mj-cs"/>
              </a:rPr>
              <a:t>Step 9: </a:t>
            </a:r>
          </a:p>
          <a:p>
            <a:pPr defTabSz="685800">
              <a:lnSpc>
                <a:spcPct val="90000"/>
              </a:lnSpc>
              <a:spcBef>
                <a:spcPct val="0"/>
              </a:spcBef>
              <a:spcAft>
                <a:spcPts val="1800"/>
              </a:spcAft>
            </a:pPr>
            <a:r>
              <a:rPr lang="en-US" sz="3200" dirty="0">
                <a:solidFill>
                  <a:srgbClr val="000000"/>
                </a:solidFill>
                <a:latin typeface="+mj-lt"/>
                <a:ea typeface="+mj-ea"/>
                <a:cs typeface="+mj-cs"/>
              </a:rPr>
              <a:t>Build Your Action Plan</a:t>
            </a:r>
            <a:endParaRPr lang="en-US" sz="900" dirty="0">
              <a:solidFill>
                <a:srgbClr val="000000"/>
              </a:solidFill>
              <a:effectLst/>
              <a:latin typeface="+mj-lt"/>
              <a:ea typeface="+mj-ea"/>
              <a:cs typeface="+mj-cs"/>
            </a:endParaRPr>
          </a:p>
        </p:txBody>
      </p:sp>
      <p:sp>
        <p:nvSpPr>
          <p:cNvPr id="2" name="Footer Placeholder 1">
            <a:extLst>
              <a:ext uri="{FF2B5EF4-FFF2-40B4-BE49-F238E27FC236}">
                <a16:creationId xmlns:a16="http://schemas.microsoft.com/office/drawing/2014/main" id="{901FDBC2-37D4-28B9-9511-6667ED804F8C}"/>
              </a:ext>
            </a:extLst>
          </p:cNvPr>
          <p:cNvSpPr>
            <a:spLocks noGrp="1"/>
          </p:cNvSpPr>
          <p:nvPr>
            <p:ph type="ftr" sz="quarter" idx="11"/>
          </p:nvPr>
        </p:nvSpPr>
        <p:spPr>
          <a:xfrm>
            <a:off x="1577038" y="8853030"/>
            <a:ext cx="3703922" cy="163074"/>
          </a:xfrm>
        </p:spPr>
        <p:txBody>
          <a:bodyPr vert="horz" lIns="91440" tIns="45720" rIns="91440" bIns="45720" rtlCol="0" anchor="ctr">
            <a:normAutofit/>
          </a:bodyPr>
          <a:lstStyle/>
          <a:p>
            <a:pPr defTabSz="514350">
              <a:lnSpc>
                <a:spcPct val="90000"/>
              </a:lnSpc>
              <a:spcAft>
                <a:spcPts val="600"/>
              </a:spcAft>
              <a:defRPr/>
            </a:pPr>
            <a:r>
              <a:rPr lang="en-US" sz="500" kern="1200">
                <a:solidFill>
                  <a:srgbClr val="898989"/>
                </a:solidFill>
                <a:latin typeface="+mn-lt"/>
                <a:ea typeface="+mn-ea"/>
                <a:cs typeface="+mn-cs"/>
              </a:rPr>
              <a:t>Map Your Launch Funnel Planner</a:t>
            </a:r>
            <a:endParaRPr lang="en-US" sz="500" kern="1200" dirty="0">
              <a:solidFill>
                <a:srgbClr val="898989"/>
              </a:solidFill>
              <a:latin typeface="+mn-lt"/>
              <a:ea typeface="+mn-ea"/>
              <a:cs typeface="+mn-cs"/>
            </a:endParaRPr>
          </a:p>
        </p:txBody>
      </p:sp>
    </p:spTree>
    <p:extLst>
      <p:ext uri="{BB962C8B-B14F-4D97-AF65-F5344CB8AC3E}">
        <p14:creationId xmlns:p14="http://schemas.microsoft.com/office/powerpoint/2010/main" val="31711046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DADF0-02BC-BC81-83D8-D60439867C5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9BA76FC-F275-6B7B-5F0E-4C7FE9BA306E}"/>
              </a:ext>
            </a:extLst>
          </p:cNvPr>
          <p:cNvSpPr txBox="1"/>
          <p:nvPr/>
        </p:nvSpPr>
        <p:spPr>
          <a:xfrm>
            <a:off x="599147" y="661406"/>
            <a:ext cx="5733536" cy="538994"/>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Build Your Action Plan</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671B74DE-77F1-FCE2-9EC7-86551F197E18}"/>
              </a:ext>
            </a:extLst>
          </p:cNvPr>
          <p:cNvSpPr txBox="1"/>
          <p:nvPr/>
        </p:nvSpPr>
        <p:spPr>
          <a:xfrm>
            <a:off x="951159" y="1616655"/>
            <a:ext cx="5264289" cy="1653145"/>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You’ve completed each step of the planner – now it’s time to create a clear action plan. </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This will ensure all tasks are covered and give you a roadmap to follow as you launch. </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Use the checklists to track what’s done and what still needs attention.</a:t>
            </a:r>
          </a:p>
        </p:txBody>
      </p:sp>
      <p:sp>
        <p:nvSpPr>
          <p:cNvPr id="2" name="Footer Placeholder 1">
            <a:extLst>
              <a:ext uri="{FF2B5EF4-FFF2-40B4-BE49-F238E27FC236}">
                <a16:creationId xmlns:a16="http://schemas.microsoft.com/office/drawing/2014/main" id="{8CF6D812-F541-1ACF-05E9-1CBF60A2D393}"/>
              </a:ext>
            </a:extLst>
          </p:cNvPr>
          <p:cNvSpPr>
            <a:spLocks noGrp="1"/>
          </p:cNvSpPr>
          <p:nvPr>
            <p:ph type="ftr" sz="quarter" idx="11"/>
          </p:nvPr>
        </p:nvSpPr>
        <p:spPr/>
        <p:txBody>
          <a:bodyPr/>
          <a:lstStyle/>
          <a:p>
            <a:r>
              <a:rPr lang="en-US"/>
              <a:t>Map Your Launch Funnel Planner</a:t>
            </a:r>
            <a:endParaRPr lang="en-GB" dirty="0"/>
          </a:p>
        </p:txBody>
      </p:sp>
    </p:spTree>
    <p:extLst>
      <p:ext uri="{BB962C8B-B14F-4D97-AF65-F5344CB8AC3E}">
        <p14:creationId xmlns:p14="http://schemas.microsoft.com/office/powerpoint/2010/main" val="23473653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592A1-1A5F-29D5-E9A7-07B4F5412A3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A239C4B-EC9C-3446-E502-9442421B20E5}"/>
              </a:ext>
            </a:extLst>
          </p:cNvPr>
          <p:cNvSpPr txBox="1"/>
          <p:nvPr/>
        </p:nvSpPr>
        <p:spPr>
          <a:xfrm>
            <a:off x="517107" y="646007"/>
            <a:ext cx="5952945" cy="538994"/>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Launch Funnel Progress Checklist </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C936CEF8-976B-B6CF-9D75-6F2336980A59}"/>
              </a:ext>
            </a:extLst>
          </p:cNvPr>
          <p:cNvSpPr txBox="1"/>
          <p:nvPr/>
        </p:nvSpPr>
        <p:spPr>
          <a:xfrm>
            <a:off x="626557" y="1641264"/>
            <a:ext cx="5843495" cy="708271"/>
          </a:xfrm>
          <a:prstGeom prst="rect">
            <a:avLst/>
          </a:prstGeom>
          <a:noFill/>
        </p:spPr>
        <p:txBody>
          <a:bodyPr wrap="square">
            <a:spAutoFit/>
          </a:bodyPr>
          <a:lstStyle/>
          <a:p>
            <a:pPr lvl="0">
              <a:lnSpc>
                <a:spcPct val="115000"/>
              </a:lnSpc>
              <a:spcAft>
                <a:spcPts val="1200"/>
              </a:spcAft>
            </a:pPr>
            <a:r>
              <a:rPr lang="en-US" sz="1200" kern="100" dirty="0">
                <a:latin typeface="Verdana" panose="020B0604030504040204" pitchFamily="34" charset="0"/>
                <a:ea typeface="Verdana" panose="020B0604030504040204" pitchFamily="34" charset="0"/>
                <a:cs typeface="Verdana" panose="020B0604030504040204" pitchFamily="34" charset="0"/>
              </a:rPr>
              <a:t>Use this checklist to quickly review what you’ve already completed in each step of the planner. This will help you track progress and highlight any missing elements.</a:t>
            </a: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B0CE837A-3C3A-853E-D961-FF6BBFEB0A51}"/>
              </a:ext>
            </a:extLst>
          </p:cNvPr>
          <p:cNvSpPr>
            <a:spLocks noGrp="1"/>
          </p:cNvSpPr>
          <p:nvPr>
            <p:ph type="ftr" sz="quarter" idx="11"/>
          </p:nvPr>
        </p:nvSpPr>
        <p:spPr/>
        <p:txBody>
          <a:bodyPr/>
          <a:lstStyle/>
          <a:p>
            <a:r>
              <a:rPr lang="en-US"/>
              <a:t>Map Your Launch Funnel Planner</a:t>
            </a:r>
            <a:endParaRPr lang="en-GB" dirty="0"/>
          </a:p>
        </p:txBody>
      </p:sp>
      <p:graphicFrame>
        <p:nvGraphicFramePr>
          <p:cNvPr id="5" name="Table 4">
            <a:extLst>
              <a:ext uri="{FF2B5EF4-FFF2-40B4-BE49-F238E27FC236}">
                <a16:creationId xmlns:a16="http://schemas.microsoft.com/office/drawing/2014/main" id="{26F334E2-3AAF-3C4B-0BC1-09C75AEDC128}"/>
              </a:ext>
            </a:extLst>
          </p:cNvPr>
          <p:cNvGraphicFramePr>
            <a:graphicFrameLocks noGrp="1"/>
          </p:cNvGraphicFramePr>
          <p:nvPr>
            <p:extLst>
              <p:ext uri="{D42A27DB-BD31-4B8C-83A1-F6EECF244321}">
                <p14:modId xmlns:p14="http://schemas.microsoft.com/office/powerpoint/2010/main" val="2908505346"/>
              </p:ext>
            </p:extLst>
          </p:nvPr>
        </p:nvGraphicFramePr>
        <p:xfrm>
          <a:off x="626557" y="2556761"/>
          <a:ext cx="5604885" cy="4910976"/>
        </p:xfrm>
        <a:graphic>
          <a:graphicData uri="http://schemas.openxmlformats.org/drawingml/2006/table">
            <a:tbl>
              <a:tblPr firstRow="1" bandRow="1">
                <a:tableStyleId>{5C22544A-7EE6-4342-B048-85BDC9FD1C3A}</a:tableStyleId>
              </a:tblPr>
              <a:tblGrid>
                <a:gridCol w="4859843">
                  <a:extLst>
                    <a:ext uri="{9D8B030D-6E8A-4147-A177-3AD203B41FA5}">
                      <a16:colId xmlns:a16="http://schemas.microsoft.com/office/drawing/2014/main" val="3404338188"/>
                    </a:ext>
                  </a:extLst>
                </a:gridCol>
                <a:gridCol w="745042">
                  <a:extLst>
                    <a:ext uri="{9D8B030D-6E8A-4147-A177-3AD203B41FA5}">
                      <a16:colId xmlns:a16="http://schemas.microsoft.com/office/drawing/2014/main" val="1292919456"/>
                    </a:ext>
                  </a:extLst>
                </a:gridCol>
              </a:tblGrid>
              <a:tr h="521856">
                <a:tc>
                  <a:txBody>
                    <a:bodyPr/>
                    <a:lstStyle/>
                    <a:p>
                      <a:pPr algn="l"/>
                      <a:endParaRPr lang="en-US" sz="1200" b="1" dirty="0">
                        <a:solidFill>
                          <a:schemeClr val="tx1"/>
                        </a:solidFill>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en-US" sz="1200" b="1" dirty="0">
                        <a:solidFill>
                          <a:schemeClr val="tx1"/>
                        </a:solidFill>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548640">
                <a:tc>
                  <a:txBody>
                    <a:bodyPr/>
                    <a:lstStyle/>
                    <a:p>
                      <a:pPr marL="0" marR="0">
                        <a:lnSpc>
                          <a:spcPct val="115000"/>
                        </a:lnSpc>
                        <a:spcBef>
                          <a:spcPts val="115"/>
                        </a:spcBef>
                        <a:spcAft>
                          <a:spcPts val="1200"/>
                        </a:spcAft>
                      </a:pPr>
                      <a:r>
                        <a:rPr lang="en-US" sz="1200" b="1" dirty="0">
                          <a:effectLst/>
                          <a:latin typeface="Verdana" panose="020B0604030504040204" pitchFamily="34" charset="0"/>
                          <a:ea typeface="Verdana" panose="020B0604030504040204" pitchFamily="34" charset="0"/>
                          <a:cs typeface="Verdana" panose="020B0604030504040204" pitchFamily="34" charset="0"/>
                        </a:rPr>
                        <a:t>Step 1: Define Your Product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548640">
                <a:tc>
                  <a:txBody>
                    <a:bodyPr/>
                    <a:lstStyle/>
                    <a:p>
                      <a:pPr marL="0" marR="0">
                        <a:lnSpc>
                          <a:spcPct val="115000"/>
                        </a:lnSpc>
                        <a:spcBef>
                          <a:spcPts val="115"/>
                        </a:spcBef>
                        <a:spcAft>
                          <a:spcPts val="1200"/>
                        </a:spcAft>
                      </a:pPr>
                      <a:r>
                        <a:rPr lang="en-US" sz="1200" b="1" dirty="0">
                          <a:effectLst/>
                          <a:latin typeface="Verdana" panose="020B0604030504040204" pitchFamily="34" charset="0"/>
                          <a:ea typeface="Verdana" panose="020B0604030504040204" pitchFamily="34" charset="0"/>
                          <a:cs typeface="Verdana" panose="020B0604030504040204" pitchFamily="34" charset="0"/>
                        </a:rPr>
                        <a:t>Step 2: Set Your Launch Goals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086620"/>
                  </a:ext>
                </a:extLst>
              </a:tr>
              <a:tr h="548640">
                <a:tc>
                  <a:txBody>
                    <a:bodyPr/>
                    <a:lstStyle/>
                    <a:p>
                      <a:pPr marL="0" marR="0">
                        <a:lnSpc>
                          <a:spcPct val="115000"/>
                        </a:lnSpc>
                        <a:spcBef>
                          <a:spcPts val="115"/>
                        </a:spcBef>
                        <a:spcAft>
                          <a:spcPts val="1200"/>
                        </a:spcAft>
                      </a:pPr>
                      <a:r>
                        <a:rPr lang="en-US" sz="1200" b="1">
                          <a:effectLst/>
                          <a:latin typeface="Verdana" panose="020B0604030504040204" pitchFamily="34" charset="0"/>
                          <a:ea typeface="Verdana" panose="020B0604030504040204" pitchFamily="34" charset="0"/>
                          <a:cs typeface="Verdana" panose="020B0604030504040204" pitchFamily="34" charset="0"/>
                        </a:rPr>
                        <a:t>Step 3: Understand Your Launch Audience</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239107"/>
                  </a:ext>
                </a:extLst>
              </a:tr>
              <a:tr h="548640">
                <a:tc>
                  <a:txBody>
                    <a:bodyPr/>
                    <a:lstStyle/>
                    <a:p>
                      <a:pPr marL="0" marR="0">
                        <a:lnSpc>
                          <a:spcPct val="115000"/>
                        </a:lnSpc>
                        <a:spcBef>
                          <a:spcPts val="115"/>
                        </a:spcBef>
                        <a:spcAft>
                          <a:spcPts val="1200"/>
                        </a:spcAft>
                      </a:pPr>
                      <a:r>
                        <a:rPr lang="en-US" sz="1200" b="1" dirty="0">
                          <a:effectLst/>
                          <a:latin typeface="Verdana" panose="020B0604030504040204" pitchFamily="34" charset="0"/>
                          <a:ea typeface="Verdana" panose="020B0604030504040204" pitchFamily="34" charset="0"/>
                          <a:cs typeface="Verdana" panose="020B0604030504040204" pitchFamily="34" charset="0"/>
                        </a:rPr>
                        <a:t>Step 4: Map Your Launch Funnel Stages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243987"/>
                  </a:ext>
                </a:extLst>
              </a:tr>
              <a:tr h="548640">
                <a:tc>
                  <a:txBody>
                    <a:bodyPr/>
                    <a:lstStyle/>
                    <a:p>
                      <a:pPr marL="0" marR="0">
                        <a:lnSpc>
                          <a:spcPct val="115000"/>
                        </a:lnSpc>
                        <a:spcBef>
                          <a:spcPts val="115"/>
                        </a:spcBef>
                        <a:spcAft>
                          <a:spcPts val="1200"/>
                        </a:spcAft>
                      </a:pPr>
                      <a:r>
                        <a:rPr lang="en-US" sz="1200" b="1">
                          <a:effectLst/>
                          <a:latin typeface="Verdana" panose="020B0604030504040204" pitchFamily="34" charset="0"/>
                          <a:ea typeface="Verdana" panose="020B0604030504040204" pitchFamily="34" charset="0"/>
                          <a:cs typeface="Verdana" panose="020B0604030504040204" pitchFamily="34" charset="0"/>
                        </a:rPr>
                        <a:t>Step 5: Plan Pre-Launch Funnel Stages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7336583"/>
                  </a:ext>
                </a:extLst>
              </a:tr>
              <a:tr h="548640">
                <a:tc>
                  <a:txBody>
                    <a:bodyPr/>
                    <a:lstStyle/>
                    <a:p>
                      <a:pPr marL="0" marR="0">
                        <a:lnSpc>
                          <a:spcPct val="115000"/>
                        </a:lnSpc>
                        <a:spcBef>
                          <a:spcPts val="115"/>
                        </a:spcBef>
                        <a:spcAft>
                          <a:spcPts val="1200"/>
                        </a:spcAft>
                      </a:pPr>
                      <a:r>
                        <a:rPr lang="en-US" sz="1200" b="1" dirty="0">
                          <a:effectLst/>
                          <a:latin typeface="Verdana" panose="020B0604030504040204" pitchFamily="34" charset="0"/>
                          <a:ea typeface="Verdana" panose="020B0604030504040204" pitchFamily="34" charset="0"/>
                          <a:cs typeface="Verdana" panose="020B0604030504040204" pitchFamily="34" charset="0"/>
                        </a:rPr>
                        <a:t>Step 6: Launch Day Prep</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5934984"/>
                  </a:ext>
                </a:extLst>
              </a:tr>
              <a:tr h="548640">
                <a:tc>
                  <a:txBody>
                    <a:bodyPr/>
                    <a:lstStyle/>
                    <a:p>
                      <a:pPr marL="0" marR="0">
                        <a:lnSpc>
                          <a:spcPct val="115000"/>
                        </a:lnSpc>
                        <a:spcBef>
                          <a:spcPts val="115"/>
                        </a:spcBef>
                        <a:spcAft>
                          <a:spcPts val="1200"/>
                        </a:spcAft>
                      </a:pPr>
                      <a:r>
                        <a:rPr lang="en-US" sz="1200" b="1" dirty="0">
                          <a:effectLst/>
                          <a:latin typeface="Verdana" panose="020B0604030504040204" pitchFamily="34" charset="0"/>
                          <a:ea typeface="Verdana" panose="020B0604030504040204" pitchFamily="34" charset="0"/>
                          <a:cs typeface="Verdana" panose="020B0604030504040204" pitchFamily="34" charset="0"/>
                        </a:rPr>
                        <a:t>Step 7: Post-Launch Funnel Strategies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2349743"/>
                  </a:ext>
                </a:extLst>
              </a:tr>
              <a:tr h="548640">
                <a:tc>
                  <a:txBody>
                    <a:bodyPr/>
                    <a:lstStyle/>
                    <a:p>
                      <a:pPr marL="0" marR="0">
                        <a:lnSpc>
                          <a:spcPct val="115000"/>
                        </a:lnSpc>
                        <a:spcBef>
                          <a:spcPts val="115"/>
                        </a:spcBef>
                        <a:spcAft>
                          <a:spcPts val="1200"/>
                        </a:spcAft>
                      </a:pPr>
                      <a:r>
                        <a:rPr lang="en-US" sz="1200" b="1" dirty="0">
                          <a:effectLst/>
                          <a:latin typeface="Verdana" panose="020B0604030504040204" pitchFamily="34" charset="0"/>
                          <a:ea typeface="Verdana" panose="020B0604030504040204" pitchFamily="34" charset="0"/>
                          <a:cs typeface="Verdana" panose="020B0604030504040204" pitchFamily="34" charset="0"/>
                        </a:rPr>
                        <a:t>Step 8: Funnel Metrics and Refinement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9685626"/>
                  </a:ext>
                </a:extLst>
              </a:tr>
            </a:tbl>
          </a:graphicData>
        </a:graphic>
      </p:graphicFrame>
      <p:pic>
        <p:nvPicPr>
          <p:cNvPr id="6" name="Graphic 5" descr="Checkmark with solid fill">
            <a:extLst>
              <a:ext uri="{FF2B5EF4-FFF2-40B4-BE49-F238E27FC236}">
                <a16:creationId xmlns:a16="http://schemas.microsoft.com/office/drawing/2014/main" id="{0BC74E1E-6420-A08D-1BF2-F1A93E6635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14657" y="2641396"/>
            <a:ext cx="328804" cy="328804"/>
          </a:xfrm>
          <a:prstGeom prst="rect">
            <a:avLst/>
          </a:prstGeom>
        </p:spPr>
      </p:pic>
    </p:spTree>
    <p:extLst>
      <p:ext uri="{BB962C8B-B14F-4D97-AF65-F5344CB8AC3E}">
        <p14:creationId xmlns:p14="http://schemas.microsoft.com/office/powerpoint/2010/main" val="49252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3C74F2-5C3E-4391-ACBB-3EAD0FF4B0F3}"/>
              </a:ext>
            </a:extLst>
          </p:cNvPr>
          <p:cNvPicPr>
            <a:picLocks noChangeAspect="1"/>
          </p:cNvPicPr>
          <p:nvPr/>
        </p:nvPicPr>
        <p:blipFill>
          <a:blip r:embed="rId2">
            <a:extLst>
              <a:ext uri="{28A0092B-C50C-407E-A947-70E740481C1C}">
                <a14:useLocalDpi xmlns:a14="http://schemas.microsoft.com/office/drawing/2010/main" val="0"/>
              </a:ext>
            </a:extLst>
          </a:blip>
          <a:srcRect t="6817" b="28128"/>
          <a:stretch/>
        </p:blipFill>
        <p:spPr>
          <a:xfrm>
            <a:off x="0" y="0"/>
            <a:ext cx="6847341" cy="6369531"/>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8C8A2FBA-2B1B-4B4B-B24D-61451B2D55AB}"/>
              </a:ext>
            </a:extLst>
          </p:cNvPr>
          <p:cNvSpPr txBox="1"/>
          <p:nvPr/>
        </p:nvSpPr>
        <p:spPr>
          <a:xfrm>
            <a:off x="572256" y="6702373"/>
            <a:ext cx="5713485" cy="1828708"/>
          </a:xfrm>
          <a:prstGeom prst="rect">
            <a:avLst/>
          </a:prstGeom>
        </p:spPr>
        <p:txBody>
          <a:bodyPr vert="horz" lIns="91440" tIns="45720" rIns="91440" bIns="45720" rtlCol="0" anchor="ctr">
            <a:normAutofit/>
          </a:bodyPr>
          <a:lstStyle/>
          <a:p>
            <a:pPr defTabSz="685800">
              <a:lnSpc>
                <a:spcPct val="90000"/>
              </a:lnSpc>
              <a:spcBef>
                <a:spcPct val="0"/>
              </a:spcBef>
              <a:spcAft>
                <a:spcPts val="1800"/>
              </a:spcAft>
            </a:pPr>
            <a:r>
              <a:rPr lang="en-US" sz="3200" b="1" dirty="0">
                <a:solidFill>
                  <a:srgbClr val="000000"/>
                </a:solidFill>
                <a:effectLst/>
                <a:latin typeface="+mj-lt"/>
                <a:ea typeface="+mj-ea"/>
                <a:cs typeface="+mj-cs"/>
              </a:rPr>
              <a:t>Step 1: </a:t>
            </a:r>
          </a:p>
          <a:p>
            <a:pPr defTabSz="685800">
              <a:lnSpc>
                <a:spcPct val="90000"/>
              </a:lnSpc>
              <a:spcBef>
                <a:spcPct val="0"/>
              </a:spcBef>
              <a:spcAft>
                <a:spcPts val="1800"/>
              </a:spcAft>
            </a:pPr>
            <a:r>
              <a:rPr lang="en-US" sz="3200" dirty="0">
                <a:solidFill>
                  <a:srgbClr val="000000"/>
                </a:solidFill>
                <a:latin typeface="+mj-lt"/>
                <a:ea typeface="+mj-ea"/>
                <a:cs typeface="+mj-cs"/>
              </a:rPr>
              <a:t>Define Your Product </a:t>
            </a:r>
            <a:endParaRPr lang="en-US" sz="3200" dirty="0">
              <a:solidFill>
                <a:srgbClr val="000000"/>
              </a:solidFill>
              <a:effectLst/>
              <a:latin typeface="+mj-lt"/>
              <a:ea typeface="+mj-ea"/>
              <a:cs typeface="+mj-cs"/>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a:xfrm>
            <a:off x="1577038" y="8853030"/>
            <a:ext cx="3703922" cy="163074"/>
          </a:xfrm>
        </p:spPr>
        <p:txBody>
          <a:bodyPr vert="horz" lIns="91440" tIns="45720" rIns="91440" bIns="45720" rtlCol="0" anchor="ctr">
            <a:normAutofit/>
          </a:bodyPr>
          <a:lstStyle/>
          <a:p>
            <a:pPr defTabSz="514350">
              <a:lnSpc>
                <a:spcPct val="90000"/>
              </a:lnSpc>
              <a:spcAft>
                <a:spcPts val="600"/>
              </a:spcAft>
              <a:defRPr/>
            </a:pPr>
            <a:r>
              <a:rPr lang="en-US" sz="500" kern="1200">
                <a:solidFill>
                  <a:srgbClr val="898989"/>
                </a:solidFill>
                <a:latin typeface="+mn-lt"/>
                <a:ea typeface="+mn-ea"/>
                <a:cs typeface="+mn-cs"/>
              </a:rPr>
              <a:t>Map Your Launch Funnel Planner</a:t>
            </a:r>
            <a:endParaRPr lang="en-US" sz="500" kern="1200" dirty="0">
              <a:solidFill>
                <a:srgbClr val="898989"/>
              </a:solidFill>
              <a:latin typeface="+mn-lt"/>
              <a:ea typeface="+mn-ea"/>
              <a:cs typeface="+mn-cs"/>
            </a:endParaRPr>
          </a:p>
        </p:txBody>
      </p:sp>
    </p:spTree>
    <p:extLst>
      <p:ext uri="{BB962C8B-B14F-4D97-AF65-F5344CB8AC3E}">
        <p14:creationId xmlns:p14="http://schemas.microsoft.com/office/powerpoint/2010/main" val="29206789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E7493-EA71-6736-7357-2F6E3DDFB24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854C357-7CB9-E33F-56D9-30410B93D83C}"/>
              </a:ext>
            </a:extLst>
          </p:cNvPr>
          <p:cNvSpPr txBox="1"/>
          <p:nvPr/>
        </p:nvSpPr>
        <p:spPr>
          <a:xfrm>
            <a:off x="517107" y="646007"/>
            <a:ext cx="5952945" cy="538994"/>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Remaining Tasks Checklist </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A2928098-1E87-9AD6-DA73-8E7CECA6C634}"/>
              </a:ext>
            </a:extLst>
          </p:cNvPr>
          <p:cNvSpPr txBox="1"/>
          <p:nvPr/>
        </p:nvSpPr>
        <p:spPr>
          <a:xfrm>
            <a:off x="517107" y="1305342"/>
            <a:ext cx="5977443" cy="495905"/>
          </a:xfrm>
          <a:prstGeom prst="rect">
            <a:avLst/>
          </a:prstGeom>
          <a:noFill/>
        </p:spPr>
        <p:txBody>
          <a:bodyPr wrap="square">
            <a:spAutoFit/>
          </a:bodyPr>
          <a:lstStyle/>
          <a:p>
            <a:pPr lvl="0">
              <a:lnSpc>
                <a:spcPct val="115000"/>
              </a:lnSpc>
              <a:spcAft>
                <a:spcPts val="1200"/>
              </a:spcAft>
            </a:pPr>
            <a:r>
              <a:rPr lang="en-US" sz="1200" kern="100" dirty="0">
                <a:latin typeface="Verdana" panose="020B0604030504040204" pitchFamily="34" charset="0"/>
                <a:ea typeface="Verdana" panose="020B0604030504040204" pitchFamily="34" charset="0"/>
                <a:cs typeface="Verdana" panose="020B0604030504040204" pitchFamily="34" charset="0"/>
              </a:rPr>
              <a:t>Use this checklist to organize your remaining tasks by step. Add deadlines to keep everything on track as you wrap up your launch funnel.</a:t>
            </a: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3E6365A0-29F0-3D60-C4C4-0A5B0EA37CC2}"/>
              </a:ext>
            </a:extLst>
          </p:cNvPr>
          <p:cNvSpPr>
            <a:spLocks noGrp="1"/>
          </p:cNvSpPr>
          <p:nvPr>
            <p:ph type="ftr" sz="quarter" idx="11"/>
          </p:nvPr>
        </p:nvSpPr>
        <p:spPr/>
        <p:txBody>
          <a:bodyPr/>
          <a:lstStyle/>
          <a:p>
            <a:r>
              <a:rPr lang="en-US"/>
              <a:t>Map Your Launch Funnel Planner</a:t>
            </a:r>
            <a:endParaRPr lang="en-GB" dirty="0"/>
          </a:p>
        </p:txBody>
      </p:sp>
      <p:graphicFrame>
        <p:nvGraphicFramePr>
          <p:cNvPr id="5" name="Table 4">
            <a:extLst>
              <a:ext uri="{FF2B5EF4-FFF2-40B4-BE49-F238E27FC236}">
                <a16:creationId xmlns:a16="http://schemas.microsoft.com/office/drawing/2014/main" id="{5B018228-98A3-BF01-AC09-94A945A76DB4}"/>
              </a:ext>
            </a:extLst>
          </p:cNvPr>
          <p:cNvGraphicFramePr>
            <a:graphicFrameLocks noGrp="1"/>
          </p:cNvGraphicFramePr>
          <p:nvPr>
            <p:extLst>
              <p:ext uri="{D42A27DB-BD31-4B8C-83A1-F6EECF244321}">
                <p14:modId xmlns:p14="http://schemas.microsoft.com/office/powerpoint/2010/main" val="1133726091"/>
              </p:ext>
            </p:extLst>
          </p:nvPr>
        </p:nvGraphicFramePr>
        <p:xfrm>
          <a:off x="626557" y="1941097"/>
          <a:ext cx="5604886" cy="6556896"/>
        </p:xfrm>
        <a:graphic>
          <a:graphicData uri="http://schemas.openxmlformats.org/drawingml/2006/table">
            <a:tbl>
              <a:tblPr firstRow="1" bandRow="1">
                <a:tableStyleId>{5C22544A-7EE6-4342-B048-85BDC9FD1C3A}</a:tableStyleId>
              </a:tblPr>
              <a:tblGrid>
                <a:gridCol w="3678743">
                  <a:extLst>
                    <a:ext uri="{9D8B030D-6E8A-4147-A177-3AD203B41FA5}">
                      <a16:colId xmlns:a16="http://schemas.microsoft.com/office/drawing/2014/main" val="3404338188"/>
                    </a:ext>
                  </a:extLst>
                </a:gridCol>
                <a:gridCol w="1268517">
                  <a:extLst>
                    <a:ext uri="{9D8B030D-6E8A-4147-A177-3AD203B41FA5}">
                      <a16:colId xmlns:a16="http://schemas.microsoft.com/office/drawing/2014/main" val="147068259"/>
                    </a:ext>
                  </a:extLst>
                </a:gridCol>
                <a:gridCol w="657626">
                  <a:extLst>
                    <a:ext uri="{9D8B030D-6E8A-4147-A177-3AD203B41FA5}">
                      <a16:colId xmlns:a16="http://schemas.microsoft.com/office/drawing/2014/main" val="1292919456"/>
                    </a:ext>
                  </a:extLst>
                </a:gridCol>
              </a:tblGrid>
              <a:tr h="521856">
                <a:tc>
                  <a:txBody>
                    <a:bodyPr/>
                    <a:lstStyle/>
                    <a:p>
                      <a:pPr algn="l"/>
                      <a:r>
                        <a:rPr lang="en-US" sz="1200" b="1" dirty="0">
                          <a:solidFill>
                            <a:schemeClr val="tx1"/>
                          </a:solidFill>
                          <a:latin typeface="Verdana" panose="020B0604030504040204" pitchFamily="34" charset="0"/>
                          <a:ea typeface="Verdana" panose="020B0604030504040204" pitchFamily="34" charset="0"/>
                        </a:rPr>
                        <a:t>Step &amp; Task</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Deadline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en-US" sz="1200" b="1" dirty="0">
                        <a:solidFill>
                          <a:schemeClr val="tx1"/>
                        </a:solidFill>
                        <a:latin typeface="Verdana" panose="020B0604030504040204" pitchFamily="34" charset="0"/>
                        <a:ea typeface="Verdana" panose="020B060403050404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548640">
                <a:tc>
                  <a:txBody>
                    <a:bodyPr/>
                    <a:lstStyle/>
                    <a:p>
                      <a:pPr marL="0" marR="0">
                        <a:lnSpc>
                          <a:spcPct val="115000"/>
                        </a:lnSpc>
                        <a:spcBef>
                          <a:spcPts val="115"/>
                        </a:spcBef>
                        <a:spcAft>
                          <a:spcPts val="1200"/>
                        </a:spcAft>
                      </a:pPr>
                      <a:r>
                        <a:rPr lang="en-US" sz="1100" b="0" i="1" dirty="0">
                          <a:effectLst/>
                          <a:latin typeface="Verdana" panose="020B0604030504040204" pitchFamily="34" charset="0"/>
                          <a:ea typeface="Verdana" panose="020B0604030504040204" pitchFamily="34" charset="0"/>
                          <a:cs typeface="Verdana" panose="020B0604030504040204" pitchFamily="34" charset="0"/>
                        </a:rPr>
                        <a:t>e.g., Step 1 - Finalize product benefits and unique selling points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March 1st</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100" i="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685800">
                <a:tc>
                  <a:txBody>
                    <a:bodyPr/>
                    <a:lstStyle/>
                    <a:p>
                      <a:pPr marL="0" marR="0">
                        <a:lnSpc>
                          <a:spcPct val="115000"/>
                        </a:lnSpc>
                        <a:spcBef>
                          <a:spcPts val="115"/>
                        </a:spcBef>
                        <a:spcAft>
                          <a:spcPts val="1200"/>
                        </a:spcAft>
                      </a:pPr>
                      <a:endParaRPr lang="en-US"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086620"/>
                  </a:ext>
                </a:extLst>
              </a:tr>
              <a:tr h="685800">
                <a:tc>
                  <a:txBody>
                    <a:bodyPr/>
                    <a:lstStyle/>
                    <a:p>
                      <a:pPr marL="0" marR="0">
                        <a:lnSpc>
                          <a:spcPct val="115000"/>
                        </a:lnSpc>
                        <a:spcBef>
                          <a:spcPts val="115"/>
                        </a:spcBef>
                        <a:spcAft>
                          <a:spcPts val="1200"/>
                        </a:spcAft>
                      </a:pPr>
                      <a:endParaRPr lang="en-US"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239107"/>
                  </a:ext>
                </a:extLst>
              </a:tr>
              <a:tr h="685800">
                <a:tc>
                  <a:txBody>
                    <a:bodyPr/>
                    <a:lstStyle/>
                    <a:p>
                      <a:pPr marL="0" marR="0">
                        <a:lnSpc>
                          <a:spcPct val="115000"/>
                        </a:lnSpc>
                        <a:spcBef>
                          <a:spcPts val="115"/>
                        </a:spcBef>
                        <a:spcAft>
                          <a:spcPts val="1200"/>
                        </a:spcAft>
                      </a:pPr>
                      <a:endParaRPr lang="en-US"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243987"/>
                  </a:ext>
                </a:extLst>
              </a:tr>
              <a:tr h="685800">
                <a:tc>
                  <a:txBody>
                    <a:bodyPr/>
                    <a:lstStyle/>
                    <a:p>
                      <a:pPr marL="0" marR="0">
                        <a:lnSpc>
                          <a:spcPct val="115000"/>
                        </a:lnSpc>
                        <a:spcBef>
                          <a:spcPts val="115"/>
                        </a:spcBef>
                        <a:spcAft>
                          <a:spcPts val="1200"/>
                        </a:spcAft>
                      </a:pPr>
                      <a:endParaRPr lang="en-US"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7336583"/>
                  </a:ext>
                </a:extLst>
              </a:tr>
              <a:tr h="685800">
                <a:tc>
                  <a:txBody>
                    <a:bodyPr/>
                    <a:lstStyle/>
                    <a:p>
                      <a:pPr marL="0" marR="0">
                        <a:lnSpc>
                          <a:spcPct val="115000"/>
                        </a:lnSpc>
                        <a:spcBef>
                          <a:spcPts val="115"/>
                        </a:spcBef>
                        <a:spcAft>
                          <a:spcPts val="1200"/>
                        </a:spcAft>
                      </a:pPr>
                      <a:endParaRPr lang="en-US"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5934984"/>
                  </a:ext>
                </a:extLst>
              </a:tr>
              <a:tr h="685800">
                <a:tc>
                  <a:txBody>
                    <a:bodyPr/>
                    <a:lstStyle/>
                    <a:p>
                      <a:pPr marL="0" marR="0">
                        <a:lnSpc>
                          <a:spcPct val="115000"/>
                        </a:lnSpc>
                        <a:spcBef>
                          <a:spcPts val="115"/>
                        </a:spcBef>
                        <a:spcAft>
                          <a:spcPts val="1200"/>
                        </a:spcAft>
                      </a:pPr>
                      <a:endParaRPr lang="en-US"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2349743"/>
                  </a:ext>
                </a:extLst>
              </a:tr>
              <a:tr h="685800">
                <a:tc>
                  <a:txBody>
                    <a:bodyPr/>
                    <a:lstStyle/>
                    <a:p>
                      <a:pPr marL="0" marR="0">
                        <a:lnSpc>
                          <a:spcPct val="115000"/>
                        </a:lnSpc>
                        <a:spcBef>
                          <a:spcPts val="115"/>
                        </a:spcBef>
                        <a:spcAft>
                          <a:spcPts val="1200"/>
                        </a:spcAft>
                      </a:pPr>
                      <a:endParaRPr lang="en-US"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9685626"/>
                  </a:ext>
                </a:extLst>
              </a:tr>
              <a:tr h="685800">
                <a:tc>
                  <a:txBody>
                    <a:bodyPr/>
                    <a:lstStyle/>
                    <a:p>
                      <a:pPr marL="0" marR="0">
                        <a:lnSpc>
                          <a:spcPct val="115000"/>
                        </a:lnSpc>
                        <a:spcBef>
                          <a:spcPts val="115"/>
                        </a:spcBef>
                        <a:spcAft>
                          <a:spcPts val="1200"/>
                        </a:spcAft>
                      </a:pPr>
                      <a:endParaRPr lang="en-US" sz="1200" b="1"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5627660"/>
                  </a:ext>
                </a:extLst>
              </a:tr>
            </a:tbl>
          </a:graphicData>
        </a:graphic>
      </p:graphicFrame>
      <p:pic>
        <p:nvPicPr>
          <p:cNvPr id="6" name="Graphic 5" descr="Checkmark with solid fill">
            <a:extLst>
              <a:ext uri="{FF2B5EF4-FFF2-40B4-BE49-F238E27FC236}">
                <a16:creationId xmlns:a16="http://schemas.microsoft.com/office/drawing/2014/main" id="{446963C8-6513-ADB4-B006-B2CD3B13E2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14657" y="2019620"/>
            <a:ext cx="328804" cy="328804"/>
          </a:xfrm>
          <a:prstGeom prst="rect">
            <a:avLst/>
          </a:prstGeom>
        </p:spPr>
      </p:pic>
      <p:pic>
        <p:nvPicPr>
          <p:cNvPr id="4" name="Graphic 3" descr="Checkmark with solid fill">
            <a:extLst>
              <a:ext uri="{FF2B5EF4-FFF2-40B4-BE49-F238E27FC236}">
                <a16:creationId xmlns:a16="http://schemas.microsoft.com/office/drawing/2014/main" id="{F169F731-C447-FDF3-55FF-EF7FA89BE5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99791" y="2633950"/>
            <a:ext cx="216049" cy="216049"/>
          </a:xfrm>
          <a:prstGeom prst="rect">
            <a:avLst/>
          </a:prstGeom>
        </p:spPr>
      </p:pic>
    </p:spTree>
    <p:extLst>
      <p:ext uri="{BB962C8B-B14F-4D97-AF65-F5344CB8AC3E}">
        <p14:creationId xmlns:p14="http://schemas.microsoft.com/office/powerpoint/2010/main" val="35690485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5A9F3-0218-4300-8C8A-E9E26B15382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475EEB-EE27-DB68-FD2F-9E827C116203}"/>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40DEC88D-6D95-7B5B-2DE8-F5F3DAEACBA4}"/>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00381205-D83B-7EA8-DB56-2C871E943B2C}"/>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8138436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4DDBB-2D19-B8D8-A7EE-678E32A12D4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FD5332-EFA0-B533-7D52-41149AA55832}"/>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F3D03164-3D9F-594B-479F-95100637893E}"/>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D80FCFCF-1476-86A5-5828-146AE64A1BF9}"/>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7256333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983E3-68C5-CA34-78A6-BCED4EC76D0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2640CD4-C643-530C-57B1-DC68BFE86384}"/>
              </a:ext>
            </a:extLst>
          </p:cNvPr>
          <p:cNvPicPr>
            <a:picLocks noChangeAspect="1"/>
          </p:cNvPicPr>
          <p:nvPr/>
        </p:nvPicPr>
        <p:blipFill>
          <a:blip r:embed="rId2">
            <a:extLst>
              <a:ext uri="{28A0092B-C50C-407E-A947-70E740481C1C}">
                <a14:useLocalDpi xmlns:a14="http://schemas.microsoft.com/office/drawing/2010/main" val="0"/>
              </a:ext>
            </a:extLst>
          </a:blip>
          <a:srcRect t="31727"/>
          <a:stretch/>
        </p:blipFill>
        <p:spPr>
          <a:xfrm>
            <a:off x="0" y="-1"/>
            <a:ext cx="6858000" cy="6242899"/>
          </a:xfrm>
          <a:prstGeom prst="rect">
            <a:avLst/>
          </a:prstGeom>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95B99C56-50B1-FC7F-D7CA-BB8951DE0815}"/>
              </a:ext>
            </a:extLst>
          </p:cNvPr>
          <p:cNvSpPr txBox="1"/>
          <p:nvPr/>
        </p:nvSpPr>
        <p:spPr>
          <a:xfrm>
            <a:off x="572256" y="6702373"/>
            <a:ext cx="6143793" cy="1828708"/>
          </a:xfrm>
          <a:prstGeom prst="rect">
            <a:avLst/>
          </a:prstGeom>
        </p:spPr>
        <p:txBody>
          <a:bodyPr vert="horz" lIns="91440" tIns="45720" rIns="91440" bIns="45720" rtlCol="0" anchor="ctr">
            <a:normAutofit/>
          </a:bodyPr>
          <a:lstStyle/>
          <a:p>
            <a:pPr defTabSz="685800">
              <a:lnSpc>
                <a:spcPct val="90000"/>
              </a:lnSpc>
              <a:spcBef>
                <a:spcPct val="0"/>
              </a:spcBef>
              <a:spcAft>
                <a:spcPts val="1800"/>
              </a:spcAft>
            </a:pPr>
            <a:r>
              <a:rPr lang="en-US" sz="3200" b="1" dirty="0">
                <a:solidFill>
                  <a:srgbClr val="000000"/>
                </a:solidFill>
                <a:effectLst/>
                <a:latin typeface="+mj-lt"/>
                <a:ea typeface="+mj-ea"/>
                <a:cs typeface="+mj-cs"/>
              </a:rPr>
              <a:t>Step </a:t>
            </a:r>
            <a:r>
              <a:rPr lang="en-US" sz="3200" b="1" dirty="0">
                <a:solidFill>
                  <a:srgbClr val="000000"/>
                </a:solidFill>
                <a:latin typeface="+mj-lt"/>
                <a:ea typeface="+mj-ea"/>
                <a:cs typeface="+mj-cs"/>
              </a:rPr>
              <a:t>10</a:t>
            </a:r>
            <a:r>
              <a:rPr lang="en-US" sz="3200" b="1" dirty="0">
                <a:solidFill>
                  <a:srgbClr val="000000"/>
                </a:solidFill>
                <a:effectLst/>
                <a:latin typeface="+mj-lt"/>
                <a:ea typeface="+mj-ea"/>
                <a:cs typeface="+mj-cs"/>
              </a:rPr>
              <a:t>: </a:t>
            </a:r>
          </a:p>
          <a:p>
            <a:pPr defTabSz="685800">
              <a:lnSpc>
                <a:spcPct val="90000"/>
              </a:lnSpc>
              <a:spcBef>
                <a:spcPct val="0"/>
              </a:spcBef>
              <a:spcAft>
                <a:spcPts val="1800"/>
              </a:spcAft>
            </a:pPr>
            <a:r>
              <a:rPr lang="en-US" sz="3200" dirty="0">
                <a:solidFill>
                  <a:srgbClr val="000000"/>
                </a:solidFill>
                <a:latin typeface="+mj-lt"/>
                <a:ea typeface="+mj-ea"/>
                <a:cs typeface="+mj-cs"/>
              </a:rPr>
              <a:t>Reflect and Refine</a:t>
            </a:r>
            <a:endParaRPr lang="en-US" sz="900" dirty="0">
              <a:solidFill>
                <a:srgbClr val="000000"/>
              </a:solidFill>
              <a:effectLst/>
              <a:latin typeface="+mj-lt"/>
              <a:ea typeface="+mj-ea"/>
              <a:cs typeface="+mj-cs"/>
            </a:endParaRPr>
          </a:p>
        </p:txBody>
      </p:sp>
      <p:sp>
        <p:nvSpPr>
          <p:cNvPr id="2" name="Footer Placeholder 1">
            <a:extLst>
              <a:ext uri="{FF2B5EF4-FFF2-40B4-BE49-F238E27FC236}">
                <a16:creationId xmlns:a16="http://schemas.microsoft.com/office/drawing/2014/main" id="{DDE67683-9646-8A20-9969-BC6B7C1122AC}"/>
              </a:ext>
            </a:extLst>
          </p:cNvPr>
          <p:cNvSpPr>
            <a:spLocks noGrp="1"/>
          </p:cNvSpPr>
          <p:nvPr>
            <p:ph type="ftr" sz="quarter" idx="11"/>
          </p:nvPr>
        </p:nvSpPr>
        <p:spPr>
          <a:xfrm>
            <a:off x="1577038" y="8853030"/>
            <a:ext cx="3703922" cy="163074"/>
          </a:xfrm>
        </p:spPr>
        <p:txBody>
          <a:bodyPr vert="horz" lIns="91440" tIns="45720" rIns="91440" bIns="45720" rtlCol="0" anchor="ctr">
            <a:normAutofit/>
          </a:bodyPr>
          <a:lstStyle/>
          <a:p>
            <a:pPr defTabSz="514350">
              <a:lnSpc>
                <a:spcPct val="90000"/>
              </a:lnSpc>
              <a:spcAft>
                <a:spcPts val="600"/>
              </a:spcAft>
              <a:defRPr/>
            </a:pPr>
            <a:r>
              <a:rPr lang="en-US" sz="500" kern="1200">
                <a:solidFill>
                  <a:srgbClr val="898989"/>
                </a:solidFill>
                <a:latin typeface="+mn-lt"/>
                <a:ea typeface="+mn-ea"/>
                <a:cs typeface="+mn-cs"/>
              </a:rPr>
              <a:t>Map Your Launch Funnel Planner</a:t>
            </a:r>
            <a:endParaRPr lang="en-US" sz="500" kern="1200" dirty="0">
              <a:solidFill>
                <a:srgbClr val="898989"/>
              </a:solidFill>
              <a:latin typeface="+mn-lt"/>
              <a:ea typeface="+mn-ea"/>
              <a:cs typeface="+mn-cs"/>
            </a:endParaRPr>
          </a:p>
        </p:txBody>
      </p:sp>
    </p:spTree>
    <p:extLst>
      <p:ext uri="{BB962C8B-B14F-4D97-AF65-F5344CB8AC3E}">
        <p14:creationId xmlns:p14="http://schemas.microsoft.com/office/powerpoint/2010/main" val="12346608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B54D6-03CE-B960-04B3-9270780861E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5265FA4-32B6-9AED-0533-120E8493484E}"/>
              </a:ext>
            </a:extLst>
          </p:cNvPr>
          <p:cNvSpPr txBox="1"/>
          <p:nvPr/>
        </p:nvSpPr>
        <p:spPr>
          <a:xfrm>
            <a:off x="599147" y="661406"/>
            <a:ext cx="5733536" cy="538994"/>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Review Customer Feedback</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95AFC2A0-0A85-989B-78F9-CBE04FC8DD79}"/>
              </a:ext>
            </a:extLst>
          </p:cNvPr>
          <p:cNvSpPr txBox="1"/>
          <p:nvPr/>
        </p:nvSpPr>
        <p:spPr>
          <a:xfrm>
            <a:off x="951159" y="1616655"/>
            <a:ext cx="5264289" cy="1653145"/>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After the launch, it’s important to gather feedback from your customers. </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This will help you understand their experience, refine your funnel, and improve future launches. </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Customer feedback can highlight what worked, what didn’t, and what changes could improve your overall process.</a:t>
            </a:r>
          </a:p>
        </p:txBody>
      </p:sp>
      <p:sp>
        <p:nvSpPr>
          <p:cNvPr id="2" name="Footer Placeholder 1">
            <a:extLst>
              <a:ext uri="{FF2B5EF4-FFF2-40B4-BE49-F238E27FC236}">
                <a16:creationId xmlns:a16="http://schemas.microsoft.com/office/drawing/2014/main" id="{2B8D7298-974D-DF69-ED3B-CB9E5771D508}"/>
              </a:ext>
            </a:extLst>
          </p:cNvPr>
          <p:cNvSpPr>
            <a:spLocks noGrp="1"/>
          </p:cNvSpPr>
          <p:nvPr>
            <p:ph type="ftr" sz="quarter" idx="11"/>
          </p:nvPr>
        </p:nvSpPr>
        <p:spPr/>
        <p:txBody>
          <a:bodyPr/>
          <a:lstStyle/>
          <a:p>
            <a:r>
              <a:rPr lang="en-US"/>
              <a:t>Map Your Launch Funnel Planner</a:t>
            </a:r>
            <a:endParaRPr lang="en-GB" dirty="0"/>
          </a:p>
        </p:txBody>
      </p:sp>
    </p:spTree>
    <p:extLst>
      <p:ext uri="{BB962C8B-B14F-4D97-AF65-F5344CB8AC3E}">
        <p14:creationId xmlns:p14="http://schemas.microsoft.com/office/powerpoint/2010/main" val="28851404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FAD13-1966-7A06-37FB-E70098AA6F8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244788E-A332-DC6C-E6BE-7FE3F121CEC8}"/>
              </a:ext>
            </a:extLst>
          </p:cNvPr>
          <p:cNvSpPr txBox="1"/>
          <p:nvPr/>
        </p:nvSpPr>
        <p:spPr>
          <a:xfrm>
            <a:off x="517107" y="646007"/>
            <a:ext cx="5952945" cy="1030218"/>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Customer Feedback Analysis Worksheet</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6E853362-6C2C-9BE2-740B-BE91A3910FFF}"/>
              </a:ext>
            </a:extLst>
          </p:cNvPr>
          <p:cNvSpPr txBox="1"/>
          <p:nvPr/>
        </p:nvSpPr>
        <p:spPr>
          <a:xfrm>
            <a:off x="571831" y="1772616"/>
            <a:ext cx="5843495" cy="708271"/>
          </a:xfrm>
          <a:prstGeom prst="rect">
            <a:avLst/>
          </a:prstGeom>
          <a:noFill/>
        </p:spPr>
        <p:txBody>
          <a:bodyPr wrap="square">
            <a:spAutoFit/>
          </a:bodyPr>
          <a:lstStyle/>
          <a:p>
            <a:pPr lvl="0">
              <a:lnSpc>
                <a:spcPct val="115000"/>
              </a:lnSpc>
              <a:spcAft>
                <a:spcPts val="1200"/>
              </a:spcAft>
            </a:pPr>
            <a:r>
              <a:rPr lang="en-US" sz="1200" kern="100" dirty="0">
                <a:latin typeface="Verdana" panose="020B0604030504040204" pitchFamily="34" charset="0"/>
                <a:ea typeface="Verdana" panose="020B0604030504040204" pitchFamily="34" charset="0"/>
                <a:cs typeface="Verdana" panose="020B0604030504040204" pitchFamily="34" charset="0"/>
              </a:rPr>
              <a:t>Use this worksheet to organize and analyze feedback collected from customers during and after the launch. Look for patterns and insights to help improve your next launch. </a:t>
            </a: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B0D6DD2-EA9D-2149-7188-09F83926ECC8}"/>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3">
            <a:extLst>
              <a:ext uri="{FF2B5EF4-FFF2-40B4-BE49-F238E27FC236}">
                <a16:creationId xmlns:a16="http://schemas.microsoft.com/office/drawing/2014/main" id="{68FFD8CA-CFDE-FBA7-5D44-6FCBA6D47D4D}"/>
              </a:ext>
            </a:extLst>
          </p:cNvPr>
          <p:cNvGraphicFramePr>
            <a:graphicFrameLocks noGrp="1"/>
          </p:cNvGraphicFramePr>
          <p:nvPr>
            <p:extLst>
              <p:ext uri="{D42A27DB-BD31-4B8C-83A1-F6EECF244321}">
                <p14:modId xmlns:p14="http://schemas.microsoft.com/office/powerpoint/2010/main" val="1787328487"/>
              </p:ext>
            </p:extLst>
          </p:nvPr>
        </p:nvGraphicFramePr>
        <p:xfrm>
          <a:off x="642124" y="2619495"/>
          <a:ext cx="5702907" cy="6047801"/>
        </p:xfrm>
        <a:graphic>
          <a:graphicData uri="http://schemas.openxmlformats.org/drawingml/2006/table">
            <a:tbl>
              <a:tblPr firstRow="1" bandRow="1">
                <a:tableStyleId>{5C22544A-7EE6-4342-B048-85BDC9FD1C3A}</a:tableStyleId>
              </a:tblPr>
              <a:tblGrid>
                <a:gridCol w="1163230">
                  <a:extLst>
                    <a:ext uri="{9D8B030D-6E8A-4147-A177-3AD203B41FA5}">
                      <a16:colId xmlns:a16="http://schemas.microsoft.com/office/drawing/2014/main" val="3841182682"/>
                    </a:ext>
                  </a:extLst>
                </a:gridCol>
                <a:gridCol w="2421167">
                  <a:extLst>
                    <a:ext uri="{9D8B030D-6E8A-4147-A177-3AD203B41FA5}">
                      <a16:colId xmlns:a16="http://schemas.microsoft.com/office/drawing/2014/main" val="3404338188"/>
                    </a:ext>
                  </a:extLst>
                </a:gridCol>
                <a:gridCol w="2118510">
                  <a:extLst>
                    <a:ext uri="{9D8B030D-6E8A-4147-A177-3AD203B41FA5}">
                      <a16:colId xmlns:a16="http://schemas.microsoft.com/office/drawing/2014/main" val="1292919456"/>
                    </a:ext>
                  </a:extLst>
                </a:gridCol>
              </a:tblGrid>
              <a:tr h="702213">
                <a:tc>
                  <a:txBody>
                    <a:bodyPr/>
                    <a:lstStyle/>
                    <a:p>
                      <a:pPr algn="l"/>
                      <a:r>
                        <a:rPr lang="en-US" sz="1200" b="1" dirty="0">
                          <a:solidFill>
                            <a:schemeClr val="tx1"/>
                          </a:solidFill>
                          <a:latin typeface="Verdana" panose="020B0604030504040204" pitchFamily="34" charset="0"/>
                          <a:ea typeface="Verdana" panose="020B0604030504040204" pitchFamily="34" charset="0"/>
                        </a:rPr>
                        <a:t>Feedback Source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Key Takeaways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Actionable Changes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956468">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E.g., Post-purchase survey</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100" i="1">
                          <a:effectLst/>
                          <a:latin typeface="Verdana" panose="020B0604030504040204" pitchFamily="34" charset="0"/>
                          <a:ea typeface="Verdana" panose="020B0604030504040204" pitchFamily="34" charset="0"/>
                          <a:cs typeface="Verdana" panose="020B0604030504040204" pitchFamily="34" charset="0"/>
                        </a:rPr>
                        <a:t>Many customers found the checkout process confusing.</a:t>
                      </a:r>
                      <a:endParaRPr lang="en-US" sz="11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100" i="1" dirty="0">
                          <a:effectLst/>
                          <a:latin typeface="Verdana" panose="020B0604030504040204" pitchFamily="34" charset="0"/>
                          <a:ea typeface="Verdana" panose="020B0604030504040204" pitchFamily="34" charset="0"/>
                          <a:cs typeface="Verdana" panose="020B0604030504040204" pitchFamily="34" charset="0"/>
                        </a:rPr>
                        <a:t>Simplify the checkout process by reducing the number of steps and adding clearer instructions. </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1463040">
                <a:tc>
                  <a:txBody>
                    <a:bodyPr/>
                    <a:lstStyle/>
                    <a:p>
                      <a:pPr marL="0" marR="0" algn="ctr">
                        <a:lnSpc>
                          <a:spcPct val="115000"/>
                        </a:lnSpc>
                        <a:spcBef>
                          <a:spcPts val="115"/>
                        </a:spcBef>
                        <a:spcAft>
                          <a:spcPts val="1200"/>
                        </a:spcAft>
                      </a:pPr>
                      <a:r>
                        <a:rPr lang="en-US" sz="1200" b="1" i="0">
                          <a:effectLst/>
                          <a:latin typeface="Verdana" panose="020B0604030504040204" pitchFamily="34" charset="0"/>
                          <a:ea typeface="Verdana" panose="020B0604030504040204" pitchFamily="34" charset="0"/>
                          <a:cs typeface="Verdana" panose="020B0604030504040204" pitchFamily="34" charset="0"/>
                        </a:rPr>
                        <a:t>Post-purchase survey</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086620"/>
                  </a:ext>
                </a:extLst>
              </a:tr>
              <a:tr h="1463040">
                <a:tc>
                  <a:txBody>
                    <a:bodyPr/>
                    <a:lstStyle/>
                    <a:p>
                      <a:pPr marL="0" marR="0" algn="ctr">
                        <a:lnSpc>
                          <a:spcPct val="115000"/>
                        </a:lnSpc>
                        <a:spcBef>
                          <a:spcPts val="115"/>
                        </a:spcBef>
                        <a:spcAft>
                          <a:spcPts val="1200"/>
                        </a:spcAft>
                      </a:pPr>
                      <a:r>
                        <a:rPr lang="en-US" sz="1200" b="1" i="0">
                          <a:effectLst/>
                          <a:latin typeface="Verdana" panose="020B0604030504040204" pitchFamily="34" charset="0"/>
                          <a:ea typeface="Verdana" panose="020B0604030504040204" pitchFamily="34" charset="0"/>
                          <a:cs typeface="Verdana" panose="020B0604030504040204" pitchFamily="34" charset="0"/>
                        </a:rPr>
                        <a:t>Support emails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200" dirty="0">
                          <a:effectLst/>
                          <a:latin typeface="Verdana" panose="020B0604030504040204" pitchFamily="34" charset="0"/>
                          <a:ea typeface="Verdana" panose="020B0604030504040204" pitchFamily="34" charset="0"/>
                          <a:cs typeface="Verdana" panose="020B0604030504040204" pitchFamily="34" charset="0"/>
                        </a:rPr>
                        <a:t> </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239107"/>
                  </a:ext>
                </a:extLst>
              </a:tr>
              <a:tr h="1463040">
                <a:tc>
                  <a:txBody>
                    <a:bodyPr/>
                    <a:lstStyle/>
                    <a:p>
                      <a:pPr marL="0" marR="0" algn="ctr">
                        <a:lnSpc>
                          <a:spcPct val="115000"/>
                        </a:lnSpc>
                        <a:spcBef>
                          <a:spcPts val="115"/>
                        </a:spcBef>
                        <a:spcAft>
                          <a:spcPts val="1200"/>
                        </a:spcAft>
                      </a:pPr>
                      <a:r>
                        <a:rPr lang="en-US" sz="1200" b="1" i="0" dirty="0">
                          <a:effectLst/>
                          <a:latin typeface="Verdana" panose="020B0604030504040204" pitchFamily="34" charset="0"/>
                          <a:ea typeface="Verdana" panose="020B0604030504040204" pitchFamily="34" charset="0"/>
                          <a:cs typeface="Verdana" panose="020B0604030504040204" pitchFamily="34" charset="0"/>
                        </a:rPr>
                        <a:t>Social media comments</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243987"/>
                  </a:ext>
                </a:extLst>
              </a:tr>
            </a:tbl>
          </a:graphicData>
        </a:graphic>
      </p:graphicFrame>
    </p:spTree>
    <p:extLst>
      <p:ext uri="{BB962C8B-B14F-4D97-AF65-F5344CB8AC3E}">
        <p14:creationId xmlns:p14="http://schemas.microsoft.com/office/powerpoint/2010/main" val="32066704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517B2-F6EE-C030-6478-1E8507C5D72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F6CF9A3-FC88-1793-C410-515B201FB03A}"/>
              </a:ext>
            </a:extLst>
          </p:cNvPr>
          <p:cNvSpPr txBox="1"/>
          <p:nvPr/>
        </p:nvSpPr>
        <p:spPr>
          <a:xfrm>
            <a:off x="599147" y="661406"/>
            <a:ext cx="5733536" cy="1030218"/>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Gather Testimonials and Reviews </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C9B7E962-DE29-C614-999E-AE170A313DAB}"/>
              </a:ext>
            </a:extLst>
          </p:cNvPr>
          <p:cNvSpPr txBox="1"/>
          <p:nvPr/>
        </p:nvSpPr>
        <p:spPr>
          <a:xfrm>
            <a:off x="974606" y="2085578"/>
            <a:ext cx="4980718" cy="1865511"/>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Customer testimonials and reviews are a powerful form of social proof. </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They build credibility and help convince potential customers to take action. </a:t>
            </a:r>
            <a:endParaRPr lang="en-US" sz="1200" kern="100" dirty="0">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Requesting reviews from satisfied customers after a successful launch is a great way to build trust and boost future sales.</a:t>
            </a:r>
          </a:p>
        </p:txBody>
      </p:sp>
      <p:sp>
        <p:nvSpPr>
          <p:cNvPr id="2" name="Footer Placeholder 1">
            <a:extLst>
              <a:ext uri="{FF2B5EF4-FFF2-40B4-BE49-F238E27FC236}">
                <a16:creationId xmlns:a16="http://schemas.microsoft.com/office/drawing/2014/main" id="{AB00FF92-7FB0-C676-21E1-165C12FC8EF9}"/>
              </a:ext>
            </a:extLst>
          </p:cNvPr>
          <p:cNvSpPr>
            <a:spLocks noGrp="1"/>
          </p:cNvSpPr>
          <p:nvPr>
            <p:ph type="ftr" sz="quarter" idx="11"/>
          </p:nvPr>
        </p:nvSpPr>
        <p:spPr/>
        <p:txBody>
          <a:bodyPr/>
          <a:lstStyle/>
          <a:p>
            <a:r>
              <a:rPr lang="en-US"/>
              <a:t>Map Your Launch Funnel Planner</a:t>
            </a:r>
            <a:endParaRPr lang="en-GB" dirty="0"/>
          </a:p>
        </p:txBody>
      </p:sp>
    </p:spTree>
    <p:extLst>
      <p:ext uri="{BB962C8B-B14F-4D97-AF65-F5344CB8AC3E}">
        <p14:creationId xmlns:p14="http://schemas.microsoft.com/office/powerpoint/2010/main" val="25222287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40FCD-D3E7-7118-F9F3-0D3A68DFFA8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6AD4001-7CC4-5DDD-F54C-7EF982F347B6}"/>
              </a:ext>
            </a:extLst>
          </p:cNvPr>
          <p:cNvSpPr txBox="1"/>
          <p:nvPr/>
        </p:nvSpPr>
        <p:spPr>
          <a:xfrm>
            <a:off x="517107" y="646007"/>
            <a:ext cx="5952945" cy="538994"/>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Track Reviews and Testimonials</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B1FAA4C6-C494-BB90-3C4E-05E1A6C55A00}"/>
              </a:ext>
            </a:extLst>
          </p:cNvPr>
          <p:cNvSpPr txBox="1"/>
          <p:nvPr/>
        </p:nvSpPr>
        <p:spPr>
          <a:xfrm>
            <a:off x="571829" y="1296627"/>
            <a:ext cx="5843495" cy="708271"/>
          </a:xfrm>
          <a:prstGeom prst="rect">
            <a:avLst/>
          </a:prstGeom>
          <a:noFill/>
        </p:spPr>
        <p:txBody>
          <a:bodyPr wrap="square">
            <a:spAutoFit/>
          </a:bodyPr>
          <a:lstStyle/>
          <a:p>
            <a:pPr lvl="0">
              <a:lnSpc>
                <a:spcPct val="115000"/>
              </a:lnSpc>
              <a:spcAft>
                <a:spcPts val="1200"/>
              </a:spcAft>
            </a:pPr>
            <a:r>
              <a:rPr lang="en-US" sz="1200" kern="100" dirty="0">
                <a:latin typeface="Verdana" panose="020B0604030504040204" pitchFamily="34" charset="0"/>
                <a:ea typeface="Verdana" panose="020B0604030504040204" pitchFamily="34" charset="0"/>
                <a:cs typeface="Verdana" panose="020B0604030504040204" pitchFamily="34" charset="0"/>
              </a:rPr>
              <a:t>Use this worksheet to track the testimonials and reviews you gather. Note who provided the feedback and how you plan to use it (e.g., on a sales page or in marketing materials).</a:t>
            </a: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18AF614C-6ABE-A4F2-3F1D-72580D556F45}"/>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3">
            <a:extLst>
              <a:ext uri="{FF2B5EF4-FFF2-40B4-BE49-F238E27FC236}">
                <a16:creationId xmlns:a16="http://schemas.microsoft.com/office/drawing/2014/main" id="{9A3DB105-82A5-68DF-D59A-222DDF4D789B}"/>
              </a:ext>
            </a:extLst>
          </p:cNvPr>
          <p:cNvGraphicFramePr>
            <a:graphicFrameLocks noGrp="1"/>
          </p:cNvGraphicFramePr>
          <p:nvPr>
            <p:extLst>
              <p:ext uri="{D42A27DB-BD31-4B8C-83A1-F6EECF244321}">
                <p14:modId xmlns:p14="http://schemas.microsoft.com/office/powerpoint/2010/main" val="602137493"/>
              </p:ext>
            </p:extLst>
          </p:nvPr>
        </p:nvGraphicFramePr>
        <p:xfrm>
          <a:off x="642124" y="2116525"/>
          <a:ext cx="5702907" cy="6508703"/>
        </p:xfrm>
        <a:graphic>
          <a:graphicData uri="http://schemas.openxmlformats.org/drawingml/2006/table">
            <a:tbl>
              <a:tblPr firstRow="1" bandRow="1">
                <a:tableStyleId>{5C22544A-7EE6-4342-B048-85BDC9FD1C3A}</a:tableStyleId>
              </a:tblPr>
              <a:tblGrid>
                <a:gridCol w="1327353">
                  <a:extLst>
                    <a:ext uri="{9D8B030D-6E8A-4147-A177-3AD203B41FA5}">
                      <a16:colId xmlns:a16="http://schemas.microsoft.com/office/drawing/2014/main" val="3841182682"/>
                    </a:ext>
                  </a:extLst>
                </a:gridCol>
                <a:gridCol w="2813538">
                  <a:extLst>
                    <a:ext uri="{9D8B030D-6E8A-4147-A177-3AD203B41FA5}">
                      <a16:colId xmlns:a16="http://schemas.microsoft.com/office/drawing/2014/main" val="3404338188"/>
                    </a:ext>
                  </a:extLst>
                </a:gridCol>
                <a:gridCol w="1562016">
                  <a:extLst>
                    <a:ext uri="{9D8B030D-6E8A-4147-A177-3AD203B41FA5}">
                      <a16:colId xmlns:a16="http://schemas.microsoft.com/office/drawing/2014/main" val="1292919456"/>
                    </a:ext>
                  </a:extLst>
                </a:gridCol>
              </a:tblGrid>
              <a:tr h="761022">
                <a:tc>
                  <a:txBody>
                    <a:bodyPr/>
                    <a:lstStyle/>
                    <a:p>
                      <a:pPr algn="l"/>
                      <a:r>
                        <a:rPr lang="en-US" sz="1200" b="1" dirty="0">
                          <a:solidFill>
                            <a:schemeClr val="tx1"/>
                          </a:solidFill>
                          <a:latin typeface="Verdana" panose="020B0604030504040204" pitchFamily="34" charset="0"/>
                          <a:ea typeface="Verdana" panose="020B0604030504040204" pitchFamily="34" charset="0"/>
                        </a:rPr>
                        <a:t>Name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Testimonial/ Review</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Where to use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1387371">
                <a:tc>
                  <a:txBody>
                    <a:bodyPr/>
                    <a:lstStyle/>
                    <a:p>
                      <a:pPr marL="0" marR="0">
                        <a:lnSpc>
                          <a:spcPct val="115000"/>
                        </a:lnSpc>
                        <a:spcBef>
                          <a:spcPts val="115"/>
                        </a:spcBef>
                        <a:spcAft>
                          <a:spcPts val="1200"/>
                        </a:spcAft>
                      </a:pPr>
                      <a:r>
                        <a:rPr lang="en-US" sz="1200" i="1" dirty="0">
                          <a:solidFill>
                            <a:srgbClr val="313131"/>
                          </a:solidFill>
                          <a:effectLst/>
                          <a:latin typeface="Verdana" panose="020B0604030504040204" pitchFamily="34" charset="0"/>
                          <a:ea typeface="Arial Unicode MS"/>
                          <a:cs typeface="Century Gothic" panose="020B0502020202020204" pitchFamily="34" charset="0"/>
                        </a:rPr>
                        <a:t>E.g., John Smith</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200" i="1" dirty="0">
                          <a:solidFill>
                            <a:srgbClr val="313131"/>
                          </a:solidFill>
                          <a:effectLst/>
                          <a:latin typeface="Verdana" panose="020B0604030504040204" pitchFamily="34" charset="0"/>
                          <a:ea typeface="Arial Unicode MS"/>
                          <a:cs typeface="Century Gothic" panose="020B0502020202020204" pitchFamily="34" charset="0"/>
                        </a:rPr>
                        <a:t>“Your productivity course gave me practical tools to manage my time better – I’m getting more done in less time!”</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nSpc>
                          <a:spcPct val="115000"/>
                        </a:lnSpc>
                        <a:spcBef>
                          <a:spcPts val="115"/>
                        </a:spcBef>
                        <a:spcAft>
                          <a:spcPts val="600"/>
                        </a:spcAft>
                        <a:buFont typeface="Verdana" panose="020B0604030504040204" pitchFamily="34" charset="0"/>
                        <a:buNone/>
                      </a:pPr>
                      <a:r>
                        <a:rPr lang="en-US" sz="1200" i="1" kern="100" dirty="0">
                          <a:solidFill>
                            <a:srgbClr val="313131"/>
                          </a:solidFill>
                          <a:effectLst/>
                          <a:latin typeface="Verdana" panose="020B0604030504040204" pitchFamily="34" charset="0"/>
                          <a:ea typeface="Arial Unicode MS"/>
                          <a:cs typeface="Century Gothic" panose="020B0502020202020204" pitchFamily="34" charset="0"/>
                        </a:rPr>
                        <a:t>Sales page</a:t>
                      </a:r>
                      <a:endParaRPr lang="en-US" sz="1200" i="0" kern="100" dirty="0">
                        <a:solidFill>
                          <a:schemeClr val="dk1"/>
                        </a:solidFill>
                        <a:effectLst/>
                        <a:latin typeface="Verdana" panose="020B0604030504040204" pitchFamily="34" charset="0"/>
                        <a:ea typeface="Arial Unicode MS"/>
                        <a:cs typeface="Times New Roman" panose="02020603050405020304" pitchFamily="18" charset="0"/>
                      </a:endParaRPr>
                    </a:p>
                    <a:p>
                      <a:pPr marL="0" marR="0" lvl="0" indent="0">
                        <a:lnSpc>
                          <a:spcPct val="115000"/>
                        </a:lnSpc>
                        <a:spcBef>
                          <a:spcPts val="115"/>
                        </a:spcBef>
                        <a:spcAft>
                          <a:spcPts val="600"/>
                        </a:spcAft>
                        <a:buFont typeface="Verdana" panose="020B0604030504040204" pitchFamily="34" charset="0"/>
                        <a:buNone/>
                      </a:pPr>
                      <a:r>
                        <a:rPr lang="en-US" sz="1200" i="1" kern="100" dirty="0">
                          <a:solidFill>
                            <a:srgbClr val="313131"/>
                          </a:solidFill>
                          <a:effectLst/>
                          <a:latin typeface="Verdana" panose="020B0604030504040204" pitchFamily="34" charset="0"/>
                          <a:ea typeface="Arial Unicode MS"/>
                          <a:cs typeface="Century Gothic" panose="020B0502020202020204" pitchFamily="34" charset="0"/>
                        </a:rPr>
                        <a:t>Social media</a:t>
                      </a:r>
                      <a:endParaRPr lang="en-US" sz="1200" i="0" kern="100" dirty="0">
                        <a:solidFill>
                          <a:schemeClr val="dk1"/>
                        </a:solidFill>
                        <a:effectLst/>
                        <a:latin typeface="Verdana" panose="020B0604030504040204" pitchFamily="34" charset="0"/>
                        <a:ea typeface="Arial Unicode MS"/>
                        <a:cs typeface="Times New Roman" panose="02020603050405020304" pitchFamily="18" charset="0"/>
                      </a:endParaRPr>
                    </a:p>
                    <a:p>
                      <a:pPr marL="0" marR="0" lvl="0" indent="0">
                        <a:lnSpc>
                          <a:spcPct val="115000"/>
                        </a:lnSpc>
                        <a:spcBef>
                          <a:spcPts val="115"/>
                        </a:spcBef>
                        <a:spcAft>
                          <a:spcPts val="600"/>
                        </a:spcAft>
                        <a:buFont typeface="Verdana" panose="020B0604030504040204" pitchFamily="34" charset="0"/>
                        <a:buNone/>
                      </a:pPr>
                      <a:r>
                        <a:rPr lang="en-US" sz="1200" i="1" kern="100" dirty="0">
                          <a:solidFill>
                            <a:srgbClr val="313131"/>
                          </a:solidFill>
                          <a:effectLst/>
                          <a:latin typeface="Verdana" panose="020B0604030504040204" pitchFamily="34" charset="0"/>
                          <a:ea typeface="Arial Unicode MS"/>
                          <a:cs typeface="Century Gothic" panose="020B0502020202020204" pitchFamily="34" charset="0"/>
                        </a:rPr>
                        <a:t>Case study quote</a:t>
                      </a:r>
                      <a:endParaRPr lang="en-US" sz="1200" kern="1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2180155">
                <a:tc>
                  <a:txBody>
                    <a:bodyPr/>
                    <a:lstStyle/>
                    <a:p>
                      <a:pPr marL="0" marR="0" algn="ctr">
                        <a:lnSpc>
                          <a:spcPct val="115000"/>
                        </a:lnSpc>
                        <a:spcBef>
                          <a:spcPts val="115"/>
                        </a:spcBef>
                        <a:spcAft>
                          <a:spcPts val="1200"/>
                        </a:spcAft>
                      </a:pPr>
                      <a:endParaRPr lang="en-US" sz="1200" b="1" i="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086620"/>
                  </a:ext>
                </a:extLst>
              </a:tr>
              <a:tr h="2180155">
                <a:tc>
                  <a:txBody>
                    <a:bodyPr/>
                    <a:lstStyle/>
                    <a:p>
                      <a:pPr marL="0" marR="0" algn="ctr">
                        <a:lnSpc>
                          <a:spcPct val="115000"/>
                        </a:lnSpc>
                        <a:spcBef>
                          <a:spcPts val="115"/>
                        </a:spcBef>
                        <a:spcAft>
                          <a:spcPts val="1200"/>
                        </a:spcAft>
                      </a:pPr>
                      <a:endParaRPr lang="en-US" sz="1200" b="1" i="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239107"/>
                  </a:ext>
                </a:extLst>
              </a:tr>
            </a:tbl>
          </a:graphicData>
        </a:graphic>
      </p:graphicFrame>
    </p:spTree>
    <p:extLst>
      <p:ext uri="{BB962C8B-B14F-4D97-AF65-F5344CB8AC3E}">
        <p14:creationId xmlns:p14="http://schemas.microsoft.com/office/powerpoint/2010/main" val="24697380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C2E65-F7B4-8AB1-03BF-A9FD8F36CD7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BFC8E0-A146-F1B7-FEEC-852B991112CC}"/>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3">
            <a:extLst>
              <a:ext uri="{FF2B5EF4-FFF2-40B4-BE49-F238E27FC236}">
                <a16:creationId xmlns:a16="http://schemas.microsoft.com/office/drawing/2014/main" id="{94D4F84D-23FA-0A8F-C238-0FE976B26811}"/>
              </a:ext>
            </a:extLst>
          </p:cNvPr>
          <p:cNvGraphicFramePr>
            <a:graphicFrameLocks noGrp="1"/>
          </p:cNvGraphicFramePr>
          <p:nvPr>
            <p:extLst>
              <p:ext uri="{D42A27DB-BD31-4B8C-83A1-F6EECF244321}">
                <p14:modId xmlns:p14="http://schemas.microsoft.com/office/powerpoint/2010/main" val="30620558"/>
              </p:ext>
            </p:extLst>
          </p:nvPr>
        </p:nvGraphicFramePr>
        <p:xfrm>
          <a:off x="577546" y="563293"/>
          <a:ext cx="5702907" cy="8017413"/>
        </p:xfrm>
        <a:graphic>
          <a:graphicData uri="http://schemas.openxmlformats.org/drawingml/2006/table">
            <a:tbl>
              <a:tblPr firstRow="1" bandRow="1">
                <a:tableStyleId>{5C22544A-7EE6-4342-B048-85BDC9FD1C3A}</a:tableStyleId>
              </a:tblPr>
              <a:tblGrid>
                <a:gridCol w="1327353">
                  <a:extLst>
                    <a:ext uri="{9D8B030D-6E8A-4147-A177-3AD203B41FA5}">
                      <a16:colId xmlns:a16="http://schemas.microsoft.com/office/drawing/2014/main" val="3841182682"/>
                    </a:ext>
                  </a:extLst>
                </a:gridCol>
                <a:gridCol w="2813538">
                  <a:extLst>
                    <a:ext uri="{9D8B030D-6E8A-4147-A177-3AD203B41FA5}">
                      <a16:colId xmlns:a16="http://schemas.microsoft.com/office/drawing/2014/main" val="3404338188"/>
                    </a:ext>
                  </a:extLst>
                </a:gridCol>
                <a:gridCol w="1562016">
                  <a:extLst>
                    <a:ext uri="{9D8B030D-6E8A-4147-A177-3AD203B41FA5}">
                      <a16:colId xmlns:a16="http://schemas.microsoft.com/office/drawing/2014/main" val="1292919456"/>
                    </a:ext>
                  </a:extLst>
                </a:gridCol>
              </a:tblGrid>
              <a:tr h="702213">
                <a:tc>
                  <a:txBody>
                    <a:bodyPr/>
                    <a:lstStyle/>
                    <a:p>
                      <a:pPr algn="l"/>
                      <a:r>
                        <a:rPr lang="en-US" sz="1200" b="1" dirty="0">
                          <a:solidFill>
                            <a:schemeClr val="tx1"/>
                          </a:solidFill>
                          <a:latin typeface="Verdana" panose="020B0604030504040204" pitchFamily="34" charset="0"/>
                          <a:ea typeface="Verdana" panose="020B0604030504040204" pitchFamily="34" charset="0"/>
                        </a:rPr>
                        <a:t>Name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Testimonial/ Review</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Where to use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1828800">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nSpc>
                          <a:spcPct val="115000"/>
                        </a:lnSpc>
                        <a:spcBef>
                          <a:spcPts val="115"/>
                        </a:spcBef>
                        <a:spcAft>
                          <a:spcPts val="600"/>
                        </a:spcAft>
                        <a:buFont typeface="Verdana" panose="020B0604030504040204" pitchFamily="34" charset="0"/>
                        <a:buNone/>
                      </a:pPr>
                      <a:endParaRPr lang="en-US" sz="1200" kern="1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1828800">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nSpc>
                          <a:spcPct val="115000"/>
                        </a:lnSpc>
                        <a:spcBef>
                          <a:spcPts val="115"/>
                        </a:spcBef>
                        <a:spcAft>
                          <a:spcPts val="600"/>
                        </a:spcAft>
                        <a:buFont typeface="Verdana" panose="020B0604030504040204" pitchFamily="34" charset="0"/>
                        <a:buNone/>
                      </a:pPr>
                      <a:endParaRPr lang="en-US" sz="1200" kern="1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1155989"/>
                  </a:ext>
                </a:extLst>
              </a:tr>
              <a:tr h="1828800">
                <a:tc>
                  <a:txBody>
                    <a:bodyPr/>
                    <a:lstStyle/>
                    <a:p>
                      <a:pPr marL="0" marR="0" algn="ctr">
                        <a:lnSpc>
                          <a:spcPct val="115000"/>
                        </a:lnSpc>
                        <a:spcBef>
                          <a:spcPts val="115"/>
                        </a:spcBef>
                        <a:spcAft>
                          <a:spcPts val="1200"/>
                        </a:spcAft>
                      </a:pPr>
                      <a:endParaRPr lang="en-US" sz="1200" b="1" i="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086620"/>
                  </a:ext>
                </a:extLst>
              </a:tr>
              <a:tr h="1828800">
                <a:tc>
                  <a:txBody>
                    <a:bodyPr/>
                    <a:lstStyle/>
                    <a:p>
                      <a:pPr marL="0" marR="0" algn="ctr">
                        <a:lnSpc>
                          <a:spcPct val="115000"/>
                        </a:lnSpc>
                        <a:spcBef>
                          <a:spcPts val="115"/>
                        </a:spcBef>
                        <a:spcAft>
                          <a:spcPts val="1200"/>
                        </a:spcAft>
                      </a:pPr>
                      <a:endParaRPr lang="en-US" sz="1200" b="1" i="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239107"/>
                  </a:ext>
                </a:extLst>
              </a:tr>
            </a:tbl>
          </a:graphicData>
        </a:graphic>
      </p:graphicFrame>
    </p:spTree>
    <p:extLst>
      <p:ext uri="{BB962C8B-B14F-4D97-AF65-F5344CB8AC3E}">
        <p14:creationId xmlns:p14="http://schemas.microsoft.com/office/powerpoint/2010/main" val="32706495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02F98-0CA1-180E-2F96-0EE67731A92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D36257-4892-EF79-7DCC-E9DDDF0FA87F}"/>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3">
            <a:extLst>
              <a:ext uri="{FF2B5EF4-FFF2-40B4-BE49-F238E27FC236}">
                <a16:creationId xmlns:a16="http://schemas.microsoft.com/office/drawing/2014/main" id="{2F08AD53-84D6-4BDD-7909-840D13FF8D39}"/>
              </a:ext>
            </a:extLst>
          </p:cNvPr>
          <p:cNvGraphicFramePr>
            <a:graphicFrameLocks noGrp="1"/>
          </p:cNvGraphicFramePr>
          <p:nvPr/>
        </p:nvGraphicFramePr>
        <p:xfrm>
          <a:off x="577546" y="563293"/>
          <a:ext cx="5702907" cy="8017413"/>
        </p:xfrm>
        <a:graphic>
          <a:graphicData uri="http://schemas.openxmlformats.org/drawingml/2006/table">
            <a:tbl>
              <a:tblPr firstRow="1" bandRow="1">
                <a:tableStyleId>{5C22544A-7EE6-4342-B048-85BDC9FD1C3A}</a:tableStyleId>
              </a:tblPr>
              <a:tblGrid>
                <a:gridCol w="1327353">
                  <a:extLst>
                    <a:ext uri="{9D8B030D-6E8A-4147-A177-3AD203B41FA5}">
                      <a16:colId xmlns:a16="http://schemas.microsoft.com/office/drawing/2014/main" val="3841182682"/>
                    </a:ext>
                  </a:extLst>
                </a:gridCol>
                <a:gridCol w="2813538">
                  <a:extLst>
                    <a:ext uri="{9D8B030D-6E8A-4147-A177-3AD203B41FA5}">
                      <a16:colId xmlns:a16="http://schemas.microsoft.com/office/drawing/2014/main" val="3404338188"/>
                    </a:ext>
                  </a:extLst>
                </a:gridCol>
                <a:gridCol w="1562016">
                  <a:extLst>
                    <a:ext uri="{9D8B030D-6E8A-4147-A177-3AD203B41FA5}">
                      <a16:colId xmlns:a16="http://schemas.microsoft.com/office/drawing/2014/main" val="1292919456"/>
                    </a:ext>
                  </a:extLst>
                </a:gridCol>
              </a:tblGrid>
              <a:tr h="702213">
                <a:tc>
                  <a:txBody>
                    <a:bodyPr/>
                    <a:lstStyle/>
                    <a:p>
                      <a:pPr algn="l"/>
                      <a:r>
                        <a:rPr lang="en-US" sz="1200" b="1" dirty="0">
                          <a:solidFill>
                            <a:schemeClr val="tx1"/>
                          </a:solidFill>
                          <a:latin typeface="Verdana" panose="020B0604030504040204" pitchFamily="34" charset="0"/>
                          <a:ea typeface="Verdana" panose="020B0604030504040204" pitchFamily="34" charset="0"/>
                        </a:rPr>
                        <a:t>Name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Testimonial/ Review</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Where to use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1828800">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nSpc>
                          <a:spcPct val="115000"/>
                        </a:lnSpc>
                        <a:spcBef>
                          <a:spcPts val="115"/>
                        </a:spcBef>
                        <a:spcAft>
                          <a:spcPts val="600"/>
                        </a:spcAft>
                        <a:buFont typeface="Verdana" panose="020B0604030504040204" pitchFamily="34" charset="0"/>
                        <a:buNone/>
                      </a:pPr>
                      <a:endParaRPr lang="en-US" sz="1200" kern="1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1828800">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nSpc>
                          <a:spcPct val="115000"/>
                        </a:lnSpc>
                        <a:spcBef>
                          <a:spcPts val="115"/>
                        </a:spcBef>
                        <a:spcAft>
                          <a:spcPts val="600"/>
                        </a:spcAft>
                        <a:buFont typeface="Verdana" panose="020B0604030504040204" pitchFamily="34" charset="0"/>
                        <a:buNone/>
                      </a:pPr>
                      <a:endParaRPr lang="en-US" sz="1200" kern="100"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1155989"/>
                  </a:ext>
                </a:extLst>
              </a:tr>
              <a:tr h="1828800">
                <a:tc>
                  <a:txBody>
                    <a:bodyPr/>
                    <a:lstStyle/>
                    <a:p>
                      <a:pPr marL="0" marR="0" algn="ctr">
                        <a:lnSpc>
                          <a:spcPct val="115000"/>
                        </a:lnSpc>
                        <a:spcBef>
                          <a:spcPts val="115"/>
                        </a:spcBef>
                        <a:spcAft>
                          <a:spcPts val="1200"/>
                        </a:spcAft>
                      </a:pPr>
                      <a:endParaRPr lang="en-US" sz="1200" b="1" i="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086620"/>
                  </a:ext>
                </a:extLst>
              </a:tr>
              <a:tr h="1828800">
                <a:tc>
                  <a:txBody>
                    <a:bodyPr/>
                    <a:lstStyle/>
                    <a:p>
                      <a:pPr marL="0" marR="0" algn="ctr">
                        <a:lnSpc>
                          <a:spcPct val="115000"/>
                        </a:lnSpc>
                        <a:spcBef>
                          <a:spcPts val="115"/>
                        </a:spcBef>
                        <a:spcAft>
                          <a:spcPts val="1200"/>
                        </a:spcAft>
                      </a:pPr>
                      <a:endParaRPr lang="en-US" sz="1200" b="1" i="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239107"/>
                  </a:ext>
                </a:extLst>
              </a:tr>
            </a:tbl>
          </a:graphicData>
        </a:graphic>
      </p:graphicFrame>
    </p:spTree>
    <p:extLst>
      <p:ext uri="{BB962C8B-B14F-4D97-AF65-F5344CB8AC3E}">
        <p14:creationId xmlns:p14="http://schemas.microsoft.com/office/powerpoint/2010/main" val="209920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179170" y="812175"/>
            <a:ext cx="6499654" cy="538994"/>
          </a:xfrm>
          <a:prstGeom prst="rect">
            <a:avLst/>
          </a:prstGeom>
          <a:solidFill>
            <a:schemeClr val="bg1"/>
          </a:solidFill>
        </p:spPr>
        <p:txBody>
          <a:bodyPr wrap="square">
            <a:spAutoFit/>
          </a:bodyPr>
          <a:lstStyle/>
          <a:p>
            <a:pPr algn="ctr">
              <a:lnSpc>
                <a:spcPct val="114000"/>
              </a:lnSpc>
              <a:spcBef>
                <a:spcPts val="600"/>
              </a:spcBef>
              <a:spcAft>
                <a:spcPts val="600"/>
              </a:spcAft>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Define Your Product </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679618" y="1822714"/>
            <a:ext cx="5498757" cy="5300297"/>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Before creating a launch strategy, you need to be clear about what you’re offering. What makes your product valuable, desirable, and different than what’s already out there? </a:t>
            </a:r>
          </a:p>
          <a:p>
            <a:pPr lvl="0">
              <a:lnSpc>
                <a:spcPct val="115000"/>
              </a:lnSpc>
              <a:spcAft>
                <a:spcPts val="1200"/>
              </a:spcAft>
            </a:pP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To get started, focus on three key factors:  </a:t>
            </a:r>
          </a:p>
          <a:p>
            <a:pPr marL="228600" lvl="0" indent="-228600">
              <a:lnSpc>
                <a:spcPct val="115000"/>
              </a:lnSpc>
              <a:spcAft>
                <a:spcPts val="1200"/>
              </a:spcAft>
              <a:buFont typeface="+mj-lt"/>
              <a:buAutoNum type="arabicPeriod"/>
            </a:pPr>
            <a:r>
              <a:rPr lang="en-US" sz="1200" b="1" kern="100" dirty="0">
                <a:effectLst/>
                <a:latin typeface="Verdana" panose="020B0604030504040204" pitchFamily="34" charset="0"/>
                <a:ea typeface="Verdana" panose="020B0604030504040204" pitchFamily="34" charset="0"/>
                <a:cs typeface="Verdana" panose="020B0604030504040204" pitchFamily="34" charset="0"/>
              </a:rPr>
              <a:t>Features and Specifications</a:t>
            </a:r>
            <a:r>
              <a:rPr lang="en-US" sz="1200" kern="100" dirty="0">
                <a:effectLst/>
                <a:latin typeface="Verdana" panose="020B0604030504040204" pitchFamily="34" charset="0"/>
                <a:ea typeface="Verdana" panose="020B0604030504040204" pitchFamily="34" charset="0"/>
                <a:cs typeface="Verdana" panose="020B0604030504040204" pitchFamily="34" charset="0"/>
              </a:rPr>
              <a:t>. Features are the main components or functions of your product, like video modules, downloadable worksheets, or live Q&amp;A sessions. Specifications are the measurable details, like course length, number of lessons, or access period. </a:t>
            </a:r>
          </a:p>
          <a:p>
            <a:pPr marL="228600" lvl="0" indent="-228600">
              <a:lnSpc>
                <a:spcPct val="115000"/>
              </a:lnSpc>
              <a:spcAft>
                <a:spcPts val="1200"/>
              </a:spcAft>
              <a:buFont typeface="+mj-lt"/>
              <a:buAutoNum type="arabicPeriod"/>
            </a:pPr>
            <a:r>
              <a:rPr lang="en-US" sz="1200" b="1" kern="100" dirty="0">
                <a:effectLst/>
                <a:latin typeface="Verdana" panose="020B0604030504040204" pitchFamily="34" charset="0"/>
                <a:ea typeface="Verdana" panose="020B0604030504040204" pitchFamily="34" charset="0"/>
                <a:cs typeface="Verdana" panose="020B0604030504040204" pitchFamily="34" charset="0"/>
              </a:rPr>
              <a:t>Benefits</a:t>
            </a:r>
            <a:r>
              <a:rPr lang="en-US" sz="1200" kern="100" dirty="0">
                <a:effectLst/>
                <a:latin typeface="Verdana" panose="020B0604030504040204" pitchFamily="34" charset="0"/>
                <a:ea typeface="Verdana" panose="020B0604030504040204" pitchFamily="34" charset="0"/>
                <a:cs typeface="Verdana" panose="020B0604030504040204" pitchFamily="34" charset="0"/>
              </a:rPr>
              <a:t>. Features explain what your product includes, while benefits show how it helps the customer by solving problems or delivering positive outcomes. For example, the feature might be “live Q&amp;A sessions,” and the benefit is real-time answers that help participants make faster progress and gain confidence.  </a:t>
            </a:r>
          </a:p>
          <a:p>
            <a:pPr marL="228600" lvl="0" indent="-228600">
              <a:lnSpc>
                <a:spcPct val="115000"/>
              </a:lnSpc>
              <a:spcAft>
                <a:spcPts val="1200"/>
              </a:spcAft>
              <a:buFont typeface="+mj-lt"/>
              <a:buAutoNum type="arabicPeriod"/>
            </a:pPr>
            <a:r>
              <a:rPr lang="en-US" sz="1200" b="1" kern="100" dirty="0">
                <a:effectLst/>
                <a:latin typeface="Verdana" panose="020B0604030504040204" pitchFamily="34" charset="0"/>
                <a:ea typeface="Verdana" panose="020B0604030504040204" pitchFamily="34" charset="0"/>
                <a:cs typeface="Verdana" panose="020B0604030504040204" pitchFamily="34" charset="0"/>
              </a:rPr>
              <a:t>Unique Selling Points (USPs). </a:t>
            </a:r>
            <a:r>
              <a:rPr lang="en-US" sz="1200" kern="100" dirty="0">
                <a:effectLst/>
                <a:latin typeface="Verdana" panose="020B0604030504040204" pitchFamily="34" charset="0"/>
                <a:ea typeface="Verdana" panose="020B0604030504040204" pitchFamily="34" charset="0"/>
                <a:cs typeface="Verdana" panose="020B0604030504040204" pitchFamily="34" charset="0"/>
              </a:rPr>
              <a:t>What makes your product stand out? Consider what customers can get from your product that they can’t find elsewhere. This could be your unique approach, specialized expertise, or a specific feature – like personalized feedback or exclusive insights from industry experts. Your USPs help you differentiate your product in a competitive market. </a:t>
            </a: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Map Your Launch Funnel Planner</a:t>
            </a:r>
            <a:endParaRPr lang="en-GB" dirty="0"/>
          </a:p>
        </p:txBody>
      </p:sp>
    </p:spTree>
    <p:extLst>
      <p:ext uri="{BB962C8B-B14F-4D97-AF65-F5344CB8AC3E}">
        <p14:creationId xmlns:p14="http://schemas.microsoft.com/office/powerpoint/2010/main" val="25150772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D7DA7-4CA6-0D6B-489E-AA7A8ADD53A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AEC2CFD-582C-AD08-B14E-7A7B6E4971D4}"/>
              </a:ext>
            </a:extLst>
          </p:cNvPr>
          <p:cNvSpPr txBox="1"/>
          <p:nvPr/>
        </p:nvSpPr>
        <p:spPr>
          <a:xfrm>
            <a:off x="880661" y="661406"/>
            <a:ext cx="5168607" cy="1030218"/>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Evaluate Metrics and Optimize </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53F870C7-8570-D356-AEC0-C2F2C158D2EE}"/>
              </a:ext>
            </a:extLst>
          </p:cNvPr>
          <p:cNvSpPr txBox="1"/>
          <p:nvPr/>
        </p:nvSpPr>
        <p:spPr>
          <a:xfrm>
            <a:off x="974606" y="2085578"/>
            <a:ext cx="4980718" cy="1653145"/>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Take a moment to review your launch funnel’s overall performance. </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Look at what went well, what needs improvement, and where to focus next. </a:t>
            </a:r>
          </a:p>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This review will help you fine-tune your funnel and make future launches more effective. </a:t>
            </a:r>
          </a:p>
        </p:txBody>
      </p:sp>
      <p:sp>
        <p:nvSpPr>
          <p:cNvPr id="2" name="Footer Placeholder 1">
            <a:extLst>
              <a:ext uri="{FF2B5EF4-FFF2-40B4-BE49-F238E27FC236}">
                <a16:creationId xmlns:a16="http://schemas.microsoft.com/office/drawing/2014/main" id="{9A8A99FF-B789-7857-69F5-199D477119E1}"/>
              </a:ext>
            </a:extLst>
          </p:cNvPr>
          <p:cNvSpPr>
            <a:spLocks noGrp="1"/>
          </p:cNvSpPr>
          <p:nvPr>
            <p:ph type="ftr" sz="quarter" idx="11"/>
          </p:nvPr>
        </p:nvSpPr>
        <p:spPr/>
        <p:txBody>
          <a:bodyPr/>
          <a:lstStyle/>
          <a:p>
            <a:r>
              <a:rPr lang="en-US"/>
              <a:t>Map Your Launch Funnel Planner</a:t>
            </a:r>
            <a:endParaRPr lang="en-GB" dirty="0"/>
          </a:p>
        </p:txBody>
      </p:sp>
    </p:spTree>
    <p:extLst>
      <p:ext uri="{BB962C8B-B14F-4D97-AF65-F5344CB8AC3E}">
        <p14:creationId xmlns:p14="http://schemas.microsoft.com/office/powerpoint/2010/main" val="40680910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B8B8E-DDE6-DCE1-2272-EF058FC2F04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E853CE4-41E5-47B4-404D-13AA07976DE1}"/>
              </a:ext>
            </a:extLst>
          </p:cNvPr>
          <p:cNvSpPr txBox="1"/>
          <p:nvPr/>
        </p:nvSpPr>
        <p:spPr>
          <a:xfrm>
            <a:off x="472271" y="370514"/>
            <a:ext cx="6042601" cy="538994"/>
          </a:xfrm>
          <a:prstGeom prst="rect">
            <a:avLst/>
          </a:prstGeom>
          <a:solidFill>
            <a:schemeClr val="bg1"/>
          </a:solidFill>
        </p:spPr>
        <p:txBody>
          <a:bodyPr wrap="square">
            <a:spAutoFit/>
          </a:bodyPr>
          <a:lstStyle/>
          <a:p>
            <a:pPr algn="ctr">
              <a:lnSpc>
                <a:spcPct val="114000"/>
              </a:lnSpc>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Conduct a Funnel Review</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DCAD5084-E2C2-824C-6264-28ABDF9C45DC}"/>
              </a:ext>
            </a:extLst>
          </p:cNvPr>
          <p:cNvSpPr txBox="1"/>
          <p:nvPr/>
        </p:nvSpPr>
        <p:spPr>
          <a:xfrm>
            <a:off x="571823" y="1074706"/>
            <a:ext cx="5843495" cy="495905"/>
          </a:xfrm>
          <a:prstGeom prst="rect">
            <a:avLst/>
          </a:prstGeom>
          <a:noFill/>
        </p:spPr>
        <p:txBody>
          <a:bodyPr wrap="square">
            <a:spAutoFit/>
          </a:bodyPr>
          <a:lstStyle/>
          <a:p>
            <a:pPr lvl="0">
              <a:lnSpc>
                <a:spcPct val="115000"/>
              </a:lnSpc>
              <a:spcAft>
                <a:spcPts val="1200"/>
              </a:spcAft>
            </a:pPr>
            <a:r>
              <a:rPr lang="en-US" sz="1200" kern="100" dirty="0">
                <a:latin typeface="Verdana" panose="020B0604030504040204" pitchFamily="34" charset="0"/>
                <a:ea typeface="Verdana" panose="020B0604030504040204" pitchFamily="34" charset="0"/>
                <a:cs typeface="Verdana" panose="020B0604030504040204" pitchFamily="34" charset="0"/>
              </a:rPr>
              <a:t>Use this worksheet to assess your funnel’s performance and identify key areas for improvement. </a:t>
            </a:r>
            <a:endParaRPr lang="en-US" sz="1200" kern="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FAF58BF9-988A-761A-AAC3-1F032B47AFF7}"/>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3">
            <a:extLst>
              <a:ext uri="{FF2B5EF4-FFF2-40B4-BE49-F238E27FC236}">
                <a16:creationId xmlns:a16="http://schemas.microsoft.com/office/drawing/2014/main" id="{C5F322CE-1688-8DC0-9F35-CDA59FAE1BFA}"/>
              </a:ext>
            </a:extLst>
          </p:cNvPr>
          <p:cNvGraphicFramePr>
            <a:graphicFrameLocks noGrp="1"/>
          </p:cNvGraphicFramePr>
          <p:nvPr>
            <p:extLst>
              <p:ext uri="{D42A27DB-BD31-4B8C-83A1-F6EECF244321}">
                <p14:modId xmlns:p14="http://schemas.microsoft.com/office/powerpoint/2010/main" val="1900562384"/>
              </p:ext>
            </p:extLst>
          </p:nvPr>
        </p:nvGraphicFramePr>
        <p:xfrm>
          <a:off x="642121" y="1735810"/>
          <a:ext cx="5702905" cy="6920446"/>
        </p:xfrm>
        <a:graphic>
          <a:graphicData uri="http://schemas.openxmlformats.org/drawingml/2006/table">
            <a:tbl>
              <a:tblPr firstRow="1" bandRow="1">
                <a:tableStyleId>{5C22544A-7EE6-4342-B048-85BDC9FD1C3A}</a:tableStyleId>
              </a:tblPr>
              <a:tblGrid>
                <a:gridCol w="776368">
                  <a:extLst>
                    <a:ext uri="{9D8B030D-6E8A-4147-A177-3AD203B41FA5}">
                      <a16:colId xmlns:a16="http://schemas.microsoft.com/office/drawing/2014/main" val="3841182682"/>
                    </a:ext>
                  </a:extLst>
                </a:gridCol>
                <a:gridCol w="1242646">
                  <a:extLst>
                    <a:ext uri="{9D8B030D-6E8A-4147-A177-3AD203B41FA5}">
                      <a16:colId xmlns:a16="http://schemas.microsoft.com/office/drawing/2014/main" val="3404338188"/>
                    </a:ext>
                  </a:extLst>
                </a:gridCol>
                <a:gridCol w="1184031">
                  <a:extLst>
                    <a:ext uri="{9D8B030D-6E8A-4147-A177-3AD203B41FA5}">
                      <a16:colId xmlns:a16="http://schemas.microsoft.com/office/drawing/2014/main" val="2622914684"/>
                    </a:ext>
                  </a:extLst>
                </a:gridCol>
                <a:gridCol w="1359279">
                  <a:extLst>
                    <a:ext uri="{9D8B030D-6E8A-4147-A177-3AD203B41FA5}">
                      <a16:colId xmlns:a16="http://schemas.microsoft.com/office/drawing/2014/main" val="1068557240"/>
                    </a:ext>
                  </a:extLst>
                </a:gridCol>
                <a:gridCol w="1140581">
                  <a:extLst>
                    <a:ext uri="{9D8B030D-6E8A-4147-A177-3AD203B41FA5}">
                      <a16:colId xmlns:a16="http://schemas.microsoft.com/office/drawing/2014/main" val="1292919456"/>
                    </a:ext>
                  </a:extLst>
                </a:gridCol>
              </a:tblGrid>
              <a:tr h="689487">
                <a:tc>
                  <a:txBody>
                    <a:bodyPr/>
                    <a:lstStyle/>
                    <a:p>
                      <a:pPr algn="l"/>
                      <a:r>
                        <a:rPr lang="en-US" sz="1200" b="1" dirty="0">
                          <a:solidFill>
                            <a:schemeClr val="tx1"/>
                          </a:solidFill>
                          <a:latin typeface="Verdana" panose="020B0604030504040204" pitchFamily="34" charset="0"/>
                          <a:ea typeface="Verdana" panose="020B0604030504040204" pitchFamily="34" charset="0"/>
                        </a:rPr>
                        <a:t>Stage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Focus Area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What worked well</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Areas for improvement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Next Steps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1378975">
                <a:tc>
                  <a:txBody>
                    <a:bodyPr/>
                    <a:lstStyle/>
                    <a:p>
                      <a:pPr marL="0" marR="0">
                        <a:lnSpc>
                          <a:spcPct val="115000"/>
                        </a:lnSpc>
                        <a:spcBef>
                          <a:spcPts val="115"/>
                        </a:spcBef>
                        <a:spcAft>
                          <a:spcPts val="1200"/>
                        </a:spcAft>
                      </a:pPr>
                      <a:r>
                        <a:rPr lang="en-US" sz="1200" i="1" dirty="0">
                          <a:effectLst/>
                          <a:latin typeface="Verdana" panose="020B0604030504040204" pitchFamily="34" charset="0"/>
                          <a:ea typeface="Verdana" panose="020B0604030504040204" pitchFamily="34" charset="0"/>
                          <a:cs typeface="Verdana" panose="020B0604030504040204" pitchFamily="34" charset="0"/>
                        </a:rPr>
                        <a:t>E.g., Aware-ness</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200" i="1">
                          <a:effectLst/>
                          <a:latin typeface="Verdana" panose="020B0604030504040204" pitchFamily="34" charset="0"/>
                          <a:ea typeface="Verdana" panose="020B0604030504040204" pitchFamily="34" charset="0"/>
                          <a:cs typeface="Verdana" panose="020B0604030504040204" pitchFamily="34" charset="0"/>
                        </a:rPr>
                        <a:t>Lead generation</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200" i="1">
                          <a:effectLst/>
                          <a:latin typeface="Verdana" panose="020B0604030504040204" pitchFamily="34" charset="0"/>
                          <a:ea typeface="Verdana" panose="020B0604030504040204" pitchFamily="34" charset="0"/>
                          <a:cs typeface="Verdana" panose="020B0604030504040204" pitchFamily="34" charset="0"/>
                        </a:rPr>
                        <a:t>Social media ads drove a lot of traffic to site</a:t>
                      </a: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200" i="1" dirty="0">
                          <a:effectLst/>
                          <a:latin typeface="Verdana" panose="020B0604030504040204" pitchFamily="34" charset="0"/>
                          <a:ea typeface="Verdana" panose="020B0604030504040204" pitchFamily="34" charset="0"/>
                          <a:cs typeface="Verdana" panose="020B0604030504040204" pitchFamily="34" charset="0"/>
                        </a:rPr>
                        <a:t>Blog content didn’t convert well</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r>
                        <a:rPr lang="en-US" sz="1200" i="1" dirty="0">
                          <a:effectLst/>
                          <a:latin typeface="Verdana" panose="020B0604030504040204" pitchFamily="34" charset="0"/>
                          <a:ea typeface="Verdana" panose="020B0604030504040204" pitchFamily="34" charset="0"/>
                          <a:cs typeface="Verdana" panose="020B0604030504040204" pitchFamily="34" charset="0"/>
                        </a:rPr>
                        <a:t>Improve blog CTAs and test new lead magnet</a:t>
                      </a: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1617328">
                <a:tc>
                  <a:txBody>
                    <a:bodyPr/>
                    <a:lstStyle/>
                    <a:p>
                      <a:pPr marL="0" marR="0" algn="ctr">
                        <a:lnSpc>
                          <a:spcPct val="115000"/>
                        </a:lnSpc>
                        <a:spcBef>
                          <a:spcPts val="115"/>
                        </a:spcBef>
                        <a:spcAft>
                          <a:spcPts val="1200"/>
                        </a:spcAft>
                      </a:pPr>
                      <a:endParaRPr lang="en-US" sz="1200" b="1" i="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086620"/>
                  </a:ext>
                </a:extLst>
              </a:tr>
              <a:tr h="1617328">
                <a:tc>
                  <a:txBody>
                    <a:bodyPr/>
                    <a:lstStyle/>
                    <a:p>
                      <a:pPr marL="0" marR="0" algn="ctr">
                        <a:lnSpc>
                          <a:spcPct val="115000"/>
                        </a:lnSpc>
                        <a:spcBef>
                          <a:spcPts val="115"/>
                        </a:spcBef>
                        <a:spcAft>
                          <a:spcPts val="1200"/>
                        </a:spcAft>
                      </a:pPr>
                      <a:endParaRPr lang="en-US" sz="1200" b="1" i="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239107"/>
                  </a:ext>
                </a:extLst>
              </a:tr>
              <a:tr h="1617328">
                <a:tc>
                  <a:txBody>
                    <a:bodyPr/>
                    <a:lstStyle/>
                    <a:p>
                      <a:pPr marL="0" marR="0" algn="ctr">
                        <a:lnSpc>
                          <a:spcPct val="115000"/>
                        </a:lnSpc>
                        <a:spcBef>
                          <a:spcPts val="115"/>
                        </a:spcBef>
                        <a:spcAft>
                          <a:spcPts val="1200"/>
                        </a:spcAft>
                      </a:pPr>
                      <a:endParaRPr lang="en-US" sz="1200" b="1" i="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5188040"/>
                  </a:ext>
                </a:extLst>
              </a:tr>
            </a:tbl>
          </a:graphicData>
        </a:graphic>
      </p:graphicFrame>
    </p:spTree>
    <p:extLst>
      <p:ext uri="{BB962C8B-B14F-4D97-AF65-F5344CB8AC3E}">
        <p14:creationId xmlns:p14="http://schemas.microsoft.com/office/powerpoint/2010/main" val="18036384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91C85-332E-A801-D142-D239E748B52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0F951E-79EB-5A3D-D3E6-E9E0345C4DF2}"/>
              </a:ext>
            </a:extLst>
          </p:cNvPr>
          <p:cNvSpPr>
            <a:spLocks noGrp="1"/>
          </p:cNvSpPr>
          <p:nvPr>
            <p:ph type="ftr" sz="quarter" idx="11"/>
          </p:nvPr>
        </p:nvSpPr>
        <p:spPr/>
        <p:txBody>
          <a:bodyPr/>
          <a:lstStyle/>
          <a:p>
            <a:r>
              <a:rPr lang="en-US"/>
              <a:t>Map Your Launch Funnel Planner</a:t>
            </a:r>
            <a:endParaRPr lang="en-GB" dirty="0"/>
          </a:p>
        </p:txBody>
      </p:sp>
      <p:graphicFrame>
        <p:nvGraphicFramePr>
          <p:cNvPr id="4" name="Table 3">
            <a:extLst>
              <a:ext uri="{FF2B5EF4-FFF2-40B4-BE49-F238E27FC236}">
                <a16:creationId xmlns:a16="http://schemas.microsoft.com/office/drawing/2014/main" id="{DE828C02-47AD-A876-6768-7F08ED411FF0}"/>
              </a:ext>
            </a:extLst>
          </p:cNvPr>
          <p:cNvGraphicFramePr>
            <a:graphicFrameLocks noGrp="1"/>
          </p:cNvGraphicFramePr>
          <p:nvPr>
            <p:extLst>
              <p:ext uri="{D42A27DB-BD31-4B8C-83A1-F6EECF244321}">
                <p14:modId xmlns:p14="http://schemas.microsoft.com/office/powerpoint/2010/main" val="2787610029"/>
              </p:ext>
            </p:extLst>
          </p:nvPr>
        </p:nvGraphicFramePr>
        <p:xfrm>
          <a:off x="577547" y="602208"/>
          <a:ext cx="5702905" cy="7925972"/>
        </p:xfrm>
        <a:graphic>
          <a:graphicData uri="http://schemas.openxmlformats.org/drawingml/2006/table">
            <a:tbl>
              <a:tblPr firstRow="1" bandRow="1">
                <a:tableStyleId>{5C22544A-7EE6-4342-B048-85BDC9FD1C3A}</a:tableStyleId>
              </a:tblPr>
              <a:tblGrid>
                <a:gridCol w="776368">
                  <a:extLst>
                    <a:ext uri="{9D8B030D-6E8A-4147-A177-3AD203B41FA5}">
                      <a16:colId xmlns:a16="http://schemas.microsoft.com/office/drawing/2014/main" val="3841182682"/>
                    </a:ext>
                  </a:extLst>
                </a:gridCol>
                <a:gridCol w="1242646">
                  <a:extLst>
                    <a:ext uri="{9D8B030D-6E8A-4147-A177-3AD203B41FA5}">
                      <a16:colId xmlns:a16="http://schemas.microsoft.com/office/drawing/2014/main" val="3404338188"/>
                    </a:ext>
                  </a:extLst>
                </a:gridCol>
                <a:gridCol w="1184031">
                  <a:extLst>
                    <a:ext uri="{9D8B030D-6E8A-4147-A177-3AD203B41FA5}">
                      <a16:colId xmlns:a16="http://schemas.microsoft.com/office/drawing/2014/main" val="2622914684"/>
                    </a:ext>
                  </a:extLst>
                </a:gridCol>
                <a:gridCol w="1359279">
                  <a:extLst>
                    <a:ext uri="{9D8B030D-6E8A-4147-A177-3AD203B41FA5}">
                      <a16:colId xmlns:a16="http://schemas.microsoft.com/office/drawing/2014/main" val="1068557240"/>
                    </a:ext>
                  </a:extLst>
                </a:gridCol>
                <a:gridCol w="1140581">
                  <a:extLst>
                    <a:ext uri="{9D8B030D-6E8A-4147-A177-3AD203B41FA5}">
                      <a16:colId xmlns:a16="http://schemas.microsoft.com/office/drawing/2014/main" val="1292919456"/>
                    </a:ext>
                  </a:extLst>
                </a:gridCol>
              </a:tblGrid>
              <a:tr h="640080">
                <a:tc>
                  <a:txBody>
                    <a:bodyPr/>
                    <a:lstStyle/>
                    <a:p>
                      <a:pPr algn="l"/>
                      <a:r>
                        <a:rPr lang="en-US" sz="1200" b="1" dirty="0">
                          <a:solidFill>
                            <a:schemeClr val="tx1"/>
                          </a:solidFill>
                          <a:latin typeface="Verdana" panose="020B0604030504040204" pitchFamily="34" charset="0"/>
                          <a:ea typeface="Verdana" panose="020B0604030504040204" pitchFamily="34" charset="0"/>
                        </a:rPr>
                        <a:t>Stage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Focus Area</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What worked well</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Areas for improvement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r>
                        <a:rPr lang="en-US" sz="1200" b="1" dirty="0">
                          <a:solidFill>
                            <a:schemeClr val="tx1"/>
                          </a:solidFill>
                          <a:latin typeface="Verdana" panose="020B0604030504040204" pitchFamily="34" charset="0"/>
                          <a:ea typeface="Verdana" panose="020B0604030504040204" pitchFamily="34" charset="0"/>
                        </a:rPr>
                        <a:t>Next Steps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1280160">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1501433">
                <a:tc>
                  <a:txBody>
                    <a:bodyPr/>
                    <a:lstStyle/>
                    <a:p>
                      <a:pPr marL="0" marR="0" algn="ctr">
                        <a:lnSpc>
                          <a:spcPct val="115000"/>
                        </a:lnSpc>
                        <a:spcBef>
                          <a:spcPts val="115"/>
                        </a:spcBef>
                        <a:spcAft>
                          <a:spcPts val="1200"/>
                        </a:spcAft>
                      </a:pPr>
                      <a:endParaRPr lang="en-US" sz="1200" b="1" i="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086620"/>
                  </a:ext>
                </a:extLst>
              </a:tr>
              <a:tr h="1501433">
                <a:tc>
                  <a:txBody>
                    <a:bodyPr/>
                    <a:lstStyle/>
                    <a:p>
                      <a:pPr marL="0" marR="0" algn="ctr">
                        <a:lnSpc>
                          <a:spcPct val="115000"/>
                        </a:lnSpc>
                        <a:spcBef>
                          <a:spcPts val="115"/>
                        </a:spcBef>
                        <a:spcAft>
                          <a:spcPts val="1200"/>
                        </a:spcAft>
                      </a:pPr>
                      <a:endParaRPr lang="en-US" sz="1200" b="1" i="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239107"/>
                  </a:ext>
                </a:extLst>
              </a:tr>
              <a:tr h="1501433">
                <a:tc>
                  <a:txBody>
                    <a:bodyPr/>
                    <a:lstStyle/>
                    <a:p>
                      <a:pPr marL="0" marR="0" algn="ctr">
                        <a:lnSpc>
                          <a:spcPct val="115000"/>
                        </a:lnSpc>
                        <a:spcBef>
                          <a:spcPts val="115"/>
                        </a:spcBef>
                        <a:spcAft>
                          <a:spcPts val="1200"/>
                        </a:spcAft>
                      </a:pPr>
                      <a:endParaRPr lang="en-US" sz="1200" b="1" i="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5188040"/>
                  </a:ext>
                </a:extLst>
              </a:tr>
              <a:tr h="1501433">
                <a:tc>
                  <a:txBody>
                    <a:bodyPr/>
                    <a:lstStyle/>
                    <a:p>
                      <a:pPr marL="0" marR="0" algn="ctr">
                        <a:lnSpc>
                          <a:spcPct val="115000"/>
                        </a:lnSpc>
                        <a:spcBef>
                          <a:spcPts val="115"/>
                        </a:spcBef>
                        <a:spcAft>
                          <a:spcPts val="1200"/>
                        </a:spcAft>
                      </a:pPr>
                      <a:endParaRPr lang="en-US" sz="1200" b="1" i="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a:lnSpc>
                          <a:spcPct val="115000"/>
                        </a:lnSpc>
                        <a:spcBef>
                          <a:spcPts val="115"/>
                        </a:spcBef>
                        <a:spcAft>
                          <a:spcPts val="1200"/>
                        </a:spcAft>
                      </a:pPr>
                      <a:endParaRPr lang="en-US" sz="12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48972"/>
                  </a:ext>
                </a:extLst>
              </a:tr>
            </a:tbl>
          </a:graphicData>
        </a:graphic>
      </p:graphicFrame>
    </p:spTree>
    <p:extLst>
      <p:ext uri="{BB962C8B-B14F-4D97-AF65-F5344CB8AC3E}">
        <p14:creationId xmlns:p14="http://schemas.microsoft.com/office/powerpoint/2010/main" val="37509230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5A9D64-7FA4-4ECB-A4C9-BC6FB0439F41}"/>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D0B62850-FAD4-9DDF-7FEB-42056C82DA5E}"/>
              </a:ext>
            </a:extLst>
          </p:cNvPr>
          <p:cNvGraphicFramePr>
            <a:graphicFrameLocks noGrp="1"/>
          </p:cNvGraphicFramePr>
          <p:nvPr>
            <p:extLst>
              <p:ext uri="{D42A27DB-BD31-4B8C-83A1-F6EECF244321}">
                <p14:modId xmlns:p14="http://schemas.microsoft.com/office/powerpoint/2010/main" val="3093628684"/>
              </p:ext>
            </p:extLst>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A3D6F211-E999-44F4-AEBF-900024404B4E}"/>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12576114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B87EA-9964-A8BF-7157-F3AFF0E8467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DFDD5A-3F68-31FE-4F4D-1E6E18287E06}"/>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6DBA7EC5-5838-F068-0EA7-33BC12964AC3}"/>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6D997080-F110-2B82-E257-325E55F6EBFF}"/>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5643609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64AB2-FF01-73B8-F53C-AF14BDD87F4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4C8D17-58D4-89A9-D3E2-4D1D266B4AD1}"/>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58F8DBBA-C670-B561-8250-DC9157B0B1CD}"/>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7AF731ED-4248-FB60-8682-4449C46C17C5}"/>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25109721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83846-59DD-99BD-2D8A-C7C75E1FC52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EEE898-B70F-1A81-20E4-E90F5062830A}"/>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7DCDFFAC-F13A-CC8C-0D29-7A8D2F7C71AB}"/>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CB5A0E6C-20DF-8C10-F87A-56CA55D8E24F}"/>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12712428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D76FC-A181-6C54-52FE-B2495CC3DA7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B4DDC1-F03A-1C10-12A3-4D4F109BFF45}"/>
              </a:ext>
            </a:extLst>
          </p:cNvPr>
          <p:cNvSpPr>
            <a:spLocks noGrp="1"/>
          </p:cNvSpPr>
          <p:nvPr>
            <p:ph type="ftr" sz="quarter" idx="11"/>
          </p:nvPr>
        </p:nvSpPr>
        <p:spPr/>
        <p:txBody>
          <a:bodyPr/>
          <a:lstStyle/>
          <a:p>
            <a:r>
              <a:rPr lang="en-US"/>
              <a:t>Map Your Launch Funnel Planner</a:t>
            </a:r>
            <a:endParaRPr lang="en-GB" dirty="0"/>
          </a:p>
        </p:txBody>
      </p:sp>
      <p:graphicFrame>
        <p:nvGraphicFramePr>
          <p:cNvPr id="3" name="Table 3">
            <a:extLst>
              <a:ext uri="{FF2B5EF4-FFF2-40B4-BE49-F238E27FC236}">
                <a16:creationId xmlns:a16="http://schemas.microsoft.com/office/drawing/2014/main" id="{8F9AEB3B-5CB7-279E-0295-93F551AC6889}"/>
              </a:ext>
            </a:extLst>
          </p:cNvPr>
          <p:cNvGraphicFramePr>
            <a:graphicFrameLocks noGrp="1"/>
          </p:cNvGraphicFramePr>
          <p:nvPr/>
        </p:nvGraphicFramePr>
        <p:xfrm>
          <a:off x="759940" y="726074"/>
          <a:ext cx="5338119" cy="7691852"/>
        </p:xfrm>
        <a:graphic>
          <a:graphicData uri="http://schemas.openxmlformats.org/drawingml/2006/table">
            <a:tbl>
              <a:tblPr firstRow="1" bandRow="1">
                <a:tableStyleId>{5C22544A-7EE6-4342-B048-85BDC9FD1C3A}</a:tableStyleId>
              </a:tblPr>
              <a:tblGrid>
                <a:gridCol w="5338119">
                  <a:extLst>
                    <a:ext uri="{9D8B030D-6E8A-4147-A177-3AD203B41FA5}">
                      <a16:colId xmlns:a16="http://schemas.microsoft.com/office/drawing/2014/main" val="3462950126"/>
                    </a:ext>
                  </a:extLst>
                </a:gridCol>
              </a:tblGrid>
              <a:tr h="7691852">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146471"/>
                  </a:ext>
                </a:extLst>
              </a:tr>
            </a:tbl>
          </a:graphicData>
        </a:graphic>
      </p:graphicFrame>
      <p:sp>
        <p:nvSpPr>
          <p:cNvPr id="12" name="TextBox 11">
            <a:extLst>
              <a:ext uri="{FF2B5EF4-FFF2-40B4-BE49-F238E27FC236}">
                <a16:creationId xmlns:a16="http://schemas.microsoft.com/office/drawing/2014/main" id="{5980E789-9DA6-0E05-658A-3D834A6A4559}"/>
              </a:ext>
            </a:extLst>
          </p:cNvPr>
          <p:cNvSpPr txBox="1"/>
          <p:nvPr/>
        </p:nvSpPr>
        <p:spPr>
          <a:xfrm>
            <a:off x="1152806" y="726074"/>
            <a:ext cx="3433482" cy="1384995"/>
          </a:xfrm>
          <a:prstGeom prst="rect">
            <a:avLst/>
          </a:prstGeom>
          <a:noFill/>
        </p:spPr>
        <p:txBody>
          <a:bodyPr wrap="square">
            <a:spAutoFit/>
          </a:bodyPr>
          <a:lstStyle/>
          <a:p>
            <a:endParaRPr lang="en-US" sz="2800" b="1" dirty="0">
              <a:solidFill>
                <a:schemeClr val="tx1">
                  <a:lumMod val="85000"/>
                  <a:lumOff val="15000"/>
                </a:schemeClr>
              </a:solidFill>
              <a:latin typeface="Santorini" pitchFamily="50" charset="0"/>
              <a:ea typeface="Verdana" panose="020B0604030504040204" pitchFamily="34" charset="0"/>
            </a:endParaRPr>
          </a:p>
          <a:p>
            <a:r>
              <a:rPr lang="en-US" sz="2800" dirty="0">
                <a:solidFill>
                  <a:schemeClr val="tx1">
                    <a:lumMod val="85000"/>
                    <a:lumOff val="15000"/>
                  </a:schemeClr>
                </a:solidFill>
                <a:latin typeface="Century Gothic" panose="020B0502020202020204" pitchFamily="34" charset="0"/>
                <a:ea typeface="Verdana" panose="020B0604030504040204" pitchFamily="34" charset="0"/>
              </a:rPr>
              <a:t>Notes</a:t>
            </a:r>
          </a:p>
          <a:p>
            <a:endParaRPr lang="en-US" sz="2800" b="1" dirty="0">
              <a:solidFill>
                <a:schemeClr val="tx1">
                  <a:lumMod val="85000"/>
                  <a:lumOff val="15000"/>
                </a:schemeClr>
              </a:solidFill>
              <a:latin typeface="Santorini" pitchFamily="50" charset="0"/>
              <a:ea typeface="Verdana" panose="020B0604030504040204" pitchFamily="34" charset="0"/>
            </a:endParaRPr>
          </a:p>
        </p:txBody>
      </p:sp>
    </p:spTree>
    <p:extLst>
      <p:ext uri="{BB962C8B-B14F-4D97-AF65-F5344CB8AC3E}">
        <p14:creationId xmlns:p14="http://schemas.microsoft.com/office/powerpoint/2010/main" val="1234427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F3223-E871-B835-BF07-9D418784917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C53DBA-6325-80F6-C92A-AC4F47724A23}"/>
              </a:ext>
            </a:extLst>
          </p:cNvPr>
          <p:cNvSpPr>
            <a:spLocks noGrp="1"/>
          </p:cNvSpPr>
          <p:nvPr>
            <p:ph type="ftr" sz="quarter" idx="11"/>
          </p:nvPr>
        </p:nvSpPr>
        <p:spPr/>
        <p:txBody>
          <a:bodyPr/>
          <a:lstStyle/>
          <a:p>
            <a:r>
              <a:rPr lang="en-US"/>
              <a:t>Map Your Launch Funnel Planner</a:t>
            </a:r>
            <a:endParaRPr lang="en-GB" dirty="0"/>
          </a:p>
        </p:txBody>
      </p:sp>
    </p:spTree>
    <p:extLst>
      <p:ext uri="{BB962C8B-B14F-4D97-AF65-F5344CB8AC3E}">
        <p14:creationId xmlns:p14="http://schemas.microsoft.com/office/powerpoint/2010/main" val="3240406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8A2FBA-2B1B-4B4B-B24D-61451B2D55AB}"/>
              </a:ext>
            </a:extLst>
          </p:cNvPr>
          <p:cNvSpPr txBox="1"/>
          <p:nvPr/>
        </p:nvSpPr>
        <p:spPr>
          <a:xfrm>
            <a:off x="179173" y="542445"/>
            <a:ext cx="6499654" cy="538994"/>
          </a:xfrm>
          <a:prstGeom prst="rect">
            <a:avLst/>
          </a:prstGeom>
          <a:solidFill>
            <a:schemeClr val="bg1"/>
          </a:solidFill>
        </p:spPr>
        <p:txBody>
          <a:bodyPr wrap="square">
            <a:spAutoFit/>
          </a:bodyPr>
          <a:lstStyle/>
          <a:p>
            <a:pPr algn="ctr">
              <a:lnSpc>
                <a:spcPct val="114000"/>
              </a:lnSpc>
              <a:spcBef>
                <a:spcPts val="600"/>
              </a:spcBef>
              <a:spcAft>
                <a:spcPts val="600"/>
              </a:spcAft>
            </a:pPr>
            <a:r>
              <a:rPr lang="en-US" sz="2800" b="1" dirty="0">
                <a:solidFill>
                  <a:schemeClr val="tx1">
                    <a:lumMod val="75000"/>
                    <a:lumOff val="25000"/>
                  </a:schemeClr>
                </a:solidFill>
                <a:effectLst/>
                <a:latin typeface="Century Gothic" panose="020B0502020202020204" pitchFamily="34" charset="0"/>
                <a:ea typeface="Helvetica" panose="020B0604020202020204" pitchFamily="34" charset="0"/>
                <a:cs typeface="Verdana" panose="020B0604030504040204" pitchFamily="34" charset="0"/>
              </a:rPr>
              <a:t>Define Your Product</a:t>
            </a:r>
            <a:endParaRPr lang="en-US" sz="2800" b="1" dirty="0">
              <a:solidFill>
                <a:schemeClr val="tx1">
                  <a:lumMod val="75000"/>
                  <a:lumOff val="25000"/>
                </a:schemeClr>
              </a:solidFill>
              <a:latin typeface="Century Gothic" panose="020B0502020202020204" pitchFamily="34" charset="0"/>
            </a:endParaRPr>
          </a:p>
        </p:txBody>
      </p:sp>
      <p:sp>
        <p:nvSpPr>
          <p:cNvPr id="3" name="TextBox 2">
            <a:extLst>
              <a:ext uri="{FF2B5EF4-FFF2-40B4-BE49-F238E27FC236}">
                <a16:creationId xmlns:a16="http://schemas.microsoft.com/office/drawing/2014/main" id="{1B7B45FA-B36F-4C6A-A104-497754023E40}"/>
              </a:ext>
            </a:extLst>
          </p:cNvPr>
          <p:cNvSpPr txBox="1"/>
          <p:nvPr/>
        </p:nvSpPr>
        <p:spPr>
          <a:xfrm>
            <a:off x="582665" y="1282711"/>
            <a:ext cx="5847815" cy="495905"/>
          </a:xfrm>
          <a:prstGeom prst="rect">
            <a:avLst/>
          </a:prstGeom>
          <a:noFill/>
        </p:spPr>
        <p:txBody>
          <a:bodyPr wrap="square">
            <a:spAutoFit/>
          </a:bodyPr>
          <a:lstStyle/>
          <a:p>
            <a:pPr lvl="0">
              <a:lnSpc>
                <a:spcPct val="115000"/>
              </a:lnSpc>
              <a:spcAft>
                <a:spcPts val="1200"/>
              </a:spcAft>
            </a:pPr>
            <a:r>
              <a:rPr lang="en-US" sz="1200" kern="100" dirty="0">
                <a:effectLst/>
                <a:latin typeface="Verdana" panose="020B0604030504040204" pitchFamily="34" charset="0"/>
                <a:ea typeface="Verdana" panose="020B0604030504040204" pitchFamily="34" charset="0"/>
                <a:cs typeface="Verdana" panose="020B0604030504040204" pitchFamily="34" charset="0"/>
              </a:rPr>
              <a:t>Before developing a launch strategy, list your product’s key features, benefits, and unique selling points. </a:t>
            </a:r>
            <a:endParaRPr lang="en-US" sz="1200" kern="100" dirty="0">
              <a:latin typeface="Verdana" panose="020B0604030504040204" pitchFamily="34" charset="0"/>
              <a:ea typeface="Verdana" panose="020B0604030504040204" pitchFamily="34" charset="0"/>
              <a:cs typeface="Verdana" panose="020B0604030504040204" pitchFamily="34" charset="0"/>
            </a:endParaRPr>
          </a:p>
        </p:txBody>
      </p:sp>
      <p:sp>
        <p:nvSpPr>
          <p:cNvPr id="2" name="Footer Placeholder 1">
            <a:extLst>
              <a:ext uri="{FF2B5EF4-FFF2-40B4-BE49-F238E27FC236}">
                <a16:creationId xmlns:a16="http://schemas.microsoft.com/office/drawing/2014/main" id="{698FCB48-98D7-4DA5-A52A-9C16BFF0D283}"/>
              </a:ext>
            </a:extLst>
          </p:cNvPr>
          <p:cNvSpPr>
            <a:spLocks noGrp="1"/>
          </p:cNvSpPr>
          <p:nvPr>
            <p:ph type="ftr" sz="quarter" idx="11"/>
          </p:nvPr>
        </p:nvSpPr>
        <p:spPr/>
        <p:txBody>
          <a:bodyPr/>
          <a:lstStyle/>
          <a:p>
            <a:r>
              <a:rPr lang="en-US"/>
              <a:t>Map Your Launch Funnel Planner</a:t>
            </a:r>
            <a:endParaRPr lang="en-GB" dirty="0"/>
          </a:p>
        </p:txBody>
      </p:sp>
      <p:graphicFrame>
        <p:nvGraphicFramePr>
          <p:cNvPr id="8" name="Table 4">
            <a:extLst>
              <a:ext uri="{FF2B5EF4-FFF2-40B4-BE49-F238E27FC236}">
                <a16:creationId xmlns:a16="http://schemas.microsoft.com/office/drawing/2014/main" id="{771887B7-CC39-30B0-64DA-33F172DBE0C1}"/>
              </a:ext>
            </a:extLst>
          </p:cNvPr>
          <p:cNvGraphicFramePr>
            <a:graphicFrameLocks noGrp="1"/>
          </p:cNvGraphicFramePr>
          <p:nvPr>
            <p:extLst>
              <p:ext uri="{D42A27DB-BD31-4B8C-83A1-F6EECF244321}">
                <p14:modId xmlns:p14="http://schemas.microsoft.com/office/powerpoint/2010/main" val="3519653825"/>
              </p:ext>
            </p:extLst>
          </p:nvPr>
        </p:nvGraphicFramePr>
        <p:xfrm>
          <a:off x="661772" y="1897592"/>
          <a:ext cx="5689599" cy="6583680"/>
        </p:xfrm>
        <a:graphic>
          <a:graphicData uri="http://schemas.openxmlformats.org/drawingml/2006/table">
            <a:tbl>
              <a:tblPr firstRow="1" bandRow="1">
                <a:tableStyleId>{5C22544A-7EE6-4342-B048-85BDC9FD1C3A}</a:tableStyleId>
              </a:tblPr>
              <a:tblGrid>
                <a:gridCol w="5689599">
                  <a:extLst>
                    <a:ext uri="{9D8B030D-6E8A-4147-A177-3AD203B41FA5}">
                      <a16:colId xmlns:a16="http://schemas.microsoft.com/office/drawing/2014/main" val="1282557019"/>
                    </a:ext>
                  </a:extLst>
                </a:gridCol>
              </a:tblGrid>
              <a:tr h="457200">
                <a:tc>
                  <a:txBody>
                    <a:bodyPr/>
                    <a:lstStyle/>
                    <a:p>
                      <a:r>
                        <a:rPr lang="en-US" sz="1200" b="1" dirty="0">
                          <a:solidFill>
                            <a:schemeClr val="tx1"/>
                          </a:solidFill>
                          <a:latin typeface="Verdana" panose="020B0604030504040204" pitchFamily="34" charset="0"/>
                          <a:ea typeface="Verdana" panose="020B0604030504040204" pitchFamily="34" charset="0"/>
                        </a:rPr>
                        <a:t>Product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5636930"/>
                  </a:ext>
                </a:extLst>
              </a:tr>
              <a:tr h="2926080">
                <a:tc>
                  <a:txBody>
                    <a:bodyPr/>
                    <a:lstStyle/>
                    <a:p>
                      <a:r>
                        <a:rPr lang="en-US" sz="1050" b="0" i="1" dirty="0">
                          <a:latin typeface="Verdana" panose="020B0604030504040204" pitchFamily="34" charset="0"/>
                          <a:ea typeface="Verdana" panose="020B0604030504040204" pitchFamily="34" charset="0"/>
                        </a:rPr>
                        <a:t>Name or brief description of your product</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7983707"/>
                  </a:ext>
                </a:extLst>
              </a:tr>
              <a:tr h="457200">
                <a:tc>
                  <a:txBody>
                    <a:bodyPr/>
                    <a:lstStyle/>
                    <a:p>
                      <a:r>
                        <a:rPr lang="en-US" sz="1200" b="1" dirty="0">
                          <a:latin typeface="Verdana" panose="020B0604030504040204" pitchFamily="34" charset="0"/>
                          <a:ea typeface="Verdana" panose="020B0604030504040204" pitchFamily="34" charset="0"/>
                        </a:rPr>
                        <a:t>Features &amp; Specifications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0549790"/>
                  </a:ext>
                </a:extLst>
              </a:tr>
              <a:tr h="2743200">
                <a:tc>
                  <a:txBody>
                    <a:bodyPr/>
                    <a:lstStyle/>
                    <a:p>
                      <a:r>
                        <a:rPr lang="en-US" sz="1050" b="0" i="1" dirty="0">
                          <a:latin typeface="Verdana" panose="020B0604030504040204" pitchFamily="34" charset="0"/>
                          <a:ea typeface="Verdana" panose="020B0604030504040204" pitchFamily="34" charset="0"/>
                        </a:rPr>
                        <a:t>List its key components and measurable details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062093"/>
                  </a:ext>
                </a:extLst>
              </a:tr>
            </a:tbl>
          </a:graphicData>
        </a:graphic>
      </p:graphicFrame>
    </p:spTree>
    <p:extLst>
      <p:ext uri="{BB962C8B-B14F-4D97-AF65-F5344CB8AC3E}">
        <p14:creationId xmlns:p14="http://schemas.microsoft.com/office/powerpoint/2010/main" val="807632096"/>
      </p:ext>
    </p:extLst>
  </p:cSld>
  <p:clrMapOvr>
    <a:masterClrMapping/>
  </p:clrMapOvr>
</p:sld>
</file>

<file path=ppt/theme/theme1.xml><?xml version="1.0" encoding="utf-8"?>
<a:theme xmlns:a="http://schemas.openxmlformats.org/drawingml/2006/main" name="CS_Slideshow">
  <a:themeElements>
    <a:clrScheme name="Content Sparks">
      <a:dk1>
        <a:srgbClr val="000000"/>
      </a:dk1>
      <a:lt1>
        <a:srgbClr val="FFFFFF"/>
      </a:lt1>
      <a:dk2>
        <a:srgbClr val="44546A"/>
      </a:dk2>
      <a:lt2>
        <a:srgbClr val="E7E6E6"/>
      </a:lt2>
      <a:accent1>
        <a:srgbClr val="2C3392"/>
      </a:accent1>
      <a:accent2>
        <a:srgbClr val="F86B21"/>
      </a:accent2>
      <a:accent3>
        <a:srgbClr val="44546A"/>
      </a:accent3>
      <a:accent4>
        <a:srgbClr val="04AEA8"/>
      </a:accent4>
      <a:accent5>
        <a:srgbClr val="2C3392"/>
      </a:accent5>
      <a:accent6>
        <a:srgbClr val="F86B21"/>
      </a:accent6>
      <a:hlink>
        <a:srgbClr val="04AEA7"/>
      </a:hlink>
      <a:folHlink>
        <a:srgbClr val="04AEA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_Slideshow" id="{7E856366-1591-4007-A29E-6A10DC95E221}" vid="{3E31DCC4-0FA1-464D-9581-CEF998805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CS_Slideshow</Template>
  <TotalTime>0</TotalTime>
  <Words>5272</Words>
  <Application>Microsoft Office PowerPoint</Application>
  <PresentationFormat>Letter Paper (8.5x11 in)</PresentationFormat>
  <Paragraphs>622</Paragraphs>
  <Slides>88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Arial</vt:lpstr>
      <vt:lpstr>Brannboll Fet</vt:lpstr>
      <vt:lpstr>Calibri</vt:lpstr>
      <vt:lpstr>Century Gothic</vt:lpstr>
      <vt:lpstr>Helvetica</vt:lpstr>
      <vt:lpstr>Santorini</vt:lpstr>
      <vt:lpstr>Verdana</vt:lpstr>
      <vt:lpstr>Wingdings</vt:lpstr>
      <vt:lpstr>CS_Slideshow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Jeffrey Oravbiere</cp:lastModifiedBy>
  <cp:revision>2</cp:revision>
  <dcterms:created xsi:type="dcterms:W3CDTF">2024-11-01T20:00:40Z</dcterms:created>
  <dcterms:modified xsi:type="dcterms:W3CDTF">2025-04-22T16:58:35Z</dcterms:modified>
</cp:coreProperties>
</file>