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1"/>
  </p:sldMasterIdLst>
  <p:notesMasterIdLst>
    <p:notesMasterId r:id="rId70"/>
  </p:notesMasterIdLst>
  <p:handoutMasterIdLst>
    <p:handoutMasterId r:id="rId71"/>
  </p:handoutMasterIdLst>
  <p:sldIdLst>
    <p:sldId id="756" r:id="rId2"/>
    <p:sldId id="1931" r:id="rId3"/>
    <p:sldId id="1894" r:id="rId4"/>
    <p:sldId id="879" r:id="rId5"/>
    <p:sldId id="1895" r:id="rId6"/>
    <p:sldId id="1896" r:id="rId7"/>
    <p:sldId id="1897" r:id="rId8"/>
    <p:sldId id="1917" r:id="rId9"/>
    <p:sldId id="1816" r:id="rId10"/>
    <p:sldId id="1295" r:id="rId11"/>
    <p:sldId id="1898" r:id="rId12"/>
    <p:sldId id="1826" r:id="rId13"/>
    <p:sldId id="1827" r:id="rId14"/>
    <p:sldId id="1828" r:id="rId15"/>
    <p:sldId id="1932" r:id="rId16"/>
    <p:sldId id="1933" r:id="rId17"/>
    <p:sldId id="1313" r:id="rId18"/>
    <p:sldId id="1829" r:id="rId19"/>
    <p:sldId id="1831" r:id="rId20"/>
    <p:sldId id="1819" r:id="rId21"/>
    <p:sldId id="1833" r:id="rId22"/>
    <p:sldId id="1934" r:id="rId23"/>
    <p:sldId id="1587" r:id="rId24"/>
    <p:sldId id="1651" r:id="rId25"/>
    <p:sldId id="1832" r:id="rId26"/>
    <p:sldId id="1899" r:id="rId27"/>
    <p:sldId id="1900" r:id="rId28"/>
    <p:sldId id="1901" r:id="rId29"/>
    <p:sldId id="1902" r:id="rId30"/>
    <p:sldId id="1903" r:id="rId31"/>
    <p:sldId id="1904" r:id="rId32"/>
    <p:sldId id="1905" r:id="rId33"/>
    <p:sldId id="1935" r:id="rId34"/>
    <p:sldId id="1936" r:id="rId35"/>
    <p:sldId id="1593" r:id="rId36"/>
    <p:sldId id="1795" r:id="rId37"/>
    <p:sldId id="1906" r:id="rId38"/>
    <p:sldId id="1907" r:id="rId39"/>
    <p:sldId id="1937" r:id="rId40"/>
    <p:sldId id="1938" r:id="rId41"/>
    <p:sldId id="1807" r:id="rId42"/>
    <p:sldId id="1853" r:id="rId43"/>
    <p:sldId id="1908" r:id="rId44"/>
    <p:sldId id="1910" r:id="rId45"/>
    <p:sldId id="1909" r:id="rId46"/>
    <p:sldId id="1939" r:id="rId47"/>
    <p:sldId id="1812" r:id="rId48"/>
    <p:sldId id="1881" r:id="rId49"/>
    <p:sldId id="1911" r:id="rId50"/>
    <p:sldId id="1912" r:id="rId51"/>
    <p:sldId id="1940" r:id="rId52"/>
    <p:sldId id="1941" r:id="rId53"/>
    <p:sldId id="1814" r:id="rId54"/>
    <p:sldId id="1867" r:id="rId55"/>
    <p:sldId id="1913" r:id="rId56"/>
    <p:sldId id="1914" r:id="rId57"/>
    <p:sldId id="1942" r:id="rId58"/>
    <p:sldId id="1943" r:id="rId59"/>
    <p:sldId id="1869" r:id="rId60"/>
    <p:sldId id="1868" r:id="rId61"/>
    <p:sldId id="1915" r:id="rId62"/>
    <p:sldId id="1893" r:id="rId63"/>
    <p:sldId id="1879" r:id="rId64"/>
    <p:sldId id="1944" r:id="rId65"/>
    <p:sldId id="1945" r:id="rId66"/>
    <p:sldId id="1946" r:id="rId67"/>
    <p:sldId id="1947" r:id="rId68"/>
    <p:sldId id="1948" r:id="rId69"/>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BED854-D45C-7510-938C-32EC334A1905}" name="Fiona Grace Lovatt" initials="FGL" userId="4621e5784dacaa2a" providerId="Windows Live"/>
  <p188:author id="{EEA34070-7B20-B43E-B1E2-B7148ACE9C47}" name="Sharyn Sheldon" initials="SS" userId="d67d593feba8cdaa"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van Hunt" initials="EH" lastIdx="2" clrIdx="0">
    <p:extLst>
      <p:ext uri="{19B8F6BF-5375-455C-9EA6-DF929625EA0E}">
        <p15:presenceInfo xmlns:p15="http://schemas.microsoft.com/office/powerpoint/2012/main" userId="f9696b2dfb3cc80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64" autoAdjust="0"/>
    <p:restoredTop sz="94660"/>
  </p:normalViewPr>
  <p:slideViewPr>
    <p:cSldViewPr snapToGrid="0">
      <p:cViewPr varScale="1">
        <p:scale>
          <a:sx n="71" d="100"/>
          <a:sy n="71" d="100"/>
        </p:scale>
        <p:origin x="3144" y="288"/>
      </p:cViewPr>
      <p:guideLst/>
    </p:cSldViewPr>
  </p:slideViewPr>
  <p:notesTextViewPr>
    <p:cViewPr>
      <p:scale>
        <a:sx n="3" d="2"/>
        <a:sy n="3" d="2"/>
      </p:scale>
      <p:origin x="0" y="0"/>
    </p:cViewPr>
  </p:notesTextViewPr>
  <p:sorterViewPr>
    <p:cViewPr>
      <p:scale>
        <a:sx n="20" d="100"/>
        <a:sy n="20" d="100"/>
      </p:scale>
      <p:origin x="0" y="0"/>
    </p:cViewPr>
  </p:sorter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95F461-5F84-E3D5-CB05-9B3719DAF8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E3E227B-A55D-4CFB-40A3-EF8E8952592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F6A6DA-7FCD-4249-84C0-EDFF31E3747B}" type="datetimeFigureOut">
              <a:rPr lang="en-US" smtClean="0"/>
              <a:t>4/23/2025</a:t>
            </a:fld>
            <a:endParaRPr lang="en-US"/>
          </a:p>
        </p:txBody>
      </p:sp>
      <p:sp>
        <p:nvSpPr>
          <p:cNvPr id="4" name="Footer Placeholder 3">
            <a:extLst>
              <a:ext uri="{FF2B5EF4-FFF2-40B4-BE49-F238E27FC236}">
                <a16:creationId xmlns:a16="http://schemas.microsoft.com/office/drawing/2014/main" id="{BCE721EB-0E01-E7C9-6FBB-5F99C7D1107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867C682-B1B6-BC48-0F24-81094C1C748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14092B-BF30-4550-992F-C43EEA5774C3}" type="slidenum">
              <a:rPr lang="en-US" smtClean="0"/>
              <a:t>‹#›</a:t>
            </a:fld>
            <a:endParaRPr lang="en-US"/>
          </a:p>
        </p:txBody>
      </p:sp>
    </p:spTree>
    <p:extLst>
      <p:ext uri="{BB962C8B-B14F-4D97-AF65-F5344CB8AC3E}">
        <p14:creationId xmlns:p14="http://schemas.microsoft.com/office/powerpoint/2010/main" val="1656806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CDFDC3-3335-4790-8034-ED1301BFAAA6}" type="datetimeFigureOut">
              <a:rPr lang="en-US" smtClean="0"/>
              <a:t>4/23/2025</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55C1C4-1482-4438-8835-945EFF9E0772}" type="slidenum">
              <a:rPr lang="en-US" smtClean="0"/>
              <a:t>‹#›</a:t>
            </a:fld>
            <a:endParaRPr lang="en-US"/>
          </a:p>
        </p:txBody>
      </p:sp>
    </p:spTree>
    <p:extLst>
      <p:ext uri="{BB962C8B-B14F-4D97-AF65-F5344CB8AC3E}">
        <p14:creationId xmlns:p14="http://schemas.microsoft.com/office/powerpoint/2010/main" val="165073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4585"/>
            <a:ext cx="6858000" cy="7516636"/>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06623" y="2093212"/>
            <a:ext cx="5644754" cy="4291518"/>
          </a:xfrm>
        </p:spPr>
        <p:txBody>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606623" y="7627890"/>
            <a:ext cx="5644754" cy="628296"/>
          </a:xfrm>
        </p:spPr>
        <p:txBody>
          <a:bodyPr anchor="t"/>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F8A2F6-5BD4-47EC-AF72-CD1457AE0B30}" type="datetime1">
              <a:rPr lang="en-GB" smtClean="0"/>
              <a:t>23/04/2025</a:t>
            </a:fld>
            <a:endParaRPr lang="en-GB"/>
          </a:p>
        </p:txBody>
      </p:sp>
      <p:sp>
        <p:nvSpPr>
          <p:cNvPr id="5" name="Footer Placeholder 4"/>
          <p:cNvSpPr>
            <a:spLocks noGrp="1"/>
          </p:cNvSpPr>
          <p:nvPr>
            <p:ph type="ftr" sz="quarter" idx="11"/>
          </p:nvPr>
        </p:nvSpPr>
        <p:spPr/>
        <p:txBody>
          <a:bodyPr/>
          <a:lstStyle/>
          <a:p>
            <a:r>
              <a:rPr lang="en-US"/>
              <a:t>Create Your Unique Value Proposition Planner</a:t>
            </a:r>
            <a:endParaRPr lang="en-GB"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41116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3648" y="6934200"/>
            <a:ext cx="5644753" cy="818622"/>
          </a:xfrm>
        </p:spPr>
        <p:txBody>
          <a:bodyPr anchor="b">
            <a:normAutofit/>
          </a:bodyPr>
          <a:lstStyle>
            <a:lvl1pPr algn="l">
              <a:defRPr sz="18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6858000" cy="69342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200"/>
            </a:lvl1pPr>
          </a:lstStyle>
          <a:p>
            <a:r>
              <a:rPr lang="en-US"/>
              <a:t>Click icon to add picture</a:t>
            </a:r>
            <a:endParaRPr lang="en-US" dirty="0"/>
          </a:p>
        </p:txBody>
      </p:sp>
      <p:sp>
        <p:nvSpPr>
          <p:cNvPr id="4" name="Text Placeholder 3"/>
          <p:cNvSpPr>
            <a:spLocks noGrp="1"/>
          </p:cNvSpPr>
          <p:nvPr>
            <p:ph type="body" sz="half" idx="2"/>
          </p:nvPr>
        </p:nvSpPr>
        <p:spPr>
          <a:xfrm>
            <a:off x="603648" y="7752821"/>
            <a:ext cx="5644753" cy="713140"/>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C0407DB-1883-4866-8613-4E63F76B58E3}" type="datetime1">
              <a:rPr lang="en-GB" smtClean="0"/>
              <a:t>23/04/2025</a:t>
            </a:fld>
            <a:endParaRPr lang="en-GB"/>
          </a:p>
        </p:txBody>
      </p:sp>
      <p:sp>
        <p:nvSpPr>
          <p:cNvPr id="6" name="Footer Placeholder 5"/>
          <p:cNvSpPr>
            <a:spLocks noGrp="1"/>
          </p:cNvSpPr>
          <p:nvPr>
            <p:ph type="ftr" sz="quarter" idx="11"/>
          </p:nvPr>
        </p:nvSpPr>
        <p:spPr/>
        <p:txBody>
          <a:bodyPr/>
          <a:lstStyle/>
          <a:p>
            <a:r>
              <a:rPr lang="en-US"/>
              <a:t>Create Your Unique Value Proposition Planner</a:t>
            </a:r>
            <a:endParaRPr lang="en-GB" dirty="0"/>
          </a:p>
        </p:txBody>
      </p:sp>
      <p:sp>
        <p:nvSpPr>
          <p:cNvPr id="7" name="Slide Number Placeholder 6"/>
          <p:cNvSpPr>
            <a:spLocks noGrp="1"/>
          </p:cNvSpPr>
          <p:nvPr>
            <p:ph type="sldNum" sz="quarter" idx="12"/>
          </p:nvPr>
        </p:nvSpPr>
        <p:spPr/>
        <p:txBody>
          <a:bodyPr/>
          <a:lstStyle/>
          <a:p>
            <a:fld id="{0F95B37D-F8D8-4EC9-B441-3B6298AB4CD6}" type="slidenum">
              <a:rPr lang="en-GB" smtClean="0"/>
              <a:t>‹#›</a:t>
            </a:fld>
            <a:endParaRPr lang="en-GB"/>
          </a:p>
        </p:txBody>
      </p:sp>
    </p:spTree>
    <p:extLst>
      <p:ext uri="{BB962C8B-B14F-4D97-AF65-F5344CB8AC3E}">
        <p14:creationId xmlns:p14="http://schemas.microsoft.com/office/powerpoint/2010/main" val="2221354139"/>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363830" y="1933359"/>
            <a:ext cx="3561984" cy="4678827"/>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87180" y="2160203"/>
            <a:ext cx="3315285" cy="3821873"/>
          </a:xfrm>
        </p:spPr>
        <p:txBody>
          <a:bodyPr anchor="b"/>
          <a:lstStyle>
            <a:lvl1pPr algn="l">
              <a:defRPr sz="3150" b="1" cap="none"/>
            </a:lvl1pPr>
          </a:lstStyle>
          <a:p>
            <a:r>
              <a:rPr lang="en-US"/>
              <a:t>Click to edit Master title style</a:t>
            </a:r>
            <a:endParaRPr lang="en-US" dirty="0"/>
          </a:p>
        </p:txBody>
      </p:sp>
      <p:sp>
        <p:nvSpPr>
          <p:cNvPr id="3" name="Text Placeholder 2"/>
          <p:cNvSpPr>
            <a:spLocks noGrp="1"/>
          </p:cNvSpPr>
          <p:nvPr>
            <p:ph type="body" idx="1"/>
          </p:nvPr>
        </p:nvSpPr>
        <p:spPr>
          <a:xfrm>
            <a:off x="488420" y="6789904"/>
            <a:ext cx="3314045" cy="1030237"/>
          </a:xfrm>
        </p:spPr>
        <p:txBody>
          <a:bodyPr anchor="t">
            <a:no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4049163" y="1933359"/>
            <a:ext cx="2476737" cy="5886781"/>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6C0407DB-1883-4866-8613-4E63F76B58E3}" type="datetime1">
              <a:rPr lang="en-GB" smtClean="0"/>
              <a:t>23/04/2025</a:t>
            </a:fld>
            <a:endParaRPr lang="en-GB"/>
          </a:p>
        </p:txBody>
      </p:sp>
      <p:sp>
        <p:nvSpPr>
          <p:cNvPr id="5" name="Footer Placeholder 4"/>
          <p:cNvSpPr>
            <a:spLocks noGrp="1"/>
          </p:cNvSpPr>
          <p:nvPr>
            <p:ph type="ftr" sz="quarter" idx="11"/>
          </p:nvPr>
        </p:nvSpPr>
        <p:spPr/>
        <p:txBody>
          <a:bodyPr/>
          <a:lstStyle/>
          <a:p>
            <a:r>
              <a:rPr lang="en-US"/>
              <a:t>Create Your Unique Value Proposition Planner</a:t>
            </a:r>
            <a:endParaRPr lang="en-GB" dirty="0"/>
          </a:p>
        </p:txBody>
      </p:sp>
      <p:sp>
        <p:nvSpPr>
          <p:cNvPr id="6" name="Slide Number Placeholder 5"/>
          <p:cNvSpPr>
            <a:spLocks noGrp="1"/>
          </p:cNvSpPr>
          <p:nvPr>
            <p:ph type="sldNum" sz="quarter" idx="12"/>
          </p:nvPr>
        </p:nvSpPr>
        <p:spPr/>
        <p:txBody>
          <a:bodyPr/>
          <a:lstStyle/>
          <a:p>
            <a:fld id="{0F95B37D-F8D8-4EC9-B441-3B6298AB4CD6}" type="slidenum">
              <a:rPr lang="en-GB" smtClean="0"/>
              <a:t>‹#›</a:t>
            </a:fld>
            <a:endParaRPr lang="en-GB"/>
          </a:p>
        </p:txBody>
      </p:sp>
    </p:spTree>
    <p:extLst>
      <p:ext uri="{BB962C8B-B14F-4D97-AF65-F5344CB8AC3E}">
        <p14:creationId xmlns:p14="http://schemas.microsoft.com/office/powerpoint/2010/main" val="4224638739"/>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641747" y="3302845"/>
            <a:ext cx="2753502" cy="361684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763363" y="3518604"/>
            <a:ext cx="2465168" cy="2900140"/>
          </a:xfrm>
        </p:spPr>
        <p:txBody>
          <a:bodyPr/>
          <a:lstStyle>
            <a:lvl1pPr>
              <a:defRPr sz="2400"/>
            </a:lvl1pPr>
          </a:lstStyle>
          <a:p>
            <a:r>
              <a:rPr lang="en-US"/>
              <a:t>Click to edit Master title style</a:t>
            </a:r>
            <a:endParaRPr lang="en-US" dirty="0"/>
          </a:p>
        </p:txBody>
      </p:sp>
      <p:sp>
        <p:nvSpPr>
          <p:cNvPr id="6" name="Text Placeholder 5"/>
          <p:cNvSpPr>
            <a:spLocks noGrp="1"/>
          </p:cNvSpPr>
          <p:nvPr>
            <p:ph type="body" sz="quarter" idx="16"/>
          </p:nvPr>
        </p:nvSpPr>
        <p:spPr>
          <a:xfrm>
            <a:off x="3462338" y="3302000"/>
            <a:ext cx="2753916" cy="3322638"/>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6C0407DB-1883-4866-8613-4E63F76B58E3}" type="datetime1">
              <a:rPr lang="en-GB" smtClean="0"/>
              <a:t>23/04/2025</a:t>
            </a:fld>
            <a:endParaRPr lang="en-GB"/>
          </a:p>
        </p:txBody>
      </p:sp>
      <p:sp>
        <p:nvSpPr>
          <p:cNvPr id="3" name="Footer Placeholder 2"/>
          <p:cNvSpPr>
            <a:spLocks noGrp="1"/>
          </p:cNvSpPr>
          <p:nvPr>
            <p:ph type="ftr" sz="quarter" idx="11"/>
          </p:nvPr>
        </p:nvSpPr>
        <p:spPr/>
        <p:txBody>
          <a:bodyPr/>
          <a:lstStyle/>
          <a:p>
            <a:r>
              <a:rPr lang="en-US"/>
              <a:t>Create Your Unique Value Proposition Planner</a:t>
            </a:r>
            <a:endParaRPr lang="en-GB" dirty="0"/>
          </a:p>
        </p:txBody>
      </p:sp>
      <p:sp>
        <p:nvSpPr>
          <p:cNvPr id="4" name="Slide Number Placeholder 3"/>
          <p:cNvSpPr>
            <a:spLocks noGrp="1"/>
          </p:cNvSpPr>
          <p:nvPr>
            <p:ph type="sldNum" sz="quarter" idx="12"/>
          </p:nvPr>
        </p:nvSpPr>
        <p:spPr/>
        <p:txBody>
          <a:bodyPr/>
          <a:lstStyle/>
          <a:p>
            <a:fld id="{0F95B37D-F8D8-4EC9-B441-3B6298AB4CD6}" type="slidenum">
              <a:rPr lang="en-GB" smtClean="0"/>
              <a:t>‹#›</a:t>
            </a:fld>
            <a:endParaRPr lang="en-GB"/>
          </a:p>
        </p:txBody>
      </p:sp>
    </p:spTree>
    <p:extLst>
      <p:ext uri="{BB962C8B-B14F-4D97-AF65-F5344CB8AC3E}">
        <p14:creationId xmlns:p14="http://schemas.microsoft.com/office/powerpoint/2010/main" val="2285694889"/>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6858000" cy="315753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8C95F3-65C1-4B20-81B8-B1EF60F94C52}" type="datetime1">
              <a:rPr lang="en-GB" smtClean="0"/>
              <a:t>23/04/2025</a:t>
            </a:fld>
            <a:endParaRPr lang="en-GB"/>
          </a:p>
        </p:txBody>
      </p:sp>
      <p:sp>
        <p:nvSpPr>
          <p:cNvPr id="5" name="Footer Placeholder 4"/>
          <p:cNvSpPr>
            <a:spLocks noGrp="1"/>
          </p:cNvSpPr>
          <p:nvPr>
            <p:ph type="ftr" sz="quarter" idx="11"/>
          </p:nvPr>
        </p:nvSpPr>
        <p:spPr/>
        <p:txBody>
          <a:bodyPr/>
          <a:lstStyle/>
          <a:p>
            <a:r>
              <a:rPr lang="en-US"/>
              <a:t>Create Your Unique Value Proposition Planner</a:t>
            </a:r>
            <a:endParaRPr lang="en-GB"/>
          </a:p>
        </p:txBody>
      </p:sp>
      <p:sp>
        <p:nvSpPr>
          <p:cNvPr id="6" name="Slide Number Placeholder 5"/>
          <p:cNvSpPr>
            <a:spLocks noGrp="1"/>
          </p:cNvSpPr>
          <p:nvPr>
            <p:ph type="sldNum" sz="quarter" idx="12"/>
          </p:nvPr>
        </p:nvSpPr>
        <p:spPr/>
        <p:txBody>
          <a:bodyPr/>
          <a:lstStyle/>
          <a:p>
            <a:fld id="{0F95B37D-F8D8-4EC9-B441-3B6298AB4CD6}" type="slidenum">
              <a:rPr lang="en-GB" smtClean="0"/>
              <a:t>‹#›</a:t>
            </a:fld>
            <a:endParaRPr lang="en-GB"/>
          </a:p>
        </p:txBody>
      </p:sp>
    </p:spTree>
    <p:extLst>
      <p:ext uri="{BB962C8B-B14F-4D97-AF65-F5344CB8AC3E}">
        <p14:creationId xmlns:p14="http://schemas.microsoft.com/office/powerpoint/2010/main" val="3523171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4314178" y="644351"/>
            <a:ext cx="2543822" cy="782161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3925491" y="0"/>
            <a:ext cx="2932509" cy="8475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4603241" y="846692"/>
            <a:ext cx="1276350" cy="741693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3647" y="644351"/>
            <a:ext cx="3710532" cy="782161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26E243-DBAD-45F0-8498-E570E62896D9}" type="datetime1">
              <a:rPr lang="en-GB" smtClean="0"/>
              <a:t>23/04/2025</a:t>
            </a:fld>
            <a:endParaRPr lang="en-GB"/>
          </a:p>
        </p:txBody>
      </p:sp>
      <p:sp>
        <p:nvSpPr>
          <p:cNvPr id="5" name="Footer Placeholder 4"/>
          <p:cNvSpPr>
            <a:spLocks noGrp="1"/>
          </p:cNvSpPr>
          <p:nvPr>
            <p:ph type="ftr" sz="quarter" idx="11"/>
          </p:nvPr>
        </p:nvSpPr>
        <p:spPr/>
        <p:txBody>
          <a:bodyPr/>
          <a:lstStyle/>
          <a:p>
            <a:r>
              <a:rPr lang="en-US"/>
              <a:t>Create Your Unique Value Proposition Planner</a:t>
            </a:r>
            <a:endParaRPr lang="en-GB"/>
          </a:p>
        </p:txBody>
      </p:sp>
      <p:sp>
        <p:nvSpPr>
          <p:cNvPr id="6" name="Slide Number Placeholder 5"/>
          <p:cNvSpPr>
            <a:spLocks noGrp="1"/>
          </p:cNvSpPr>
          <p:nvPr>
            <p:ph type="sldNum" sz="quarter" idx="12"/>
          </p:nvPr>
        </p:nvSpPr>
        <p:spPr/>
        <p:txBody>
          <a:bodyPr/>
          <a:lstStyle/>
          <a:p>
            <a:fld id="{0F95B37D-F8D8-4EC9-B441-3B6298AB4CD6}" type="slidenum">
              <a:rPr lang="en-GB" smtClean="0"/>
              <a:t>‹#›</a:t>
            </a:fld>
            <a:endParaRPr lang="en-GB"/>
          </a:p>
        </p:txBody>
      </p:sp>
    </p:spTree>
    <p:extLst>
      <p:ext uri="{BB962C8B-B14F-4D97-AF65-F5344CB8AC3E}">
        <p14:creationId xmlns:p14="http://schemas.microsoft.com/office/powerpoint/2010/main" val="454216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lumMod val="95000"/>
          </a:schemeClr>
        </a:solidFill>
        <a:effectLst/>
      </p:bgPr>
    </p:bg>
    <p:spTree>
      <p:nvGrpSpPr>
        <p:cNvPr id="1" name=""/>
        <p:cNvGrpSpPr/>
        <p:nvPr/>
      </p:nvGrpSpPr>
      <p:grpSpPr>
        <a:xfrm>
          <a:off x="0" y="0"/>
          <a:ext cx="0" cy="0"/>
          <a:chOff x="0" y="0"/>
          <a:chExt cx="0" cy="0"/>
        </a:xfrm>
      </p:grpSpPr>
      <p:sp>
        <p:nvSpPr>
          <p:cNvPr id="11" name="Freeform 6"/>
          <p:cNvSpPr/>
          <p:nvPr/>
        </p:nvSpPr>
        <p:spPr bwMode="auto">
          <a:xfrm>
            <a:off x="-1" y="-622852"/>
            <a:ext cx="6858000" cy="315753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7498" y="3209970"/>
            <a:ext cx="5643002" cy="5252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8F14C8-9001-4615-8BCA-77CC74334B97}" type="datetime1">
              <a:rPr lang="en-GB" smtClean="0"/>
              <a:t>23/04/2025</a:t>
            </a:fld>
            <a:endParaRPr lang="en-GB"/>
          </a:p>
        </p:txBody>
      </p:sp>
      <p:sp>
        <p:nvSpPr>
          <p:cNvPr id="5" name="Footer Placeholder 4"/>
          <p:cNvSpPr>
            <a:spLocks noGrp="1"/>
          </p:cNvSpPr>
          <p:nvPr>
            <p:ph type="ftr" sz="quarter" idx="11"/>
          </p:nvPr>
        </p:nvSpPr>
        <p:spPr>
          <a:xfrm>
            <a:off x="0" y="8726411"/>
            <a:ext cx="6858000" cy="527403"/>
          </a:xfrm>
        </p:spPr>
        <p:txBody>
          <a:bodyPr/>
          <a:lstStyle>
            <a:lvl1pPr algn="ctr">
              <a:defRPr>
                <a:solidFill>
                  <a:schemeClr val="bg1"/>
                </a:solidFill>
              </a:defRPr>
            </a:lvl1pPr>
          </a:lstStyle>
          <a:p>
            <a:r>
              <a:rPr lang="en-US"/>
              <a:t>Create Your Unique Value Proposition Planner</a:t>
            </a:r>
            <a:endParaRPr lang="en-GB" dirty="0"/>
          </a:p>
        </p:txBody>
      </p:sp>
      <p:sp>
        <p:nvSpPr>
          <p:cNvPr id="6" name="Slide Number Placeholder 5"/>
          <p:cNvSpPr>
            <a:spLocks noGrp="1"/>
          </p:cNvSpPr>
          <p:nvPr>
            <p:ph type="sldNum" sz="quarter" idx="12"/>
          </p:nvPr>
        </p:nvSpPr>
        <p:spPr/>
        <p:txBody>
          <a:bodyPr/>
          <a:lstStyle/>
          <a:p>
            <a:fld id="{0F95B37D-F8D8-4EC9-B441-3B6298AB4CD6}" type="slidenum">
              <a:rPr lang="en-GB" smtClean="0"/>
              <a:t>‹#›</a:t>
            </a:fld>
            <a:endParaRPr lang="en-GB"/>
          </a:p>
        </p:txBody>
      </p:sp>
    </p:spTree>
    <p:extLst>
      <p:ext uri="{BB962C8B-B14F-4D97-AF65-F5344CB8AC3E}">
        <p14:creationId xmlns:p14="http://schemas.microsoft.com/office/powerpoint/2010/main" val="455294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6858000" cy="7516636"/>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3648" y="4263128"/>
            <a:ext cx="5644753" cy="2121600"/>
          </a:xfrm>
        </p:spPr>
        <p:txBody>
          <a:bodyPr anchor="b"/>
          <a:lstStyle>
            <a:lvl1pPr algn="r">
              <a:defRPr sz="3600" b="1" cap="none"/>
            </a:lvl1pPr>
          </a:lstStyle>
          <a:p>
            <a:r>
              <a:rPr lang="en-US"/>
              <a:t>Click to edit Master title style</a:t>
            </a:r>
            <a:endParaRPr lang="en-US" dirty="0"/>
          </a:p>
        </p:txBody>
      </p:sp>
      <p:sp>
        <p:nvSpPr>
          <p:cNvPr id="3" name="Text Placeholder 2"/>
          <p:cNvSpPr>
            <a:spLocks noGrp="1"/>
          </p:cNvSpPr>
          <p:nvPr>
            <p:ph type="body" idx="1"/>
          </p:nvPr>
        </p:nvSpPr>
        <p:spPr>
          <a:xfrm>
            <a:off x="603648" y="7628401"/>
            <a:ext cx="5644753" cy="626824"/>
          </a:xfrm>
        </p:spPr>
        <p:txBody>
          <a:bodyPr anchor="t">
            <a:no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447558-6510-4F0E-87F8-94BC2D1709BC}" type="datetime1">
              <a:rPr lang="en-GB" smtClean="0"/>
              <a:t>23/04/2025</a:t>
            </a:fld>
            <a:endParaRPr lang="en-GB"/>
          </a:p>
        </p:txBody>
      </p:sp>
      <p:sp>
        <p:nvSpPr>
          <p:cNvPr id="5" name="Footer Placeholder 4"/>
          <p:cNvSpPr>
            <a:spLocks noGrp="1"/>
          </p:cNvSpPr>
          <p:nvPr>
            <p:ph type="ftr" sz="quarter" idx="11"/>
          </p:nvPr>
        </p:nvSpPr>
        <p:spPr/>
        <p:txBody>
          <a:bodyPr/>
          <a:lstStyle/>
          <a:p>
            <a:r>
              <a:rPr lang="en-US"/>
              <a:t>Create Your Unique Value Proposition Planner</a:t>
            </a:r>
            <a:endParaRPr lang="en-GB" dirty="0"/>
          </a:p>
        </p:txBody>
      </p:sp>
      <p:sp>
        <p:nvSpPr>
          <p:cNvPr id="6" name="Slide Number Placeholder 5"/>
          <p:cNvSpPr>
            <a:spLocks noGrp="1"/>
          </p:cNvSpPr>
          <p:nvPr>
            <p:ph type="sldNum" sz="quarter" idx="12"/>
          </p:nvPr>
        </p:nvSpPr>
        <p:spPr/>
        <p:txBody>
          <a:bodyPr/>
          <a:lstStyle/>
          <a:p>
            <a:fld id="{0F95B37D-F8D8-4EC9-B441-3B6298AB4CD6}" type="slidenum">
              <a:rPr lang="en-GB" smtClean="0"/>
              <a:t>‹#›</a:t>
            </a:fld>
            <a:endParaRPr lang="en-GB"/>
          </a:p>
        </p:txBody>
      </p:sp>
    </p:spTree>
    <p:extLst>
      <p:ext uri="{BB962C8B-B14F-4D97-AF65-F5344CB8AC3E}">
        <p14:creationId xmlns:p14="http://schemas.microsoft.com/office/powerpoint/2010/main" val="3085403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6858000" cy="315753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7497" y="3209971"/>
            <a:ext cx="2753042" cy="525599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97460" y="3209971"/>
            <a:ext cx="2753040" cy="525599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0407DB-1883-4866-8613-4E63F76B58E3}" type="datetime1">
              <a:rPr lang="en-GB" smtClean="0"/>
              <a:t>23/04/2025</a:t>
            </a:fld>
            <a:endParaRPr lang="en-GB"/>
          </a:p>
        </p:txBody>
      </p:sp>
      <p:sp>
        <p:nvSpPr>
          <p:cNvPr id="6" name="Footer Placeholder 5"/>
          <p:cNvSpPr>
            <a:spLocks noGrp="1"/>
          </p:cNvSpPr>
          <p:nvPr>
            <p:ph type="ftr" sz="quarter" idx="11"/>
          </p:nvPr>
        </p:nvSpPr>
        <p:spPr/>
        <p:txBody>
          <a:bodyPr/>
          <a:lstStyle/>
          <a:p>
            <a:r>
              <a:rPr lang="en-US"/>
              <a:t>Create Your Unique Value Proposition Planner</a:t>
            </a:r>
            <a:endParaRPr lang="en-GB" dirty="0"/>
          </a:p>
        </p:txBody>
      </p:sp>
      <p:sp>
        <p:nvSpPr>
          <p:cNvPr id="7" name="Slide Number Placeholder 6"/>
          <p:cNvSpPr>
            <a:spLocks noGrp="1"/>
          </p:cNvSpPr>
          <p:nvPr>
            <p:ph type="sldNum" sz="quarter" idx="12"/>
          </p:nvPr>
        </p:nvSpPr>
        <p:spPr/>
        <p:txBody>
          <a:bodyPr/>
          <a:lstStyle/>
          <a:p>
            <a:fld id="{0F95B37D-F8D8-4EC9-B441-3B6298AB4CD6}" type="slidenum">
              <a:rPr lang="en-GB" smtClean="0"/>
              <a:t>‹#›</a:t>
            </a:fld>
            <a:endParaRPr lang="en-GB"/>
          </a:p>
        </p:txBody>
      </p:sp>
    </p:spTree>
    <p:extLst>
      <p:ext uri="{BB962C8B-B14F-4D97-AF65-F5344CB8AC3E}">
        <p14:creationId xmlns:p14="http://schemas.microsoft.com/office/powerpoint/2010/main" val="1653096648"/>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6858000" cy="315753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7497" y="3141486"/>
            <a:ext cx="2753042" cy="832378"/>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7498" y="3973865"/>
            <a:ext cx="2765543" cy="449209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97460" y="3141486"/>
            <a:ext cx="2753040" cy="832378"/>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97460" y="3973865"/>
            <a:ext cx="2753040" cy="449209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F6F079-FD9C-4560-A107-236FF961679B}" type="datetime1">
              <a:rPr lang="en-GB" smtClean="0"/>
              <a:t>23/04/2025</a:t>
            </a:fld>
            <a:endParaRPr lang="en-GB"/>
          </a:p>
        </p:txBody>
      </p:sp>
      <p:sp>
        <p:nvSpPr>
          <p:cNvPr id="8" name="Footer Placeholder 7"/>
          <p:cNvSpPr>
            <a:spLocks noGrp="1"/>
          </p:cNvSpPr>
          <p:nvPr>
            <p:ph type="ftr" sz="quarter" idx="11"/>
          </p:nvPr>
        </p:nvSpPr>
        <p:spPr/>
        <p:txBody>
          <a:bodyPr/>
          <a:lstStyle/>
          <a:p>
            <a:r>
              <a:rPr lang="en-US"/>
              <a:t>Create Your Unique Value Proposition Planner</a:t>
            </a:r>
            <a:endParaRPr lang="en-GB"/>
          </a:p>
        </p:txBody>
      </p:sp>
      <p:sp>
        <p:nvSpPr>
          <p:cNvPr id="9" name="Slide Number Placeholder 8"/>
          <p:cNvSpPr>
            <a:spLocks noGrp="1"/>
          </p:cNvSpPr>
          <p:nvPr>
            <p:ph type="sldNum" sz="quarter" idx="12"/>
          </p:nvPr>
        </p:nvSpPr>
        <p:spPr/>
        <p:txBody>
          <a:bodyPr/>
          <a:lstStyle/>
          <a:p>
            <a:fld id="{0F95B37D-F8D8-4EC9-B441-3B6298AB4CD6}" type="slidenum">
              <a:rPr lang="en-GB" smtClean="0"/>
              <a:t>‹#›</a:t>
            </a:fld>
            <a:endParaRPr lang="en-GB"/>
          </a:p>
        </p:txBody>
      </p:sp>
    </p:spTree>
    <p:extLst>
      <p:ext uri="{BB962C8B-B14F-4D97-AF65-F5344CB8AC3E}">
        <p14:creationId xmlns:p14="http://schemas.microsoft.com/office/powerpoint/2010/main" val="2146535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6858000" cy="315753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0407DB-1883-4866-8613-4E63F76B58E3}" type="datetime1">
              <a:rPr lang="en-GB" smtClean="0"/>
              <a:t>23/04/2025</a:t>
            </a:fld>
            <a:endParaRPr lang="en-GB"/>
          </a:p>
        </p:txBody>
      </p:sp>
      <p:sp>
        <p:nvSpPr>
          <p:cNvPr id="4" name="Footer Placeholder 3"/>
          <p:cNvSpPr>
            <a:spLocks noGrp="1"/>
          </p:cNvSpPr>
          <p:nvPr>
            <p:ph type="ftr" sz="quarter" idx="11"/>
          </p:nvPr>
        </p:nvSpPr>
        <p:spPr/>
        <p:txBody>
          <a:bodyPr/>
          <a:lstStyle/>
          <a:p>
            <a:r>
              <a:rPr lang="en-US"/>
              <a:t>Create Your Unique Value Proposition Planner</a:t>
            </a:r>
            <a:endParaRPr lang="en-GB" dirty="0"/>
          </a:p>
        </p:txBody>
      </p:sp>
      <p:sp>
        <p:nvSpPr>
          <p:cNvPr id="5" name="Slide Number Placeholder 4"/>
          <p:cNvSpPr>
            <a:spLocks noGrp="1"/>
          </p:cNvSpPr>
          <p:nvPr>
            <p:ph type="sldNum" sz="quarter" idx="12"/>
          </p:nvPr>
        </p:nvSpPr>
        <p:spPr/>
        <p:txBody>
          <a:bodyPr/>
          <a:lstStyle/>
          <a:p>
            <a:fld id="{0F95B37D-F8D8-4EC9-B441-3B6298AB4CD6}" type="slidenum">
              <a:rPr lang="en-GB" smtClean="0"/>
              <a:t>‹#›</a:t>
            </a:fld>
            <a:endParaRPr lang="en-GB"/>
          </a:p>
        </p:txBody>
      </p:sp>
    </p:spTree>
    <p:extLst>
      <p:ext uri="{BB962C8B-B14F-4D97-AF65-F5344CB8AC3E}">
        <p14:creationId xmlns:p14="http://schemas.microsoft.com/office/powerpoint/2010/main" val="2187400266"/>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079699-6E8D-46EA-BCA5-FD5588CB504C}" type="datetime1">
              <a:rPr lang="en-GB" smtClean="0"/>
              <a:t>23/04/2025</a:t>
            </a:fld>
            <a:endParaRPr lang="en-GB"/>
          </a:p>
        </p:txBody>
      </p:sp>
      <p:sp>
        <p:nvSpPr>
          <p:cNvPr id="3" name="Footer Placeholder 2"/>
          <p:cNvSpPr>
            <a:spLocks noGrp="1"/>
          </p:cNvSpPr>
          <p:nvPr>
            <p:ph type="ftr" sz="quarter" idx="11"/>
          </p:nvPr>
        </p:nvSpPr>
        <p:spPr/>
        <p:txBody>
          <a:bodyPr/>
          <a:lstStyle/>
          <a:p>
            <a:r>
              <a:rPr lang="en-US"/>
              <a:t>Create Your Unique Value Proposition Planner</a:t>
            </a:r>
            <a:endParaRPr lang="en-GB"/>
          </a:p>
        </p:txBody>
      </p:sp>
      <p:sp>
        <p:nvSpPr>
          <p:cNvPr id="4" name="Slide Number Placeholder 3"/>
          <p:cNvSpPr>
            <a:spLocks noGrp="1"/>
          </p:cNvSpPr>
          <p:nvPr>
            <p:ph type="sldNum" sz="quarter" idx="12"/>
          </p:nvPr>
        </p:nvSpPr>
        <p:spPr/>
        <p:txBody>
          <a:bodyPr/>
          <a:lstStyle/>
          <a:p>
            <a:fld id="{0F95B37D-F8D8-4EC9-B441-3B6298AB4CD6}" type="slidenum">
              <a:rPr lang="en-GB" smtClean="0"/>
              <a:t>‹#›</a:t>
            </a:fld>
            <a:endParaRPr lang="en-GB"/>
          </a:p>
        </p:txBody>
      </p:sp>
    </p:spTree>
    <p:extLst>
      <p:ext uri="{BB962C8B-B14F-4D97-AF65-F5344CB8AC3E}">
        <p14:creationId xmlns:p14="http://schemas.microsoft.com/office/powerpoint/2010/main" val="562235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603647" y="644347"/>
            <a:ext cx="1995488" cy="2621163"/>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3647" y="644349"/>
            <a:ext cx="1995488" cy="2337683"/>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2731294" y="644349"/>
            <a:ext cx="3517106" cy="782161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3647" y="3265510"/>
            <a:ext cx="1995488" cy="520044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152CA11-DA97-4FD9-808A-FAA99DA32A11}" type="datetime1">
              <a:rPr lang="en-GB" smtClean="0"/>
              <a:t>23/04/2025</a:t>
            </a:fld>
            <a:endParaRPr lang="en-GB"/>
          </a:p>
        </p:txBody>
      </p:sp>
      <p:sp>
        <p:nvSpPr>
          <p:cNvPr id="6" name="Footer Placeholder 5"/>
          <p:cNvSpPr>
            <a:spLocks noGrp="1"/>
          </p:cNvSpPr>
          <p:nvPr>
            <p:ph type="ftr" sz="quarter" idx="11"/>
          </p:nvPr>
        </p:nvSpPr>
        <p:spPr/>
        <p:txBody>
          <a:bodyPr/>
          <a:lstStyle/>
          <a:p>
            <a:r>
              <a:rPr lang="en-US"/>
              <a:t>Create Your Unique Value Proposition Planner</a:t>
            </a:r>
            <a:endParaRPr lang="en-GB"/>
          </a:p>
        </p:txBody>
      </p:sp>
      <p:sp>
        <p:nvSpPr>
          <p:cNvPr id="7" name="Slide Number Placeholder 6"/>
          <p:cNvSpPr>
            <a:spLocks noGrp="1"/>
          </p:cNvSpPr>
          <p:nvPr>
            <p:ph type="sldNum" sz="quarter" idx="12"/>
          </p:nvPr>
        </p:nvSpPr>
        <p:spPr/>
        <p:txBody>
          <a:bodyPr/>
          <a:lstStyle/>
          <a:p>
            <a:fld id="{0F95B37D-F8D8-4EC9-B441-3B6298AB4CD6}" type="slidenum">
              <a:rPr lang="en-GB" smtClean="0"/>
              <a:t>‹#›</a:t>
            </a:fld>
            <a:endParaRPr lang="en-GB"/>
          </a:p>
        </p:txBody>
      </p:sp>
    </p:spTree>
    <p:extLst>
      <p:ext uri="{BB962C8B-B14F-4D97-AF65-F5344CB8AC3E}">
        <p14:creationId xmlns:p14="http://schemas.microsoft.com/office/powerpoint/2010/main" val="2436249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497" y="1050864"/>
            <a:ext cx="2626161" cy="2335902"/>
          </a:xfrm>
        </p:spPr>
        <p:txBody>
          <a:bodyPr anchor="b">
            <a:normAutofit/>
          </a:bodyPr>
          <a:lstStyle>
            <a:lvl1pPr algn="l">
              <a:defRPr sz="18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3430191" y="0"/>
            <a:ext cx="3427809" cy="9906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050"/>
            </a:lvl1pPr>
          </a:lstStyle>
          <a:p>
            <a:r>
              <a:rPr lang="en-US"/>
              <a:t>Click icon to add picture</a:t>
            </a:r>
            <a:endParaRPr lang="en-US" dirty="0"/>
          </a:p>
        </p:txBody>
      </p:sp>
      <p:sp>
        <p:nvSpPr>
          <p:cNvPr id="4" name="Text Placeholder 3"/>
          <p:cNvSpPr>
            <a:spLocks noGrp="1"/>
          </p:cNvSpPr>
          <p:nvPr>
            <p:ph type="body" sz="half" idx="2"/>
          </p:nvPr>
        </p:nvSpPr>
        <p:spPr>
          <a:xfrm>
            <a:off x="607497" y="3386766"/>
            <a:ext cx="2626161" cy="5079194"/>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2185768" y="8726411"/>
            <a:ext cx="549494" cy="527403"/>
          </a:xfrm>
        </p:spPr>
        <p:txBody>
          <a:bodyPr/>
          <a:lstStyle/>
          <a:p>
            <a:fld id="{6C0407DB-1883-4866-8613-4E63F76B58E3}" type="datetime1">
              <a:rPr lang="en-GB" smtClean="0"/>
              <a:t>23/04/2025</a:t>
            </a:fld>
            <a:endParaRPr lang="en-GB"/>
          </a:p>
        </p:txBody>
      </p:sp>
      <p:sp>
        <p:nvSpPr>
          <p:cNvPr id="6" name="Footer Placeholder 5"/>
          <p:cNvSpPr>
            <a:spLocks noGrp="1"/>
          </p:cNvSpPr>
          <p:nvPr>
            <p:ph type="ftr" sz="quarter" idx="11"/>
          </p:nvPr>
        </p:nvSpPr>
        <p:spPr>
          <a:xfrm>
            <a:off x="332098" y="8726411"/>
            <a:ext cx="1853670" cy="527403"/>
          </a:xfrm>
        </p:spPr>
        <p:txBody>
          <a:bodyPr/>
          <a:lstStyle/>
          <a:p>
            <a:r>
              <a:rPr lang="en-US"/>
              <a:t>Create Your Unique Value Proposition Planner</a:t>
            </a:r>
            <a:endParaRPr lang="en-GB" dirty="0"/>
          </a:p>
        </p:txBody>
      </p:sp>
      <p:sp>
        <p:nvSpPr>
          <p:cNvPr id="7" name="Slide Number Placeholder 6"/>
          <p:cNvSpPr>
            <a:spLocks noGrp="1"/>
          </p:cNvSpPr>
          <p:nvPr>
            <p:ph type="sldNum" sz="quarter" idx="12"/>
          </p:nvPr>
        </p:nvSpPr>
        <p:spPr>
          <a:xfrm>
            <a:off x="2735263" y="8545171"/>
            <a:ext cx="597462" cy="708643"/>
          </a:xfrm>
        </p:spPr>
        <p:txBody>
          <a:bodyPr/>
          <a:lstStyle/>
          <a:p>
            <a:fld id="{0F95B37D-F8D8-4EC9-B441-3B6298AB4CD6}" type="slidenum">
              <a:rPr lang="en-GB" smtClean="0"/>
              <a:t>‹#›</a:t>
            </a:fld>
            <a:endParaRPr lang="en-GB"/>
          </a:p>
        </p:txBody>
      </p:sp>
    </p:spTree>
    <p:extLst>
      <p:ext uri="{BB962C8B-B14F-4D97-AF65-F5344CB8AC3E}">
        <p14:creationId xmlns:p14="http://schemas.microsoft.com/office/powerpoint/2010/main" val="184185395"/>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7498" y="645938"/>
            <a:ext cx="5643002" cy="1401761"/>
          </a:xfrm>
          <a:prstGeom prst="rect">
            <a:avLst/>
          </a:prstGeom>
          <a:solidFill>
            <a:schemeClr val="bg2"/>
          </a:solidFill>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7498" y="3155245"/>
            <a:ext cx="5643002" cy="5307462"/>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32098" y="8726411"/>
            <a:ext cx="4717149" cy="527403"/>
          </a:xfrm>
          <a:prstGeom prst="rect">
            <a:avLst/>
          </a:prstGeom>
        </p:spPr>
        <p:txBody>
          <a:bodyPr vert="horz" lIns="91440" tIns="45720" rIns="91440" bIns="45720" rtlCol="0" anchor="b"/>
          <a:lstStyle>
            <a:lvl1pPr algn="l">
              <a:defRPr sz="675">
                <a:solidFill>
                  <a:schemeClr val="tx1"/>
                </a:solidFill>
              </a:defRPr>
            </a:lvl1pPr>
          </a:lstStyle>
          <a:p>
            <a:r>
              <a:rPr lang="en-US"/>
              <a:t>Create Your Unique Value Proposition Planner</a:t>
            </a:r>
            <a:endParaRPr lang="en-GB" dirty="0"/>
          </a:p>
        </p:txBody>
      </p:sp>
      <p:sp>
        <p:nvSpPr>
          <p:cNvPr id="4" name="Date Placeholder 3"/>
          <p:cNvSpPr>
            <a:spLocks noGrp="1"/>
          </p:cNvSpPr>
          <p:nvPr>
            <p:ph type="dt" sz="half" idx="2"/>
          </p:nvPr>
        </p:nvSpPr>
        <p:spPr>
          <a:xfrm>
            <a:off x="5183567" y="8726411"/>
            <a:ext cx="744871" cy="527403"/>
          </a:xfrm>
          <a:prstGeom prst="rect">
            <a:avLst/>
          </a:prstGeom>
        </p:spPr>
        <p:txBody>
          <a:bodyPr vert="horz" lIns="91440" tIns="45720" rIns="91440" bIns="45720" rtlCol="0" anchor="b"/>
          <a:lstStyle>
            <a:lvl1pPr algn="r">
              <a:defRPr sz="675">
                <a:solidFill>
                  <a:schemeClr val="tx1"/>
                </a:solidFill>
              </a:defRPr>
            </a:lvl1pPr>
          </a:lstStyle>
          <a:p>
            <a:fld id="{6C0407DB-1883-4866-8613-4E63F76B58E3}" type="datetime1">
              <a:rPr lang="en-GB" smtClean="0"/>
              <a:t>23/04/2025</a:t>
            </a:fld>
            <a:endParaRPr lang="en-GB"/>
          </a:p>
        </p:txBody>
      </p:sp>
      <p:sp>
        <p:nvSpPr>
          <p:cNvPr id="6" name="Slide Number Placeholder 5"/>
          <p:cNvSpPr>
            <a:spLocks noGrp="1"/>
          </p:cNvSpPr>
          <p:nvPr>
            <p:ph type="sldNum" sz="quarter" idx="4"/>
          </p:nvPr>
        </p:nvSpPr>
        <p:spPr>
          <a:xfrm>
            <a:off x="5928438" y="8545171"/>
            <a:ext cx="597462" cy="708643"/>
          </a:xfrm>
          <a:prstGeom prst="rect">
            <a:avLst/>
          </a:prstGeom>
        </p:spPr>
        <p:txBody>
          <a:bodyPr vert="horz" lIns="91440" tIns="45720" rIns="91440" bIns="10800" rtlCol="0" anchor="b"/>
          <a:lstStyle>
            <a:lvl1pPr algn="r">
              <a:defRPr sz="1500">
                <a:solidFill>
                  <a:schemeClr val="accent1"/>
                </a:solidFill>
              </a:defRPr>
            </a:lvl1pPr>
          </a:lstStyle>
          <a:p>
            <a:fld id="{0F95B37D-F8D8-4EC9-B441-3B6298AB4CD6}" type="slidenum">
              <a:rPr lang="en-GB" smtClean="0"/>
              <a:t>‹#›</a:t>
            </a:fld>
            <a:endParaRPr lang="en-GB"/>
          </a:p>
        </p:txBody>
      </p:sp>
    </p:spTree>
    <p:extLst>
      <p:ext uri="{BB962C8B-B14F-4D97-AF65-F5344CB8AC3E}">
        <p14:creationId xmlns:p14="http://schemas.microsoft.com/office/powerpoint/2010/main" val="55843171"/>
      </p:ext>
    </p:extLst>
  </p:cSld>
  <p:clrMap bg1="dk1" tx1="lt1" bg2="dk2"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Lst>
  <p:hf sldNum="0" hdr="0" dt="0"/>
  <p:txStyles>
    <p:titleStyle>
      <a:lvl1pPr algn="l" defTabSz="342900" rtl="0" eaLnBrk="1" latinLnBrk="0" hangingPunct="1">
        <a:spcBef>
          <a:spcPct val="0"/>
        </a:spcBef>
        <a:buNone/>
        <a:defRPr sz="3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ct val="20000"/>
        </a:spcBef>
        <a:spcAft>
          <a:spcPts val="450"/>
        </a:spcAft>
        <a:buClr>
          <a:schemeClr val="accent1"/>
        </a:buClr>
        <a:buFont typeface="Wingdings 2" charset="2"/>
        <a:buChar char=""/>
        <a:defRPr sz="1350" kern="1200">
          <a:solidFill>
            <a:schemeClr val="tx1"/>
          </a:solidFill>
          <a:latin typeface="+mn-lt"/>
          <a:ea typeface="+mn-ea"/>
          <a:cs typeface="+mn-cs"/>
        </a:defRPr>
      </a:lvl1pPr>
      <a:lvl2pPr marL="557213" indent="-214313" algn="l" defTabSz="342900" rtl="0" eaLnBrk="1" latinLnBrk="0" hangingPunct="1">
        <a:spcBef>
          <a:spcPct val="20000"/>
        </a:spcBef>
        <a:spcAft>
          <a:spcPts val="450"/>
        </a:spcAft>
        <a:buClr>
          <a:schemeClr val="accent1"/>
        </a:buClr>
        <a:buFont typeface="Wingdings 2" charset="2"/>
        <a:buChar char=""/>
        <a:defRPr sz="1200" kern="1200">
          <a:solidFill>
            <a:schemeClr val="tx1"/>
          </a:solidFill>
          <a:latin typeface="+mn-lt"/>
          <a:ea typeface="+mn-ea"/>
          <a:cs typeface="+mn-cs"/>
        </a:defRPr>
      </a:lvl2pPr>
      <a:lvl3pPr marL="857250" indent="-171450" algn="l" defTabSz="342900" rtl="0" eaLnBrk="1" latinLnBrk="0" hangingPunct="1">
        <a:spcBef>
          <a:spcPct val="20000"/>
        </a:spcBef>
        <a:spcAft>
          <a:spcPts val="450"/>
        </a:spcAft>
        <a:buClr>
          <a:schemeClr val="accent1"/>
        </a:buClr>
        <a:buFont typeface="Wingdings 2" charset="2"/>
        <a:buChar char=""/>
        <a:defRPr sz="1050" kern="1200">
          <a:solidFill>
            <a:schemeClr val="tx1"/>
          </a:solidFill>
          <a:latin typeface="+mn-lt"/>
          <a:ea typeface="+mn-ea"/>
          <a:cs typeface="+mn-cs"/>
        </a:defRPr>
      </a:lvl3pPr>
      <a:lvl4pPr marL="12001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4pPr>
      <a:lvl5pPr marL="15430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5pPr>
      <a:lvl6pPr marL="18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1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4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7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rofitmagik.com/launch-accelerator-pro"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s://profitmagik.com/business-acceleration-club/" TargetMode="External"/><Relationship Id="rId4" Type="http://schemas.openxmlformats.org/officeDocument/2006/relationships/hyperlink" Target="https://profitmagik.com/free-strategy-session/"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uadroTexto 13"/>
          <p:cNvSpPr txBox="1"/>
          <p:nvPr/>
        </p:nvSpPr>
        <p:spPr>
          <a:xfrm>
            <a:off x="632395" y="528085"/>
            <a:ext cx="5593208" cy="1323439"/>
          </a:xfrm>
          <a:prstGeom prst="rect">
            <a:avLst/>
          </a:prstGeom>
          <a:noFill/>
        </p:spPr>
        <p:txBody>
          <a:bodyPr wrap="square" rtlCol="0">
            <a:spAutoFit/>
          </a:bodyPr>
          <a:lstStyle/>
          <a:p>
            <a:pPr algn="ctr"/>
            <a:r>
              <a:rPr lang="en-US" sz="4000" b="1" dirty="0">
                <a:latin typeface="Century Gothic" panose="020B0502020202020204" pitchFamily="34" charset="0"/>
                <a:ea typeface="Brannboll Fet" charset="0"/>
                <a:cs typeface="Brannboll Fet" charset="0"/>
              </a:rPr>
              <a:t>Create Your Unique Value Proposition </a:t>
            </a:r>
          </a:p>
        </p:txBody>
      </p:sp>
      <p:pic>
        <p:nvPicPr>
          <p:cNvPr id="4" name="Picture 3" descr="A person holding a light bulb&#10;&#10;Description automatically generated">
            <a:extLst>
              <a:ext uri="{FF2B5EF4-FFF2-40B4-BE49-F238E27FC236}">
                <a16:creationId xmlns:a16="http://schemas.microsoft.com/office/drawing/2014/main" id="{F7D799CD-D89D-7788-5664-DCAB5E4F53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96" y="3012989"/>
            <a:ext cx="5349209" cy="4287726"/>
          </a:xfrm>
          <a:prstGeom prst="rect">
            <a:avLst/>
          </a:prstGeom>
        </p:spPr>
      </p:pic>
      <p:sp>
        <p:nvSpPr>
          <p:cNvPr id="5" name="CuadroTexto 13">
            <a:extLst>
              <a:ext uri="{FF2B5EF4-FFF2-40B4-BE49-F238E27FC236}">
                <a16:creationId xmlns:a16="http://schemas.microsoft.com/office/drawing/2014/main" id="{BDB7B834-CDC1-5918-5AB3-E9078413BBA6}"/>
              </a:ext>
            </a:extLst>
          </p:cNvPr>
          <p:cNvSpPr txBox="1"/>
          <p:nvPr/>
        </p:nvSpPr>
        <p:spPr>
          <a:xfrm>
            <a:off x="632395" y="8175354"/>
            <a:ext cx="5593208" cy="769441"/>
          </a:xfrm>
          <a:prstGeom prst="rect">
            <a:avLst/>
          </a:prstGeom>
          <a:noFill/>
        </p:spPr>
        <p:txBody>
          <a:bodyPr wrap="square" rtlCol="0">
            <a:spAutoFit/>
          </a:bodyPr>
          <a:lstStyle/>
          <a:p>
            <a:pPr algn="ctr"/>
            <a:r>
              <a:rPr lang="en-US" sz="4400" b="1" dirty="0">
                <a:solidFill>
                  <a:schemeClr val="bg1"/>
                </a:solidFill>
                <a:latin typeface="Century Gothic" panose="020B0502020202020204" pitchFamily="34" charset="0"/>
                <a:ea typeface="Brannboll Fet" charset="0"/>
                <a:cs typeface="Brannboll Fet" charset="0"/>
              </a:rPr>
              <a:t>Planner</a:t>
            </a:r>
            <a:endParaRPr lang="en-US" sz="1875" b="1" dirty="0">
              <a:solidFill>
                <a:schemeClr val="bg1"/>
              </a:solidFill>
              <a:latin typeface="Santorini" pitchFamily="2" charset="0"/>
              <a:ea typeface="Brannboll Fet" charset="0"/>
              <a:cs typeface="Brannboll Fet" charset="0"/>
            </a:endParaRPr>
          </a:p>
        </p:txBody>
      </p:sp>
      <p:pic>
        <p:nvPicPr>
          <p:cNvPr id="3" name="Picture 2" descr="A red and black logo&#10;&#10;Description automatically generated">
            <a:extLst>
              <a:ext uri="{FF2B5EF4-FFF2-40B4-BE49-F238E27FC236}">
                <a16:creationId xmlns:a16="http://schemas.microsoft.com/office/drawing/2014/main" id="{3E70E2C9-412B-91F8-E693-18346F187D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2374878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8A2FBA-2B1B-4B4B-B24D-61451B2D55AB}"/>
              </a:ext>
            </a:extLst>
          </p:cNvPr>
          <p:cNvSpPr txBox="1"/>
          <p:nvPr/>
        </p:nvSpPr>
        <p:spPr>
          <a:xfrm>
            <a:off x="179170" y="1027879"/>
            <a:ext cx="6499654" cy="602857"/>
          </a:xfrm>
          <a:prstGeom prst="rect">
            <a:avLst/>
          </a:prstGeom>
          <a:noFill/>
        </p:spPr>
        <p:txBody>
          <a:bodyPr wrap="square">
            <a:spAutoFit/>
          </a:bodyPr>
          <a:lstStyle/>
          <a:p>
            <a:pPr algn="ctr">
              <a:lnSpc>
                <a:spcPct val="114000"/>
              </a:lnSpc>
              <a:spcBef>
                <a:spcPts val="600"/>
              </a:spcBef>
              <a:spcAft>
                <a:spcPts val="600"/>
              </a:spcAft>
            </a:pPr>
            <a:r>
              <a:rPr lang="en-US" sz="3200" b="1" dirty="0">
                <a:solidFill>
                  <a:schemeClr val="tx1">
                    <a:lumMod val="75000"/>
                    <a:lumOff val="25000"/>
                  </a:schemeClr>
                </a:solidFill>
                <a:latin typeface="Century Gothic" panose="020B0502020202020204" pitchFamily="34" charset="0"/>
                <a:ea typeface="Helvetica" panose="020B0604020202020204" pitchFamily="34" charset="0"/>
                <a:cs typeface="Verdana" panose="020B0604030504040204" pitchFamily="34" charset="0"/>
              </a:rPr>
              <a:t>Identify Your Target Customer</a:t>
            </a:r>
            <a:endParaRPr lang="en-US" sz="3200" b="1" dirty="0">
              <a:solidFill>
                <a:schemeClr val="tx1">
                  <a:lumMod val="75000"/>
                  <a:lumOff val="25000"/>
                </a:schemeClr>
              </a:solidFill>
              <a:latin typeface="Century Gothic" panose="020B0502020202020204" pitchFamily="34" charset="0"/>
            </a:endParaRPr>
          </a:p>
        </p:txBody>
      </p:sp>
      <p:sp>
        <p:nvSpPr>
          <p:cNvPr id="3" name="TextBox 2">
            <a:extLst>
              <a:ext uri="{FF2B5EF4-FFF2-40B4-BE49-F238E27FC236}">
                <a16:creationId xmlns:a16="http://schemas.microsoft.com/office/drawing/2014/main" id="{1B7B45FA-B36F-4C6A-A104-497754023E40}"/>
              </a:ext>
            </a:extLst>
          </p:cNvPr>
          <p:cNvSpPr txBox="1"/>
          <p:nvPr/>
        </p:nvSpPr>
        <p:spPr>
          <a:xfrm>
            <a:off x="679619" y="2836274"/>
            <a:ext cx="5498757" cy="5740418"/>
          </a:xfrm>
          <a:prstGeom prst="rect">
            <a:avLst/>
          </a:prstGeom>
          <a:solidFill>
            <a:schemeClr val="tx1"/>
          </a:solidFill>
        </p:spPr>
        <p:txBody>
          <a:bodyPr wrap="square">
            <a:spAutoFit/>
          </a:bodyPr>
          <a:lstStyle/>
          <a:p>
            <a:pPr>
              <a:lnSpc>
                <a:spcPct val="115000"/>
              </a:lnSpc>
              <a:spcAft>
                <a:spcPts val="1200"/>
              </a:spcAft>
            </a:pPr>
            <a:endPar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How well you understand your customers can make or break a business.  </a:t>
            </a:r>
          </a:p>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Therefore, taking the time to lay out a detailed customer profile is critical. It’s your first and most essential step towards creating a UVP that resonates with the specific needs, desires, and challenges of your target audience. </a:t>
            </a:r>
          </a:p>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Here are the key elements to investigate: </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Demographics - e.g. age, gender, income, education</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Psychographics - e.g. habits, behaviors, interests, values</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Needs, dreams, pain points</a:t>
            </a:r>
          </a:p>
          <a:p>
            <a:pPr>
              <a:lnSpc>
                <a:spcPct val="115000"/>
              </a:lnSpc>
              <a:spcAft>
                <a:spcPts val="1200"/>
              </a:spcAft>
            </a:pPr>
            <a:endPar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Whether you’re looking to promote your whole business or launch a specific product or service, these elements don’t vary.</a:t>
            </a:r>
          </a:p>
          <a:p>
            <a:pPr>
              <a:lnSpc>
                <a:spcPct val="115000"/>
              </a:lnSpc>
              <a:spcAft>
                <a:spcPts val="1200"/>
              </a:spcAft>
            </a:pPr>
            <a:endPar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Here’s an example of the type of detail you should be looking for:</a:t>
            </a:r>
          </a:p>
          <a:p>
            <a:pPr>
              <a:lnSpc>
                <a:spcPct val="115000"/>
              </a:lnSpc>
              <a:spcAft>
                <a:spcPts val="1200"/>
              </a:spcAft>
            </a:pPr>
            <a:endPar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1200"/>
              </a:spcAft>
            </a:pPr>
            <a:endPar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a:t>Create Your Unique Value Proposition Planner</a:t>
            </a:r>
            <a:endParaRPr lang="en-GB" dirty="0"/>
          </a:p>
        </p:txBody>
      </p:sp>
      <p:pic>
        <p:nvPicPr>
          <p:cNvPr id="4" name="Picture 3" descr="A red and black logo&#10;&#10;Description automatically generated">
            <a:extLst>
              <a:ext uri="{FF2B5EF4-FFF2-40B4-BE49-F238E27FC236}">
                <a16:creationId xmlns:a16="http://schemas.microsoft.com/office/drawing/2014/main" id="{B6AC604D-35C4-A47A-AF3C-AFAAF8FF61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2515077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a:t>Create Your Unique Value Proposition Planner</a:t>
            </a:r>
            <a:endParaRPr lang="en-GB" dirty="0"/>
          </a:p>
        </p:txBody>
      </p:sp>
      <p:graphicFrame>
        <p:nvGraphicFramePr>
          <p:cNvPr id="4" name="Table 4">
            <a:extLst>
              <a:ext uri="{FF2B5EF4-FFF2-40B4-BE49-F238E27FC236}">
                <a16:creationId xmlns:a16="http://schemas.microsoft.com/office/drawing/2014/main" id="{82493B0F-A477-3AC6-9F59-F1470722D2AF}"/>
              </a:ext>
            </a:extLst>
          </p:cNvPr>
          <p:cNvGraphicFramePr>
            <a:graphicFrameLocks noGrp="1"/>
          </p:cNvGraphicFramePr>
          <p:nvPr>
            <p:extLst>
              <p:ext uri="{D42A27DB-BD31-4B8C-83A1-F6EECF244321}">
                <p14:modId xmlns:p14="http://schemas.microsoft.com/office/powerpoint/2010/main" val="2537539538"/>
              </p:ext>
            </p:extLst>
          </p:nvPr>
        </p:nvGraphicFramePr>
        <p:xfrm>
          <a:off x="584202" y="1289568"/>
          <a:ext cx="5689599" cy="2303560"/>
        </p:xfrm>
        <a:graphic>
          <a:graphicData uri="http://schemas.openxmlformats.org/drawingml/2006/table">
            <a:tbl>
              <a:tblPr firstRow="1" bandRow="1">
                <a:tableStyleId>{5C22544A-7EE6-4342-B048-85BDC9FD1C3A}</a:tableStyleId>
              </a:tblPr>
              <a:tblGrid>
                <a:gridCol w="5689599">
                  <a:extLst>
                    <a:ext uri="{9D8B030D-6E8A-4147-A177-3AD203B41FA5}">
                      <a16:colId xmlns:a16="http://schemas.microsoft.com/office/drawing/2014/main" val="1282557019"/>
                    </a:ext>
                  </a:extLst>
                </a:gridCol>
              </a:tblGrid>
              <a:tr h="365760">
                <a:tc>
                  <a:txBody>
                    <a:bodyPr/>
                    <a:lstStyle/>
                    <a:p>
                      <a:r>
                        <a:rPr lang="en-US" sz="1400" b="1" dirty="0">
                          <a:solidFill>
                            <a:schemeClr val="bg1"/>
                          </a:solidFill>
                          <a:latin typeface="Verdana" panose="020B0604030504040204" pitchFamily="34" charset="0"/>
                          <a:ea typeface="Verdana" panose="020B0604030504040204" pitchFamily="34" charset="0"/>
                        </a:rPr>
                        <a:t>Demographics</a:t>
                      </a:r>
                    </a:p>
                  </a:txBody>
                  <a:tcPr anchor="ctr">
                    <a:solidFill>
                      <a:schemeClr val="tx1"/>
                    </a:solidFill>
                  </a:tcPr>
                </a:tc>
                <a:extLst>
                  <a:ext uri="{0D108BD9-81ED-4DB2-BD59-A6C34878D82A}">
                    <a16:rowId xmlns:a16="http://schemas.microsoft.com/office/drawing/2014/main" val="1392615963"/>
                  </a:ext>
                </a:extLst>
              </a:tr>
              <a:tr h="387560">
                <a:tc>
                  <a:txBody>
                    <a:bodyPr/>
                    <a:lstStyle/>
                    <a:p>
                      <a:r>
                        <a:rPr lang="en-US" sz="1200" b="1" dirty="0">
                          <a:solidFill>
                            <a:schemeClr val="bg1"/>
                          </a:solidFill>
                          <a:latin typeface="Verdana" panose="020B0604030504040204" pitchFamily="34" charset="0"/>
                          <a:ea typeface="Verdana" panose="020B0604030504040204" pitchFamily="34" charset="0"/>
                        </a:rPr>
                        <a:t>Age Range: </a:t>
                      </a:r>
                      <a:r>
                        <a:rPr lang="en-US" sz="1200" b="0" dirty="0">
                          <a:solidFill>
                            <a:schemeClr val="bg1"/>
                          </a:solidFill>
                          <a:latin typeface="Verdana" panose="020B0604030504040204" pitchFamily="34" charset="0"/>
                          <a:ea typeface="Verdana" panose="020B0604030504040204" pitchFamily="34" charset="0"/>
                        </a:rPr>
                        <a:t>25-40 years old</a:t>
                      </a:r>
                    </a:p>
                  </a:txBody>
                  <a:tcPr anchor="ctr">
                    <a:solidFill>
                      <a:schemeClr val="tx1"/>
                    </a:solidFill>
                  </a:tcPr>
                </a:tc>
                <a:extLst>
                  <a:ext uri="{0D108BD9-81ED-4DB2-BD59-A6C34878D82A}">
                    <a16:rowId xmlns:a16="http://schemas.microsoft.com/office/drawing/2014/main" val="2955636930"/>
                  </a:ext>
                </a:extLst>
              </a:tr>
              <a:tr h="387560">
                <a:tc>
                  <a:txBody>
                    <a:bodyPr/>
                    <a:lstStyle/>
                    <a:p>
                      <a:r>
                        <a:rPr lang="en-US" sz="1200" b="1" dirty="0">
                          <a:latin typeface="Verdana" panose="020B0604030504040204" pitchFamily="34" charset="0"/>
                          <a:ea typeface="Verdana" panose="020B0604030504040204" pitchFamily="34" charset="0"/>
                        </a:rPr>
                        <a:t>Gender: </a:t>
                      </a:r>
                      <a:r>
                        <a:rPr lang="en-US" sz="1200" b="0" dirty="0">
                          <a:latin typeface="Verdana" panose="020B0604030504040204" pitchFamily="34" charset="0"/>
                          <a:ea typeface="Verdana" panose="020B0604030504040204" pitchFamily="34" charset="0"/>
                        </a:rPr>
                        <a:t>Female, but also targeting health-conscious males</a:t>
                      </a:r>
                    </a:p>
                  </a:txBody>
                  <a:tcPr anchor="ctr">
                    <a:solidFill>
                      <a:schemeClr val="tx1"/>
                    </a:solidFill>
                  </a:tcPr>
                </a:tc>
                <a:extLst>
                  <a:ext uri="{0D108BD9-81ED-4DB2-BD59-A6C34878D82A}">
                    <a16:rowId xmlns:a16="http://schemas.microsoft.com/office/drawing/2014/main" val="1307983707"/>
                  </a:ext>
                </a:extLst>
              </a:tr>
              <a:tr h="387560">
                <a:tc>
                  <a:txBody>
                    <a:bodyPr/>
                    <a:lstStyle/>
                    <a:p>
                      <a:r>
                        <a:rPr lang="en-US" sz="1200" b="1" dirty="0">
                          <a:latin typeface="Verdana" panose="020B0604030504040204" pitchFamily="34" charset="0"/>
                          <a:ea typeface="Verdana" panose="020B0604030504040204" pitchFamily="34" charset="0"/>
                        </a:rPr>
                        <a:t>Income Level: </a:t>
                      </a:r>
                      <a:r>
                        <a:rPr lang="en-US" sz="1200" b="0" dirty="0">
                          <a:latin typeface="Verdana" panose="020B0604030504040204" pitchFamily="34" charset="0"/>
                          <a:ea typeface="Verdana" panose="020B0604030504040204" pitchFamily="34" charset="0"/>
                        </a:rPr>
                        <a:t>annual incomes ranging from $60,000 to $100,000</a:t>
                      </a:r>
                    </a:p>
                  </a:txBody>
                  <a:tcPr anchor="ctr">
                    <a:solidFill>
                      <a:schemeClr val="tx1"/>
                    </a:solidFill>
                  </a:tcPr>
                </a:tc>
                <a:extLst>
                  <a:ext uri="{0D108BD9-81ED-4DB2-BD59-A6C34878D82A}">
                    <a16:rowId xmlns:a16="http://schemas.microsoft.com/office/drawing/2014/main" val="1664104691"/>
                  </a:ext>
                </a:extLst>
              </a:tr>
              <a:tr h="387560">
                <a:tc>
                  <a:txBody>
                    <a:bodyPr/>
                    <a:lstStyle/>
                    <a:p>
                      <a:r>
                        <a:rPr lang="en-US" sz="1200" b="1" dirty="0">
                          <a:latin typeface="Verdana" panose="020B0604030504040204" pitchFamily="34" charset="0"/>
                          <a:ea typeface="Verdana" panose="020B0604030504040204" pitchFamily="34" charset="0"/>
                        </a:rPr>
                        <a:t>Location: </a:t>
                      </a:r>
                      <a:r>
                        <a:rPr lang="en-US" sz="1200" b="0" dirty="0">
                          <a:latin typeface="Verdana" panose="020B0604030504040204" pitchFamily="34" charset="0"/>
                          <a:ea typeface="Verdana" panose="020B0604030504040204" pitchFamily="34" charset="0"/>
                        </a:rPr>
                        <a:t>Primarily in urban areas and large metropolitan cities</a:t>
                      </a:r>
                    </a:p>
                  </a:txBody>
                  <a:tcPr anchor="ctr">
                    <a:solidFill>
                      <a:schemeClr val="tx1"/>
                    </a:solidFill>
                  </a:tcPr>
                </a:tc>
                <a:extLst>
                  <a:ext uri="{0D108BD9-81ED-4DB2-BD59-A6C34878D82A}">
                    <a16:rowId xmlns:a16="http://schemas.microsoft.com/office/drawing/2014/main" val="319537260"/>
                  </a:ext>
                </a:extLst>
              </a:tr>
              <a:tr h="387560">
                <a:tc>
                  <a:txBody>
                    <a:bodyPr/>
                    <a:lstStyle/>
                    <a:p>
                      <a:r>
                        <a:rPr lang="en-US" sz="1200" b="1" dirty="0">
                          <a:latin typeface="Verdana" panose="020B0604030504040204" pitchFamily="34" charset="0"/>
                          <a:ea typeface="Verdana" panose="020B0604030504040204" pitchFamily="34" charset="0"/>
                        </a:rPr>
                        <a:t>Education Level: </a:t>
                      </a:r>
                      <a:r>
                        <a:rPr lang="en-US" sz="1200" b="0" dirty="0">
                          <a:latin typeface="Verdana" panose="020B0604030504040204" pitchFamily="34" charset="0"/>
                          <a:ea typeface="Verdana" panose="020B0604030504040204" pitchFamily="34" charset="0"/>
                        </a:rPr>
                        <a:t>Mostly college-educated professionals</a:t>
                      </a:r>
                    </a:p>
                  </a:txBody>
                  <a:tcPr anchor="ctr">
                    <a:solidFill>
                      <a:schemeClr val="tx1"/>
                    </a:solidFill>
                  </a:tcPr>
                </a:tc>
                <a:extLst>
                  <a:ext uri="{0D108BD9-81ED-4DB2-BD59-A6C34878D82A}">
                    <a16:rowId xmlns:a16="http://schemas.microsoft.com/office/drawing/2014/main" val="3076447852"/>
                  </a:ext>
                </a:extLst>
              </a:tr>
            </a:tbl>
          </a:graphicData>
        </a:graphic>
      </p:graphicFrame>
      <p:sp>
        <p:nvSpPr>
          <p:cNvPr id="6" name="TextBox 5">
            <a:extLst>
              <a:ext uri="{FF2B5EF4-FFF2-40B4-BE49-F238E27FC236}">
                <a16:creationId xmlns:a16="http://schemas.microsoft.com/office/drawing/2014/main" id="{179490B0-7CCD-0DE5-69C5-81234363E92F}"/>
              </a:ext>
            </a:extLst>
          </p:cNvPr>
          <p:cNvSpPr txBox="1"/>
          <p:nvPr/>
        </p:nvSpPr>
        <p:spPr>
          <a:xfrm>
            <a:off x="526878" y="628696"/>
            <a:ext cx="5804243" cy="307777"/>
          </a:xfrm>
          <a:prstGeom prst="rect">
            <a:avLst/>
          </a:prstGeom>
          <a:noFill/>
        </p:spPr>
        <p:txBody>
          <a:bodyPr wrap="square">
            <a:spAutoFit/>
          </a:bodyPr>
          <a:lstStyle/>
          <a:p>
            <a:r>
              <a:rPr lang="en-US" sz="1400" b="1" dirty="0">
                <a:latin typeface="Verdana" panose="020B0604030504040204" pitchFamily="34" charset="0"/>
                <a:ea typeface="Verdana" panose="020B0604030504040204" pitchFamily="34" charset="0"/>
              </a:rPr>
              <a:t>Example: Urban Professionals for a Health Food Brand</a:t>
            </a:r>
          </a:p>
        </p:txBody>
      </p:sp>
      <p:graphicFrame>
        <p:nvGraphicFramePr>
          <p:cNvPr id="8" name="Table 4">
            <a:extLst>
              <a:ext uri="{FF2B5EF4-FFF2-40B4-BE49-F238E27FC236}">
                <a16:creationId xmlns:a16="http://schemas.microsoft.com/office/drawing/2014/main" id="{AD3096EF-468D-C7EA-A98C-B69175C0FF18}"/>
              </a:ext>
            </a:extLst>
          </p:cNvPr>
          <p:cNvGraphicFramePr>
            <a:graphicFrameLocks noGrp="1"/>
          </p:cNvGraphicFramePr>
          <p:nvPr>
            <p:extLst>
              <p:ext uri="{D42A27DB-BD31-4B8C-83A1-F6EECF244321}">
                <p14:modId xmlns:p14="http://schemas.microsoft.com/office/powerpoint/2010/main" val="2727256885"/>
              </p:ext>
            </p:extLst>
          </p:nvPr>
        </p:nvGraphicFramePr>
        <p:xfrm>
          <a:off x="584202" y="3805099"/>
          <a:ext cx="5689599" cy="2703820"/>
        </p:xfrm>
        <a:graphic>
          <a:graphicData uri="http://schemas.openxmlformats.org/drawingml/2006/table">
            <a:tbl>
              <a:tblPr firstRow="1" bandRow="1">
                <a:tableStyleId>{5C22544A-7EE6-4342-B048-85BDC9FD1C3A}</a:tableStyleId>
              </a:tblPr>
              <a:tblGrid>
                <a:gridCol w="5689599">
                  <a:extLst>
                    <a:ext uri="{9D8B030D-6E8A-4147-A177-3AD203B41FA5}">
                      <a16:colId xmlns:a16="http://schemas.microsoft.com/office/drawing/2014/main" val="1282557019"/>
                    </a:ext>
                  </a:extLst>
                </a:gridCol>
              </a:tblGrid>
              <a:tr h="365760">
                <a:tc>
                  <a:txBody>
                    <a:bodyPr/>
                    <a:lstStyle/>
                    <a:p>
                      <a:r>
                        <a:rPr lang="en-US" sz="1400" b="1" dirty="0">
                          <a:solidFill>
                            <a:schemeClr val="bg1"/>
                          </a:solidFill>
                          <a:latin typeface="Verdana" panose="020B0604030504040204" pitchFamily="34" charset="0"/>
                          <a:ea typeface="Verdana" panose="020B0604030504040204" pitchFamily="34" charset="0"/>
                        </a:rPr>
                        <a:t>Psychographics</a:t>
                      </a:r>
                    </a:p>
                  </a:txBody>
                  <a:tcPr anchor="ctr">
                    <a:solidFill>
                      <a:schemeClr val="tx1"/>
                    </a:solidFill>
                  </a:tcPr>
                </a:tc>
                <a:extLst>
                  <a:ext uri="{0D108BD9-81ED-4DB2-BD59-A6C34878D82A}">
                    <a16:rowId xmlns:a16="http://schemas.microsoft.com/office/drawing/2014/main" val="1392615963"/>
                  </a:ext>
                </a:extLst>
              </a:tr>
              <a:tr h="584515">
                <a:tc>
                  <a:txBody>
                    <a:bodyPr/>
                    <a:lstStyle/>
                    <a:p>
                      <a:r>
                        <a:rPr lang="en-US" sz="1200" b="1" dirty="0">
                          <a:solidFill>
                            <a:schemeClr val="bg1"/>
                          </a:solidFill>
                          <a:latin typeface="Verdana" panose="020B0604030504040204" pitchFamily="34" charset="0"/>
                          <a:ea typeface="Verdana" panose="020B0604030504040204" pitchFamily="34" charset="0"/>
                        </a:rPr>
                        <a:t>Lifestyle Habits: </a:t>
                      </a:r>
                      <a:r>
                        <a:rPr lang="en-US" sz="1200" b="0" dirty="0">
                          <a:solidFill>
                            <a:schemeClr val="bg1"/>
                          </a:solidFill>
                          <a:latin typeface="Verdana" panose="020B0604030504040204" pitchFamily="34" charset="0"/>
                          <a:ea typeface="Verdana" panose="020B0604030504040204" pitchFamily="34" charset="0"/>
                        </a:rPr>
                        <a:t>Lead busy lives, with limited time for meal preparation</a:t>
                      </a:r>
                    </a:p>
                  </a:txBody>
                  <a:tcPr anchor="ctr">
                    <a:solidFill>
                      <a:schemeClr val="tx1"/>
                    </a:solidFill>
                  </a:tcPr>
                </a:tc>
                <a:extLst>
                  <a:ext uri="{0D108BD9-81ED-4DB2-BD59-A6C34878D82A}">
                    <a16:rowId xmlns:a16="http://schemas.microsoft.com/office/drawing/2014/main" val="2955636930"/>
                  </a:ext>
                </a:extLst>
              </a:tr>
              <a:tr h="584515">
                <a:tc>
                  <a:txBody>
                    <a:bodyPr/>
                    <a:lstStyle/>
                    <a:p>
                      <a:r>
                        <a:rPr lang="en-US" sz="1200" b="1" dirty="0">
                          <a:latin typeface="Verdana" panose="020B0604030504040204" pitchFamily="34" charset="0"/>
                          <a:ea typeface="Verdana" panose="020B0604030504040204" pitchFamily="34" charset="0"/>
                        </a:rPr>
                        <a:t>Interests: </a:t>
                      </a:r>
                      <a:r>
                        <a:rPr lang="en-US" sz="1200" b="0" dirty="0">
                          <a:latin typeface="Verdana" panose="020B0604030504040204" pitchFamily="34" charset="0"/>
                          <a:ea typeface="Verdana" panose="020B0604030504040204" pitchFamily="34" charset="0"/>
                        </a:rPr>
                        <a:t>Strong interest in health and wellness, fitness, and sustainable living</a:t>
                      </a:r>
                    </a:p>
                  </a:txBody>
                  <a:tcPr anchor="ctr">
                    <a:solidFill>
                      <a:schemeClr val="tx1"/>
                    </a:solidFill>
                  </a:tcPr>
                </a:tc>
                <a:extLst>
                  <a:ext uri="{0D108BD9-81ED-4DB2-BD59-A6C34878D82A}">
                    <a16:rowId xmlns:a16="http://schemas.microsoft.com/office/drawing/2014/main" val="1307983707"/>
                  </a:ext>
                </a:extLst>
              </a:tr>
              <a:tr h="584515">
                <a:tc>
                  <a:txBody>
                    <a:bodyPr/>
                    <a:lstStyle/>
                    <a:p>
                      <a:r>
                        <a:rPr lang="en-US" sz="1200" b="1" dirty="0">
                          <a:latin typeface="Verdana" panose="020B0604030504040204" pitchFamily="34" charset="0"/>
                          <a:ea typeface="Verdana" panose="020B0604030504040204" pitchFamily="34" charset="0"/>
                        </a:rPr>
                        <a:t>Behaviors</a:t>
                      </a:r>
                      <a:r>
                        <a:rPr lang="en-US" sz="1200" b="0" dirty="0">
                          <a:latin typeface="Verdana" panose="020B0604030504040204" pitchFamily="34" charset="0"/>
                          <a:ea typeface="Verdana" panose="020B0604030504040204" pitchFamily="34" charset="0"/>
                        </a:rPr>
                        <a:t>: Regularly consume content related to health, nutrition, and fitness; active on social media, especially Instagram and Pinterest</a:t>
                      </a:r>
                    </a:p>
                  </a:txBody>
                  <a:tcPr anchor="ctr">
                    <a:solidFill>
                      <a:schemeClr val="tx1"/>
                    </a:solidFill>
                  </a:tcPr>
                </a:tc>
                <a:extLst>
                  <a:ext uri="{0D108BD9-81ED-4DB2-BD59-A6C34878D82A}">
                    <a16:rowId xmlns:a16="http://schemas.microsoft.com/office/drawing/2014/main" val="1664104691"/>
                  </a:ext>
                </a:extLst>
              </a:tr>
              <a:tr h="584515">
                <a:tc>
                  <a:txBody>
                    <a:bodyPr/>
                    <a:lstStyle/>
                    <a:p>
                      <a:r>
                        <a:rPr lang="en-US" sz="1200" b="1" dirty="0">
                          <a:latin typeface="Verdana" panose="020B0604030504040204" pitchFamily="34" charset="0"/>
                          <a:ea typeface="Verdana" panose="020B0604030504040204" pitchFamily="34" charset="0"/>
                        </a:rPr>
                        <a:t>Values</a:t>
                      </a:r>
                      <a:r>
                        <a:rPr lang="en-US" sz="1200" b="0" dirty="0">
                          <a:latin typeface="Verdana" panose="020B0604030504040204" pitchFamily="34" charset="0"/>
                          <a:ea typeface="Verdana" panose="020B0604030504040204" pitchFamily="34" charset="0"/>
                        </a:rPr>
                        <a:t>: Value quality and authenticity, environmentally conscious, willing to pay a premium for organic and sustainably sourced goods</a:t>
                      </a:r>
                    </a:p>
                  </a:txBody>
                  <a:tcPr anchor="ctr">
                    <a:solidFill>
                      <a:schemeClr val="tx1"/>
                    </a:solidFill>
                  </a:tcPr>
                </a:tc>
                <a:extLst>
                  <a:ext uri="{0D108BD9-81ED-4DB2-BD59-A6C34878D82A}">
                    <a16:rowId xmlns:a16="http://schemas.microsoft.com/office/drawing/2014/main" val="319537260"/>
                  </a:ext>
                </a:extLst>
              </a:tr>
            </a:tbl>
          </a:graphicData>
        </a:graphic>
      </p:graphicFrame>
      <p:graphicFrame>
        <p:nvGraphicFramePr>
          <p:cNvPr id="9" name="Table 4">
            <a:extLst>
              <a:ext uri="{FF2B5EF4-FFF2-40B4-BE49-F238E27FC236}">
                <a16:creationId xmlns:a16="http://schemas.microsoft.com/office/drawing/2014/main" id="{A8A40629-BC86-F348-82DF-2A35A73F64B7}"/>
              </a:ext>
            </a:extLst>
          </p:cNvPr>
          <p:cNvGraphicFramePr>
            <a:graphicFrameLocks noGrp="1"/>
          </p:cNvGraphicFramePr>
          <p:nvPr>
            <p:extLst>
              <p:ext uri="{D42A27DB-BD31-4B8C-83A1-F6EECF244321}">
                <p14:modId xmlns:p14="http://schemas.microsoft.com/office/powerpoint/2010/main" val="2137795084"/>
              </p:ext>
            </p:extLst>
          </p:nvPr>
        </p:nvGraphicFramePr>
        <p:xfrm>
          <a:off x="584202" y="6720892"/>
          <a:ext cx="5689599" cy="2248635"/>
        </p:xfrm>
        <a:graphic>
          <a:graphicData uri="http://schemas.openxmlformats.org/drawingml/2006/table">
            <a:tbl>
              <a:tblPr firstRow="1" bandRow="1">
                <a:tableStyleId>{5C22544A-7EE6-4342-B048-85BDC9FD1C3A}</a:tableStyleId>
              </a:tblPr>
              <a:tblGrid>
                <a:gridCol w="5689599">
                  <a:extLst>
                    <a:ext uri="{9D8B030D-6E8A-4147-A177-3AD203B41FA5}">
                      <a16:colId xmlns:a16="http://schemas.microsoft.com/office/drawing/2014/main" val="1282557019"/>
                    </a:ext>
                  </a:extLst>
                </a:gridCol>
              </a:tblGrid>
              <a:tr h="365760">
                <a:tc>
                  <a:txBody>
                    <a:bodyPr/>
                    <a:lstStyle/>
                    <a:p>
                      <a:r>
                        <a:rPr lang="en-US" sz="1400" b="1" dirty="0">
                          <a:solidFill>
                            <a:schemeClr val="bg1"/>
                          </a:solidFill>
                          <a:latin typeface="Verdana" panose="020B0604030504040204" pitchFamily="34" charset="0"/>
                          <a:ea typeface="Verdana" panose="020B0604030504040204" pitchFamily="34" charset="0"/>
                        </a:rPr>
                        <a:t>Needs, Dreams, and Pain Points</a:t>
                      </a:r>
                    </a:p>
                  </a:txBody>
                  <a:tcPr anchor="ctr">
                    <a:solidFill>
                      <a:schemeClr val="tx1"/>
                    </a:solidFill>
                  </a:tcPr>
                </a:tc>
                <a:extLst>
                  <a:ext uri="{0D108BD9-81ED-4DB2-BD59-A6C34878D82A}">
                    <a16:rowId xmlns:a16="http://schemas.microsoft.com/office/drawing/2014/main" val="1392615963"/>
                  </a:ext>
                </a:extLst>
              </a:tr>
              <a:tr h="419835">
                <a:tc>
                  <a:txBody>
                    <a:bodyPr/>
                    <a:lstStyle/>
                    <a:p>
                      <a:r>
                        <a:rPr lang="en-US" sz="1200" b="1" dirty="0">
                          <a:solidFill>
                            <a:schemeClr val="bg1"/>
                          </a:solidFill>
                          <a:latin typeface="Verdana" panose="020B0604030504040204" pitchFamily="34" charset="0"/>
                          <a:ea typeface="Verdana" panose="020B0604030504040204" pitchFamily="34" charset="0"/>
                        </a:rPr>
                        <a:t>Needs</a:t>
                      </a:r>
                      <a:r>
                        <a:rPr lang="en-US" sz="1200" b="0" dirty="0">
                          <a:solidFill>
                            <a:schemeClr val="bg1"/>
                          </a:solidFill>
                          <a:latin typeface="Verdana" panose="020B0604030504040204" pitchFamily="34" charset="0"/>
                          <a:ea typeface="Verdana" panose="020B0604030504040204" pitchFamily="34" charset="0"/>
                        </a:rPr>
                        <a:t>: Quick, healthy meal options that fit into a hectic schedule</a:t>
                      </a:r>
                    </a:p>
                  </a:txBody>
                  <a:tcPr anchor="ctr">
                    <a:solidFill>
                      <a:schemeClr val="tx1"/>
                    </a:solidFill>
                  </a:tcPr>
                </a:tc>
                <a:extLst>
                  <a:ext uri="{0D108BD9-81ED-4DB2-BD59-A6C34878D82A}">
                    <a16:rowId xmlns:a16="http://schemas.microsoft.com/office/drawing/2014/main" val="2955636930"/>
                  </a:ext>
                </a:extLst>
              </a:tr>
              <a:tr h="640080">
                <a:tc>
                  <a:txBody>
                    <a:bodyPr/>
                    <a:lstStyle/>
                    <a:p>
                      <a:r>
                        <a:rPr lang="en-US" sz="1200" b="1" dirty="0">
                          <a:latin typeface="Verdana" panose="020B0604030504040204" pitchFamily="34" charset="0"/>
                          <a:ea typeface="Verdana" panose="020B0604030504040204" pitchFamily="34" charset="0"/>
                        </a:rPr>
                        <a:t>Dreams</a:t>
                      </a:r>
                      <a:r>
                        <a:rPr lang="en-US" sz="1200" b="0" dirty="0">
                          <a:latin typeface="Verdana" panose="020B0604030504040204" pitchFamily="34" charset="0"/>
                          <a:ea typeface="Verdana" panose="020B0604030504040204" pitchFamily="34" charset="0"/>
                        </a:rPr>
                        <a:t>: Aspire to maintain a balanced lifestyle that incorporates health and wellness without compromising their career or social life</a:t>
                      </a:r>
                    </a:p>
                  </a:txBody>
                  <a:tcPr anchor="ctr">
                    <a:solidFill>
                      <a:schemeClr val="tx1"/>
                    </a:solidFill>
                  </a:tcPr>
                </a:tc>
                <a:extLst>
                  <a:ext uri="{0D108BD9-81ED-4DB2-BD59-A6C34878D82A}">
                    <a16:rowId xmlns:a16="http://schemas.microsoft.com/office/drawing/2014/main" val="1307983707"/>
                  </a:ext>
                </a:extLst>
              </a:tr>
              <a:tr h="822960">
                <a:tc>
                  <a:txBody>
                    <a:bodyPr/>
                    <a:lstStyle/>
                    <a:p>
                      <a:r>
                        <a:rPr lang="en-US" sz="1200" b="1" dirty="0">
                          <a:latin typeface="Verdana" panose="020B0604030504040204" pitchFamily="34" charset="0"/>
                          <a:ea typeface="Verdana" panose="020B0604030504040204" pitchFamily="34" charset="0"/>
                        </a:rPr>
                        <a:t>Pain Points</a:t>
                      </a:r>
                      <a:r>
                        <a:rPr lang="en-US" sz="1200" b="0" dirty="0">
                          <a:latin typeface="Verdana" panose="020B0604030504040204" pitchFamily="34" charset="0"/>
                          <a:ea typeface="Verdana" panose="020B0604030504040204" pitchFamily="34" charset="0"/>
                        </a:rPr>
                        <a:t>: Struggle to find health food options that are both convenient and genuinely nutritious; frustration with misleading health claims on products.</a:t>
                      </a:r>
                    </a:p>
                  </a:txBody>
                  <a:tcPr anchor="ctr">
                    <a:solidFill>
                      <a:schemeClr val="tx1"/>
                    </a:solidFill>
                  </a:tcPr>
                </a:tc>
                <a:extLst>
                  <a:ext uri="{0D108BD9-81ED-4DB2-BD59-A6C34878D82A}">
                    <a16:rowId xmlns:a16="http://schemas.microsoft.com/office/drawing/2014/main" val="1664104691"/>
                  </a:ext>
                </a:extLst>
              </a:tr>
            </a:tbl>
          </a:graphicData>
        </a:graphic>
      </p:graphicFrame>
      <p:pic>
        <p:nvPicPr>
          <p:cNvPr id="3" name="Picture 2" descr="A red and black logo&#10;&#10;Description automatically generated">
            <a:extLst>
              <a:ext uri="{FF2B5EF4-FFF2-40B4-BE49-F238E27FC236}">
                <a16:creationId xmlns:a16="http://schemas.microsoft.com/office/drawing/2014/main" id="{ED9290D1-F5E4-5F1D-D857-27F6DA9C6E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972575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8A2FBA-2B1B-4B4B-B24D-61451B2D55AB}"/>
              </a:ext>
            </a:extLst>
          </p:cNvPr>
          <p:cNvSpPr txBox="1"/>
          <p:nvPr/>
        </p:nvSpPr>
        <p:spPr>
          <a:xfrm>
            <a:off x="179173" y="1059135"/>
            <a:ext cx="6499654" cy="602857"/>
          </a:xfrm>
          <a:prstGeom prst="rect">
            <a:avLst/>
          </a:prstGeom>
          <a:noFill/>
        </p:spPr>
        <p:txBody>
          <a:bodyPr wrap="square">
            <a:spAutoFit/>
          </a:bodyPr>
          <a:lstStyle/>
          <a:p>
            <a:pPr algn="ctr">
              <a:lnSpc>
                <a:spcPct val="114000"/>
              </a:lnSpc>
              <a:spcBef>
                <a:spcPts val="600"/>
              </a:spcBef>
              <a:spcAft>
                <a:spcPts val="600"/>
              </a:spcAft>
            </a:pPr>
            <a:r>
              <a:rPr lang="en-US" sz="3200" b="1" dirty="0">
                <a:solidFill>
                  <a:schemeClr val="tx1">
                    <a:lumMod val="75000"/>
                    <a:lumOff val="25000"/>
                  </a:schemeClr>
                </a:solidFill>
                <a:latin typeface="Century Gothic" panose="020B0502020202020204" pitchFamily="34" charset="0"/>
                <a:ea typeface="Helvetica" panose="020B0604020202020204" pitchFamily="34" charset="0"/>
                <a:cs typeface="Verdana" panose="020B0604030504040204" pitchFamily="34" charset="0"/>
              </a:rPr>
              <a:t>Where to Find Information</a:t>
            </a:r>
            <a:endParaRPr lang="en-US" sz="3200" b="1" dirty="0">
              <a:solidFill>
                <a:schemeClr val="tx1">
                  <a:lumMod val="75000"/>
                  <a:lumOff val="25000"/>
                </a:schemeClr>
              </a:solidFill>
              <a:latin typeface="Century Gothic" panose="020B0502020202020204" pitchFamily="34" charset="0"/>
            </a:endParaRPr>
          </a:p>
        </p:txBody>
      </p:sp>
      <p:sp>
        <p:nvSpPr>
          <p:cNvPr id="3" name="TextBox 2">
            <a:extLst>
              <a:ext uri="{FF2B5EF4-FFF2-40B4-BE49-F238E27FC236}">
                <a16:creationId xmlns:a16="http://schemas.microsoft.com/office/drawing/2014/main" id="{1B7B45FA-B36F-4C6A-A104-497754023E40}"/>
              </a:ext>
            </a:extLst>
          </p:cNvPr>
          <p:cNvSpPr txBox="1"/>
          <p:nvPr/>
        </p:nvSpPr>
        <p:spPr>
          <a:xfrm>
            <a:off x="630646" y="2777126"/>
            <a:ext cx="5596708" cy="6069739"/>
          </a:xfrm>
          <a:prstGeom prst="rect">
            <a:avLst/>
          </a:prstGeom>
          <a:solidFill>
            <a:schemeClr val="tx1"/>
          </a:solidFill>
        </p:spPr>
        <p:txBody>
          <a:bodyPr wrap="square">
            <a:spAutoFit/>
          </a:bodyPr>
          <a:lstStyle/>
          <a:p>
            <a:pPr>
              <a:lnSpc>
                <a:spcPct val="115000"/>
              </a:lnSpc>
              <a:spcAft>
                <a:spcPts val="1200"/>
              </a:spcAft>
            </a:pPr>
            <a:endPar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You can see from the example how detailed a target customer profile is, though there’s always room for adding more details as you learn more about your customers. Once you have this information, you’ll understand who your ideal customers are, what they want, and where you can find them. </a:t>
            </a:r>
          </a:p>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The data you need is easily accessible online. Here are just a few ways to find information:</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Create online surveys using tools like SurveyMonkey, Google Forms, or </a:t>
            </a:r>
            <a:r>
              <a:rPr lang="en-US" sz="1200" kern="100" dirty="0" err="1">
                <a:solidFill>
                  <a:schemeClr val="bg1"/>
                </a:solidFill>
                <a:latin typeface="Verdana" panose="020B0604030504040204" pitchFamily="34" charset="0"/>
                <a:ea typeface="Verdana" panose="020B0604030504040204" pitchFamily="34" charset="0"/>
                <a:cs typeface="Verdana" panose="020B0604030504040204" pitchFamily="34" charset="0"/>
              </a:rPr>
              <a:t>Typeform</a:t>
            </a: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 and send them to your existing customers.</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Run a quick poll on your social media profiles.</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Look at social media analytics from platforms like Facebook, Instagram, and X.</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Review the comments and engagement on your own business social media platforms.</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Join in discussions in online forums, social media groups, and industry communities.</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Organize virtual interviews with a sample of your target market.  </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Consult review and feedback sites like Google Business, Trustpilot, Yelp, TripAdvisor.</a:t>
            </a:r>
          </a:p>
          <a:p>
            <a:pPr>
              <a:lnSpc>
                <a:spcPct val="115000"/>
              </a:lnSpc>
              <a:spcAft>
                <a:spcPts val="1200"/>
              </a:spcAft>
            </a:pPr>
            <a:endParaRPr lang="en-US" sz="1200" kern="100" dirty="0">
              <a:latin typeface="Verdana" panose="020B0604030504040204" pitchFamily="34" charset="0"/>
              <a:ea typeface="Verdana" panose="020B0604030504040204" pitchFamily="34" charset="0"/>
              <a:cs typeface="Verdana" panose="020B0604030504040204" pitchFamily="34" charset="0"/>
            </a:endParaRP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a:t>Create Your Unique Value Proposition Planner</a:t>
            </a:r>
            <a:endParaRPr lang="en-GB" dirty="0"/>
          </a:p>
        </p:txBody>
      </p:sp>
      <p:pic>
        <p:nvPicPr>
          <p:cNvPr id="4" name="Picture 3" descr="A red and black logo&#10;&#10;Description automatically generated">
            <a:extLst>
              <a:ext uri="{FF2B5EF4-FFF2-40B4-BE49-F238E27FC236}">
                <a16:creationId xmlns:a16="http://schemas.microsoft.com/office/drawing/2014/main" id="{330D24FB-E574-037E-D697-0C02AA9A03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807632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7B45FA-B36F-4C6A-A104-497754023E40}"/>
              </a:ext>
            </a:extLst>
          </p:cNvPr>
          <p:cNvSpPr txBox="1"/>
          <p:nvPr/>
        </p:nvSpPr>
        <p:spPr>
          <a:xfrm>
            <a:off x="646521" y="377410"/>
            <a:ext cx="5835905" cy="708271"/>
          </a:xfrm>
          <a:prstGeom prst="rect">
            <a:avLst/>
          </a:prstGeom>
          <a:noFill/>
        </p:spPr>
        <p:txBody>
          <a:bodyPr wrap="square">
            <a:spAutoFit/>
          </a:bodyPr>
          <a:lstStyle/>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Pick 3 ways to gather data on demographics, psychographics, and needs/dreams/pain points. Keep in mind the purpose of your UVP, either for your business as a whole or for a specific product/service.</a:t>
            </a: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a:t>Create Your Unique Value Proposition Planner</a:t>
            </a:r>
            <a:endParaRPr lang="en-GB" dirty="0"/>
          </a:p>
        </p:txBody>
      </p:sp>
      <p:graphicFrame>
        <p:nvGraphicFramePr>
          <p:cNvPr id="6" name="Table 5">
            <a:extLst>
              <a:ext uri="{FF2B5EF4-FFF2-40B4-BE49-F238E27FC236}">
                <a16:creationId xmlns:a16="http://schemas.microsoft.com/office/drawing/2014/main" id="{4D146335-6653-33C1-5D44-F2B1E164F8BB}"/>
              </a:ext>
            </a:extLst>
          </p:cNvPr>
          <p:cNvGraphicFramePr>
            <a:graphicFrameLocks noGrp="1"/>
          </p:cNvGraphicFramePr>
          <p:nvPr>
            <p:extLst>
              <p:ext uri="{D42A27DB-BD31-4B8C-83A1-F6EECF244321}">
                <p14:modId xmlns:p14="http://schemas.microsoft.com/office/powerpoint/2010/main" val="611407682"/>
              </p:ext>
            </p:extLst>
          </p:nvPr>
        </p:nvGraphicFramePr>
        <p:xfrm>
          <a:off x="660647" y="1465598"/>
          <a:ext cx="5536706" cy="1857670"/>
        </p:xfrm>
        <a:graphic>
          <a:graphicData uri="http://schemas.openxmlformats.org/drawingml/2006/table">
            <a:tbl>
              <a:tblPr firstRow="1" bandRow="1">
                <a:tableStyleId>{F5AB1C69-6EDB-4FF4-983F-18BD219EF322}</a:tableStyleId>
              </a:tblPr>
              <a:tblGrid>
                <a:gridCol w="586628">
                  <a:extLst>
                    <a:ext uri="{9D8B030D-6E8A-4147-A177-3AD203B41FA5}">
                      <a16:colId xmlns:a16="http://schemas.microsoft.com/office/drawing/2014/main" val="3982477748"/>
                    </a:ext>
                  </a:extLst>
                </a:gridCol>
                <a:gridCol w="4950078">
                  <a:extLst>
                    <a:ext uri="{9D8B030D-6E8A-4147-A177-3AD203B41FA5}">
                      <a16:colId xmlns:a16="http://schemas.microsoft.com/office/drawing/2014/main" val="1776805617"/>
                    </a:ext>
                  </a:extLst>
                </a:gridCol>
              </a:tblGrid>
              <a:tr h="617091">
                <a:tc>
                  <a:txBody>
                    <a:bodyPr/>
                    <a:lstStyle/>
                    <a:p>
                      <a:pPr algn="ctr"/>
                      <a:r>
                        <a:rPr lang="en-US" sz="1200" b="1" dirty="0">
                          <a:solidFill>
                            <a:schemeClr val="bg1"/>
                          </a:solidFill>
                          <a:latin typeface="Verdana" panose="020B0604030504040204" pitchFamily="34" charset="0"/>
                          <a:ea typeface="Verdana" panose="020B0604030504040204" pitchFamily="34" charset="0"/>
                        </a:rPr>
                        <a:t>1.</a:t>
                      </a:r>
                    </a:p>
                  </a:txBody>
                  <a:tcPr anchor="ctr">
                    <a:solidFill>
                      <a:schemeClr val="tx1"/>
                    </a:solidFill>
                  </a:tcPr>
                </a:tc>
                <a:tc>
                  <a:txBody>
                    <a:bodyPr/>
                    <a:lstStyle/>
                    <a:p>
                      <a:endParaRPr lang="en-US" sz="1500" dirty="0"/>
                    </a:p>
                  </a:txBody>
                  <a:tcPr>
                    <a:solidFill>
                      <a:schemeClr val="tx1"/>
                    </a:solidFill>
                  </a:tcPr>
                </a:tc>
                <a:extLst>
                  <a:ext uri="{0D108BD9-81ED-4DB2-BD59-A6C34878D82A}">
                    <a16:rowId xmlns:a16="http://schemas.microsoft.com/office/drawing/2014/main" val="1339019975"/>
                  </a:ext>
                </a:extLst>
              </a:tr>
              <a:tr h="623488">
                <a:tc>
                  <a:txBody>
                    <a:bodyPr/>
                    <a:lstStyle/>
                    <a:p>
                      <a:pPr algn="ctr"/>
                      <a:r>
                        <a:rPr lang="en-US" sz="1200" b="1" dirty="0">
                          <a:latin typeface="Verdana" panose="020B0604030504040204" pitchFamily="34" charset="0"/>
                          <a:ea typeface="Verdana" panose="020B0604030504040204" pitchFamily="34" charset="0"/>
                        </a:rPr>
                        <a:t>2.</a:t>
                      </a:r>
                    </a:p>
                  </a:txBody>
                  <a:tcPr anchor="ctr">
                    <a:solidFill>
                      <a:schemeClr val="tx1"/>
                    </a:solidFill>
                  </a:tcPr>
                </a:tc>
                <a:tc>
                  <a:txBody>
                    <a:bodyPr/>
                    <a:lstStyle/>
                    <a:p>
                      <a:endParaRPr lang="en-US" sz="1500" dirty="0"/>
                    </a:p>
                  </a:txBody>
                  <a:tcPr>
                    <a:solidFill>
                      <a:schemeClr val="tx1"/>
                    </a:solidFill>
                  </a:tcPr>
                </a:tc>
                <a:extLst>
                  <a:ext uri="{0D108BD9-81ED-4DB2-BD59-A6C34878D82A}">
                    <a16:rowId xmlns:a16="http://schemas.microsoft.com/office/drawing/2014/main" val="4052526481"/>
                  </a:ext>
                </a:extLst>
              </a:tr>
              <a:tr h="617091">
                <a:tc>
                  <a:txBody>
                    <a:bodyPr/>
                    <a:lstStyle/>
                    <a:p>
                      <a:pPr algn="ctr"/>
                      <a:r>
                        <a:rPr lang="en-US" sz="1200" b="1" dirty="0">
                          <a:latin typeface="Verdana" panose="020B0604030504040204" pitchFamily="34" charset="0"/>
                          <a:ea typeface="Verdana" panose="020B0604030504040204" pitchFamily="34" charset="0"/>
                        </a:rPr>
                        <a:t>3.</a:t>
                      </a:r>
                    </a:p>
                  </a:txBody>
                  <a:tcPr anchor="ctr">
                    <a:solidFill>
                      <a:schemeClr val="tx1"/>
                    </a:solidFill>
                  </a:tcPr>
                </a:tc>
                <a:tc>
                  <a:txBody>
                    <a:bodyPr/>
                    <a:lstStyle/>
                    <a:p>
                      <a:endParaRPr lang="en-US" sz="1500" dirty="0"/>
                    </a:p>
                  </a:txBody>
                  <a:tcPr>
                    <a:solidFill>
                      <a:schemeClr val="tx1"/>
                    </a:solidFill>
                  </a:tcPr>
                </a:tc>
                <a:extLst>
                  <a:ext uri="{0D108BD9-81ED-4DB2-BD59-A6C34878D82A}">
                    <a16:rowId xmlns:a16="http://schemas.microsoft.com/office/drawing/2014/main" val="1582268161"/>
                  </a:ext>
                </a:extLst>
              </a:tr>
            </a:tbl>
          </a:graphicData>
        </a:graphic>
      </p:graphicFrame>
      <p:sp>
        <p:nvSpPr>
          <p:cNvPr id="7" name="TextBox 6">
            <a:extLst>
              <a:ext uri="{FF2B5EF4-FFF2-40B4-BE49-F238E27FC236}">
                <a16:creationId xmlns:a16="http://schemas.microsoft.com/office/drawing/2014/main" id="{A464D50F-2248-7FC4-1B41-9F3C7215A194}"/>
              </a:ext>
            </a:extLst>
          </p:cNvPr>
          <p:cNvSpPr txBox="1"/>
          <p:nvPr/>
        </p:nvSpPr>
        <p:spPr>
          <a:xfrm>
            <a:off x="660647" y="3865468"/>
            <a:ext cx="5835905" cy="495905"/>
          </a:xfrm>
          <a:prstGeom prst="rect">
            <a:avLst/>
          </a:prstGeom>
          <a:noFill/>
        </p:spPr>
        <p:txBody>
          <a:bodyPr wrap="square">
            <a:spAutoFit/>
          </a:bodyPr>
          <a:lstStyle/>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Conduct your research and from the results, create a detailed profile of your ideal customer using the template. </a:t>
            </a:r>
          </a:p>
        </p:txBody>
      </p:sp>
      <p:graphicFrame>
        <p:nvGraphicFramePr>
          <p:cNvPr id="8" name="Table 4">
            <a:extLst>
              <a:ext uri="{FF2B5EF4-FFF2-40B4-BE49-F238E27FC236}">
                <a16:creationId xmlns:a16="http://schemas.microsoft.com/office/drawing/2014/main" id="{AFE4EF11-4E71-9706-3E47-380A30373944}"/>
              </a:ext>
            </a:extLst>
          </p:cNvPr>
          <p:cNvGraphicFramePr>
            <a:graphicFrameLocks noGrp="1"/>
          </p:cNvGraphicFramePr>
          <p:nvPr>
            <p:extLst>
              <p:ext uri="{D42A27DB-BD31-4B8C-83A1-F6EECF244321}">
                <p14:modId xmlns:p14="http://schemas.microsoft.com/office/powerpoint/2010/main" val="4064994134"/>
              </p:ext>
            </p:extLst>
          </p:nvPr>
        </p:nvGraphicFramePr>
        <p:xfrm>
          <a:off x="646521" y="4518212"/>
          <a:ext cx="5689600" cy="4500163"/>
        </p:xfrm>
        <a:graphic>
          <a:graphicData uri="http://schemas.openxmlformats.org/drawingml/2006/table">
            <a:tbl>
              <a:tblPr firstRow="1" bandRow="1">
                <a:tableStyleId>{5C22544A-7EE6-4342-B048-85BDC9FD1C3A}</a:tableStyleId>
              </a:tblPr>
              <a:tblGrid>
                <a:gridCol w="1688908">
                  <a:extLst>
                    <a:ext uri="{9D8B030D-6E8A-4147-A177-3AD203B41FA5}">
                      <a16:colId xmlns:a16="http://schemas.microsoft.com/office/drawing/2014/main" val="1282557019"/>
                    </a:ext>
                  </a:extLst>
                </a:gridCol>
                <a:gridCol w="4000692">
                  <a:extLst>
                    <a:ext uri="{9D8B030D-6E8A-4147-A177-3AD203B41FA5}">
                      <a16:colId xmlns:a16="http://schemas.microsoft.com/office/drawing/2014/main" val="2849011750"/>
                    </a:ext>
                  </a:extLst>
                </a:gridCol>
              </a:tblGrid>
              <a:tr h="500018">
                <a:tc>
                  <a:txBody>
                    <a:bodyPr/>
                    <a:lstStyle/>
                    <a:p>
                      <a:r>
                        <a:rPr lang="en-US" sz="1400" b="1" dirty="0">
                          <a:solidFill>
                            <a:schemeClr val="bg1"/>
                          </a:solidFill>
                          <a:latin typeface="Verdana" panose="020B0604030504040204" pitchFamily="34" charset="0"/>
                          <a:ea typeface="Verdana" panose="020B0604030504040204" pitchFamily="34" charset="0"/>
                        </a:rPr>
                        <a:t>Demographics</a:t>
                      </a:r>
                    </a:p>
                  </a:txBody>
                  <a:tcPr anchor="ctr">
                    <a:solidFill>
                      <a:schemeClr val="tx1"/>
                    </a:solidFill>
                  </a:tcPr>
                </a:tc>
                <a:tc>
                  <a:txBody>
                    <a:bodyPr/>
                    <a:lstStyle/>
                    <a:p>
                      <a:endParaRPr lang="en-US" sz="1400" b="1" dirty="0">
                        <a:solidFill>
                          <a:schemeClr val="tx1"/>
                        </a:solidFill>
                        <a:latin typeface="Verdana" panose="020B0604030504040204" pitchFamily="34" charset="0"/>
                        <a:ea typeface="Verdana" panose="020B0604030504040204" pitchFamily="34" charset="0"/>
                      </a:endParaRPr>
                    </a:p>
                  </a:txBody>
                  <a:tcPr anchor="ctr">
                    <a:solidFill>
                      <a:schemeClr val="tx1"/>
                    </a:solidFill>
                  </a:tcPr>
                </a:tc>
                <a:extLst>
                  <a:ext uri="{0D108BD9-81ED-4DB2-BD59-A6C34878D82A}">
                    <a16:rowId xmlns:a16="http://schemas.microsoft.com/office/drawing/2014/main" val="1392615963"/>
                  </a:ext>
                </a:extLst>
              </a:tr>
              <a:tr h="800029">
                <a:tc>
                  <a:txBody>
                    <a:bodyPr/>
                    <a:lstStyle/>
                    <a:p>
                      <a:r>
                        <a:rPr lang="en-US" sz="1200" b="1" dirty="0">
                          <a:solidFill>
                            <a:schemeClr val="bg1"/>
                          </a:solidFill>
                          <a:latin typeface="Verdana" panose="020B0604030504040204" pitchFamily="34" charset="0"/>
                          <a:ea typeface="Verdana" panose="020B0604030504040204" pitchFamily="34" charset="0"/>
                        </a:rPr>
                        <a:t>Age Range</a:t>
                      </a:r>
                      <a:endParaRPr lang="en-US" sz="1200" b="0" dirty="0">
                        <a:solidFill>
                          <a:schemeClr val="bg1"/>
                        </a:solidFill>
                        <a:latin typeface="Verdana" panose="020B0604030504040204" pitchFamily="34" charset="0"/>
                        <a:ea typeface="Verdana" panose="020B0604030504040204" pitchFamily="34" charset="0"/>
                      </a:endParaRPr>
                    </a:p>
                  </a:txBody>
                  <a:tcPr anchor="ctr">
                    <a:solidFill>
                      <a:schemeClr val="tx1"/>
                    </a:solidFill>
                  </a:tcPr>
                </a:tc>
                <a:tc>
                  <a:txBody>
                    <a:bodyPr/>
                    <a:lstStyle/>
                    <a:p>
                      <a:endParaRPr lang="en-US" sz="1200" b="0" dirty="0">
                        <a:solidFill>
                          <a:schemeClr val="tx1"/>
                        </a:solidFill>
                        <a:latin typeface="Verdana" panose="020B0604030504040204" pitchFamily="34" charset="0"/>
                        <a:ea typeface="Verdana" panose="020B0604030504040204" pitchFamily="34" charset="0"/>
                      </a:endParaRPr>
                    </a:p>
                  </a:txBody>
                  <a:tcPr anchor="ctr">
                    <a:solidFill>
                      <a:schemeClr val="tx1"/>
                    </a:solidFill>
                  </a:tcPr>
                </a:tc>
                <a:extLst>
                  <a:ext uri="{0D108BD9-81ED-4DB2-BD59-A6C34878D82A}">
                    <a16:rowId xmlns:a16="http://schemas.microsoft.com/office/drawing/2014/main" val="2955636930"/>
                  </a:ext>
                </a:extLst>
              </a:tr>
              <a:tr h="800029">
                <a:tc>
                  <a:txBody>
                    <a:bodyPr/>
                    <a:lstStyle/>
                    <a:p>
                      <a:r>
                        <a:rPr lang="en-US" sz="1200" b="1" dirty="0">
                          <a:latin typeface="Verdana" panose="020B0604030504040204" pitchFamily="34" charset="0"/>
                          <a:ea typeface="Verdana" panose="020B0604030504040204" pitchFamily="34" charset="0"/>
                        </a:rPr>
                        <a:t>Gender</a:t>
                      </a:r>
                      <a:endParaRPr lang="en-US" sz="1200" b="0" dirty="0">
                        <a:latin typeface="Verdana" panose="020B0604030504040204" pitchFamily="34" charset="0"/>
                        <a:ea typeface="Verdana" panose="020B0604030504040204" pitchFamily="34" charset="0"/>
                      </a:endParaRPr>
                    </a:p>
                  </a:txBody>
                  <a:tcPr anchor="ctr">
                    <a:solidFill>
                      <a:schemeClr val="tx1"/>
                    </a:solidFill>
                  </a:tcPr>
                </a:tc>
                <a:tc>
                  <a:txBody>
                    <a:bodyPr/>
                    <a:lstStyle/>
                    <a:p>
                      <a:endParaRPr lang="en-US" sz="1200" b="0" dirty="0">
                        <a:latin typeface="Verdana" panose="020B0604030504040204" pitchFamily="34" charset="0"/>
                        <a:ea typeface="Verdana" panose="020B0604030504040204" pitchFamily="34" charset="0"/>
                      </a:endParaRPr>
                    </a:p>
                  </a:txBody>
                  <a:tcPr anchor="ctr">
                    <a:solidFill>
                      <a:schemeClr val="tx1"/>
                    </a:solidFill>
                  </a:tcPr>
                </a:tc>
                <a:extLst>
                  <a:ext uri="{0D108BD9-81ED-4DB2-BD59-A6C34878D82A}">
                    <a16:rowId xmlns:a16="http://schemas.microsoft.com/office/drawing/2014/main" val="1307983707"/>
                  </a:ext>
                </a:extLst>
              </a:tr>
              <a:tr h="800029">
                <a:tc>
                  <a:txBody>
                    <a:bodyPr/>
                    <a:lstStyle/>
                    <a:p>
                      <a:r>
                        <a:rPr lang="en-US" sz="1200" b="1" dirty="0">
                          <a:latin typeface="Verdana" panose="020B0604030504040204" pitchFamily="34" charset="0"/>
                          <a:ea typeface="Verdana" panose="020B0604030504040204" pitchFamily="34" charset="0"/>
                        </a:rPr>
                        <a:t>Income Level</a:t>
                      </a:r>
                      <a:endParaRPr lang="en-US" sz="1200" b="0" dirty="0">
                        <a:latin typeface="Verdana" panose="020B0604030504040204" pitchFamily="34" charset="0"/>
                        <a:ea typeface="Verdana" panose="020B0604030504040204" pitchFamily="34" charset="0"/>
                      </a:endParaRPr>
                    </a:p>
                  </a:txBody>
                  <a:tcPr anchor="ctr">
                    <a:solidFill>
                      <a:schemeClr val="tx1"/>
                    </a:solidFill>
                  </a:tcPr>
                </a:tc>
                <a:tc>
                  <a:txBody>
                    <a:bodyPr/>
                    <a:lstStyle/>
                    <a:p>
                      <a:endParaRPr lang="en-US" sz="1200" b="0" dirty="0">
                        <a:latin typeface="Verdana" panose="020B0604030504040204" pitchFamily="34" charset="0"/>
                        <a:ea typeface="Verdana" panose="020B0604030504040204" pitchFamily="34" charset="0"/>
                      </a:endParaRPr>
                    </a:p>
                  </a:txBody>
                  <a:tcPr anchor="ctr">
                    <a:solidFill>
                      <a:schemeClr val="tx1"/>
                    </a:solidFill>
                  </a:tcPr>
                </a:tc>
                <a:extLst>
                  <a:ext uri="{0D108BD9-81ED-4DB2-BD59-A6C34878D82A}">
                    <a16:rowId xmlns:a16="http://schemas.microsoft.com/office/drawing/2014/main" val="1664104691"/>
                  </a:ext>
                </a:extLst>
              </a:tr>
              <a:tr h="800029">
                <a:tc>
                  <a:txBody>
                    <a:bodyPr/>
                    <a:lstStyle/>
                    <a:p>
                      <a:r>
                        <a:rPr lang="en-US" sz="1200" b="1" dirty="0">
                          <a:latin typeface="Verdana" panose="020B0604030504040204" pitchFamily="34" charset="0"/>
                          <a:ea typeface="Verdana" panose="020B0604030504040204" pitchFamily="34" charset="0"/>
                        </a:rPr>
                        <a:t>Location</a:t>
                      </a:r>
                      <a:endParaRPr lang="en-US" sz="1200" b="0" dirty="0">
                        <a:latin typeface="Verdana" panose="020B0604030504040204" pitchFamily="34" charset="0"/>
                        <a:ea typeface="Verdana" panose="020B0604030504040204" pitchFamily="34" charset="0"/>
                      </a:endParaRPr>
                    </a:p>
                  </a:txBody>
                  <a:tcPr anchor="ctr">
                    <a:solidFill>
                      <a:schemeClr val="tx1"/>
                    </a:solidFill>
                  </a:tcPr>
                </a:tc>
                <a:tc>
                  <a:txBody>
                    <a:bodyPr/>
                    <a:lstStyle/>
                    <a:p>
                      <a:endParaRPr lang="en-US" sz="1200" b="0" dirty="0">
                        <a:latin typeface="Verdana" panose="020B0604030504040204" pitchFamily="34" charset="0"/>
                        <a:ea typeface="Verdana" panose="020B0604030504040204" pitchFamily="34" charset="0"/>
                      </a:endParaRPr>
                    </a:p>
                  </a:txBody>
                  <a:tcPr anchor="ctr">
                    <a:solidFill>
                      <a:schemeClr val="tx1"/>
                    </a:solidFill>
                  </a:tcPr>
                </a:tc>
                <a:extLst>
                  <a:ext uri="{0D108BD9-81ED-4DB2-BD59-A6C34878D82A}">
                    <a16:rowId xmlns:a16="http://schemas.microsoft.com/office/drawing/2014/main" val="319537260"/>
                  </a:ext>
                </a:extLst>
              </a:tr>
              <a:tr h="800029">
                <a:tc>
                  <a:txBody>
                    <a:bodyPr/>
                    <a:lstStyle/>
                    <a:p>
                      <a:r>
                        <a:rPr lang="en-US" sz="1200" b="1" dirty="0">
                          <a:latin typeface="Verdana" panose="020B0604030504040204" pitchFamily="34" charset="0"/>
                          <a:ea typeface="Verdana" panose="020B0604030504040204" pitchFamily="34" charset="0"/>
                        </a:rPr>
                        <a:t>Education Level</a:t>
                      </a:r>
                      <a:endParaRPr lang="en-US" sz="1200" b="0" dirty="0">
                        <a:latin typeface="Verdana" panose="020B0604030504040204" pitchFamily="34" charset="0"/>
                        <a:ea typeface="Verdana" panose="020B0604030504040204" pitchFamily="34" charset="0"/>
                      </a:endParaRPr>
                    </a:p>
                  </a:txBody>
                  <a:tcPr anchor="ctr">
                    <a:solidFill>
                      <a:schemeClr val="tx1"/>
                    </a:solidFill>
                  </a:tcPr>
                </a:tc>
                <a:tc>
                  <a:txBody>
                    <a:bodyPr/>
                    <a:lstStyle/>
                    <a:p>
                      <a:endParaRPr lang="en-US" sz="1200" b="0" dirty="0">
                        <a:latin typeface="Verdana" panose="020B0604030504040204" pitchFamily="34" charset="0"/>
                        <a:ea typeface="Verdana" panose="020B0604030504040204" pitchFamily="34" charset="0"/>
                      </a:endParaRPr>
                    </a:p>
                  </a:txBody>
                  <a:tcPr anchor="ctr">
                    <a:solidFill>
                      <a:schemeClr val="tx1"/>
                    </a:solidFill>
                  </a:tcPr>
                </a:tc>
                <a:extLst>
                  <a:ext uri="{0D108BD9-81ED-4DB2-BD59-A6C34878D82A}">
                    <a16:rowId xmlns:a16="http://schemas.microsoft.com/office/drawing/2014/main" val="3076447852"/>
                  </a:ext>
                </a:extLst>
              </a:tr>
            </a:tbl>
          </a:graphicData>
        </a:graphic>
      </p:graphicFrame>
      <p:pic>
        <p:nvPicPr>
          <p:cNvPr id="4" name="Picture 3" descr="A red and black logo&#10;&#10;Description automatically generated">
            <a:extLst>
              <a:ext uri="{FF2B5EF4-FFF2-40B4-BE49-F238E27FC236}">
                <a16:creationId xmlns:a16="http://schemas.microsoft.com/office/drawing/2014/main" id="{4D7FED6B-9838-711F-2095-43D3A19B1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289840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a:t>Create Your Unique Value Proposition Planner</a:t>
            </a:r>
            <a:endParaRPr lang="en-GB" dirty="0"/>
          </a:p>
        </p:txBody>
      </p:sp>
      <p:graphicFrame>
        <p:nvGraphicFramePr>
          <p:cNvPr id="7" name="Table 4">
            <a:extLst>
              <a:ext uri="{FF2B5EF4-FFF2-40B4-BE49-F238E27FC236}">
                <a16:creationId xmlns:a16="http://schemas.microsoft.com/office/drawing/2014/main" id="{A7C252F8-6898-3313-713F-9F1BFE809C99}"/>
              </a:ext>
            </a:extLst>
          </p:cNvPr>
          <p:cNvGraphicFramePr>
            <a:graphicFrameLocks noGrp="1"/>
          </p:cNvGraphicFramePr>
          <p:nvPr>
            <p:extLst>
              <p:ext uri="{D42A27DB-BD31-4B8C-83A1-F6EECF244321}">
                <p14:modId xmlns:p14="http://schemas.microsoft.com/office/powerpoint/2010/main" val="3596944744"/>
              </p:ext>
            </p:extLst>
          </p:nvPr>
        </p:nvGraphicFramePr>
        <p:xfrm>
          <a:off x="584201" y="121025"/>
          <a:ext cx="5689600" cy="4437531"/>
        </p:xfrm>
        <a:graphic>
          <a:graphicData uri="http://schemas.openxmlformats.org/drawingml/2006/table">
            <a:tbl>
              <a:tblPr firstRow="1" bandRow="1">
                <a:tableStyleId>{5C22544A-7EE6-4342-B048-85BDC9FD1C3A}</a:tableStyleId>
              </a:tblPr>
              <a:tblGrid>
                <a:gridCol w="1380524">
                  <a:extLst>
                    <a:ext uri="{9D8B030D-6E8A-4147-A177-3AD203B41FA5}">
                      <a16:colId xmlns:a16="http://schemas.microsoft.com/office/drawing/2014/main" val="1282557019"/>
                    </a:ext>
                  </a:extLst>
                </a:gridCol>
                <a:gridCol w="4309076">
                  <a:extLst>
                    <a:ext uri="{9D8B030D-6E8A-4147-A177-3AD203B41FA5}">
                      <a16:colId xmlns:a16="http://schemas.microsoft.com/office/drawing/2014/main" val="3730736943"/>
                    </a:ext>
                  </a:extLst>
                </a:gridCol>
              </a:tblGrid>
              <a:tr h="597507">
                <a:tc gridSpan="2">
                  <a:txBody>
                    <a:bodyPr/>
                    <a:lstStyle/>
                    <a:p>
                      <a:r>
                        <a:rPr lang="en-US" sz="1400" b="1" dirty="0">
                          <a:solidFill>
                            <a:schemeClr val="bg1"/>
                          </a:solidFill>
                          <a:latin typeface="Verdana" panose="020B0604030504040204" pitchFamily="34" charset="0"/>
                          <a:ea typeface="Verdana" panose="020B0604030504040204" pitchFamily="34" charset="0"/>
                        </a:rPr>
                        <a:t>Psychographics</a:t>
                      </a:r>
                    </a:p>
                  </a:txBody>
                  <a:tcPr anchor="ctr">
                    <a:solidFill>
                      <a:schemeClr val="tx1"/>
                    </a:solidFill>
                  </a:tcPr>
                </a:tc>
                <a:tc hMerge="1">
                  <a:txBody>
                    <a:bodyPr/>
                    <a:lstStyle/>
                    <a:p>
                      <a:endParaRPr lang="en-US" sz="1400" b="1" dirty="0">
                        <a:solidFill>
                          <a:schemeClr val="tx1"/>
                        </a:solidFill>
                        <a:latin typeface="Verdana" panose="020B0604030504040204" pitchFamily="34" charset="0"/>
                        <a:ea typeface="Verdana" panose="020B0604030504040204" pitchFamily="34" charset="0"/>
                      </a:endParaRPr>
                    </a:p>
                  </a:txBody>
                  <a:tcPr anchor="ctr">
                    <a:solidFill>
                      <a:schemeClr val="bg2"/>
                    </a:solidFill>
                  </a:tcPr>
                </a:tc>
                <a:extLst>
                  <a:ext uri="{0D108BD9-81ED-4DB2-BD59-A6C34878D82A}">
                    <a16:rowId xmlns:a16="http://schemas.microsoft.com/office/drawing/2014/main" val="1392615963"/>
                  </a:ext>
                </a:extLst>
              </a:tr>
              <a:tr h="960006">
                <a:tc>
                  <a:txBody>
                    <a:bodyPr/>
                    <a:lstStyle/>
                    <a:p>
                      <a:pPr algn="ctr"/>
                      <a:r>
                        <a:rPr lang="en-US" sz="1200" b="1" dirty="0">
                          <a:solidFill>
                            <a:schemeClr val="bg1"/>
                          </a:solidFill>
                          <a:latin typeface="Verdana" panose="020B0604030504040204" pitchFamily="34" charset="0"/>
                          <a:ea typeface="Verdana" panose="020B0604030504040204" pitchFamily="34" charset="0"/>
                        </a:rPr>
                        <a:t>Lifestyle Habits</a:t>
                      </a:r>
                      <a:endParaRPr lang="en-US" sz="1200" b="0" dirty="0">
                        <a:solidFill>
                          <a:schemeClr val="bg1"/>
                        </a:solidFill>
                        <a:latin typeface="Verdana" panose="020B0604030504040204" pitchFamily="34" charset="0"/>
                        <a:ea typeface="Verdana" panose="020B0604030504040204" pitchFamily="34" charset="0"/>
                      </a:endParaRPr>
                    </a:p>
                  </a:txBody>
                  <a:tcPr anchor="ctr">
                    <a:solidFill>
                      <a:schemeClr val="tx1"/>
                    </a:solidFill>
                  </a:tcPr>
                </a:tc>
                <a:tc>
                  <a:txBody>
                    <a:bodyPr/>
                    <a:lstStyle/>
                    <a:p>
                      <a:endParaRPr lang="en-US" sz="1200" b="0" dirty="0">
                        <a:solidFill>
                          <a:schemeClr val="tx1"/>
                        </a:solidFill>
                        <a:latin typeface="Verdana" panose="020B0604030504040204" pitchFamily="34" charset="0"/>
                        <a:ea typeface="Verdana" panose="020B0604030504040204" pitchFamily="34" charset="0"/>
                      </a:endParaRPr>
                    </a:p>
                  </a:txBody>
                  <a:tcPr anchor="ctr">
                    <a:solidFill>
                      <a:schemeClr val="tx1"/>
                    </a:solidFill>
                  </a:tcPr>
                </a:tc>
                <a:extLst>
                  <a:ext uri="{0D108BD9-81ED-4DB2-BD59-A6C34878D82A}">
                    <a16:rowId xmlns:a16="http://schemas.microsoft.com/office/drawing/2014/main" val="2955636930"/>
                  </a:ext>
                </a:extLst>
              </a:tr>
              <a:tr h="960006">
                <a:tc>
                  <a:txBody>
                    <a:bodyPr/>
                    <a:lstStyle/>
                    <a:p>
                      <a:pPr algn="ctr"/>
                      <a:r>
                        <a:rPr lang="en-US" sz="1200" b="1" dirty="0">
                          <a:latin typeface="Verdana" panose="020B0604030504040204" pitchFamily="34" charset="0"/>
                          <a:ea typeface="Verdana" panose="020B0604030504040204" pitchFamily="34" charset="0"/>
                        </a:rPr>
                        <a:t>Interests</a:t>
                      </a:r>
                      <a:endParaRPr lang="en-US" sz="1200" b="0" dirty="0">
                        <a:latin typeface="Verdana" panose="020B0604030504040204" pitchFamily="34" charset="0"/>
                        <a:ea typeface="Verdana" panose="020B0604030504040204" pitchFamily="34" charset="0"/>
                      </a:endParaRPr>
                    </a:p>
                  </a:txBody>
                  <a:tcPr anchor="ctr">
                    <a:solidFill>
                      <a:schemeClr val="tx1"/>
                    </a:solidFill>
                  </a:tcPr>
                </a:tc>
                <a:tc>
                  <a:txBody>
                    <a:bodyPr/>
                    <a:lstStyle/>
                    <a:p>
                      <a:endParaRPr lang="en-US" sz="1200" b="0" dirty="0">
                        <a:latin typeface="Verdana" panose="020B0604030504040204" pitchFamily="34" charset="0"/>
                        <a:ea typeface="Verdana" panose="020B0604030504040204" pitchFamily="34" charset="0"/>
                      </a:endParaRPr>
                    </a:p>
                  </a:txBody>
                  <a:tcPr anchor="ctr">
                    <a:solidFill>
                      <a:schemeClr val="tx1"/>
                    </a:solidFill>
                  </a:tcPr>
                </a:tc>
                <a:extLst>
                  <a:ext uri="{0D108BD9-81ED-4DB2-BD59-A6C34878D82A}">
                    <a16:rowId xmlns:a16="http://schemas.microsoft.com/office/drawing/2014/main" val="1307983707"/>
                  </a:ext>
                </a:extLst>
              </a:tr>
              <a:tr h="960006">
                <a:tc>
                  <a:txBody>
                    <a:bodyPr/>
                    <a:lstStyle/>
                    <a:p>
                      <a:pPr algn="ctr"/>
                      <a:r>
                        <a:rPr lang="en-US" sz="1200" b="1" dirty="0">
                          <a:latin typeface="Verdana" panose="020B0604030504040204" pitchFamily="34" charset="0"/>
                          <a:ea typeface="Verdana" panose="020B0604030504040204" pitchFamily="34" charset="0"/>
                        </a:rPr>
                        <a:t>Behaviors</a:t>
                      </a:r>
                      <a:endParaRPr lang="en-US" sz="1200" b="0" dirty="0">
                        <a:latin typeface="Verdana" panose="020B0604030504040204" pitchFamily="34" charset="0"/>
                        <a:ea typeface="Verdana" panose="020B0604030504040204" pitchFamily="34" charset="0"/>
                      </a:endParaRPr>
                    </a:p>
                  </a:txBody>
                  <a:tcPr anchor="ctr">
                    <a:solidFill>
                      <a:schemeClr val="tx1"/>
                    </a:solidFill>
                  </a:tcPr>
                </a:tc>
                <a:tc>
                  <a:txBody>
                    <a:bodyPr/>
                    <a:lstStyle/>
                    <a:p>
                      <a:endParaRPr lang="en-US" sz="1200" b="0" dirty="0">
                        <a:latin typeface="Verdana" panose="020B0604030504040204" pitchFamily="34" charset="0"/>
                        <a:ea typeface="Verdana" panose="020B0604030504040204" pitchFamily="34" charset="0"/>
                      </a:endParaRPr>
                    </a:p>
                  </a:txBody>
                  <a:tcPr anchor="ctr">
                    <a:solidFill>
                      <a:schemeClr val="tx1"/>
                    </a:solidFill>
                  </a:tcPr>
                </a:tc>
                <a:extLst>
                  <a:ext uri="{0D108BD9-81ED-4DB2-BD59-A6C34878D82A}">
                    <a16:rowId xmlns:a16="http://schemas.microsoft.com/office/drawing/2014/main" val="1664104691"/>
                  </a:ext>
                </a:extLst>
              </a:tr>
              <a:tr h="960006">
                <a:tc>
                  <a:txBody>
                    <a:bodyPr/>
                    <a:lstStyle/>
                    <a:p>
                      <a:pPr algn="ctr"/>
                      <a:r>
                        <a:rPr lang="en-US" sz="1200" b="1" dirty="0">
                          <a:latin typeface="Verdana" panose="020B0604030504040204" pitchFamily="34" charset="0"/>
                          <a:ea typeface="Verdana" panose="020B0604030504040204" pitchFamily="34" charset="0"/>
                        </a:rPr>
                        <a:t>Values</a:t>
                      </a:r>
                      <a:endParaRPr lang="en-US" sz="1200" b="0" dirty="0">
                        <a:latin typeface="Verdana" panose="020B0604030504040204" pitchFamily="34" charset="0"/>
                        <a:ea typeface="Verdana" panose="020B0604030504040204" pitchFamily="34" charset="0"/>
                      </a:endParaRPr>
                    </a:p>
                  </a:txBody>
                  <a:tcPr anchor="ctr">
                    <a:solidFill>
                      <a:schemeClr val="tx1"/>
                    </a:solidFill>
                  </a:tcPr>
                </a:tc>
                <a:tc>
                  <a:txBody>
                    <a:bodyPr/>
                    <a:lstStyle/>
                    <a:p>
                      <a:endParaRPr lang="en-US" sz="1200" b="0" dirty="0">
                        <a:latin typeface="Verdana" panose="020B0604030504040204" pitchFamily="34" charset="0"/>
                        <a:ea typeface="Verdana" panose="020B0604030504040204" pitchFamily="34" charset="0"/>
                      </a:endParaRPr>
                    </a:p>
                  </a:txBody>
                  <a:tcPr anchor="ctr">
                    <a:solidFill>
                      <a:schemeClr val="tx1"/>
                    </a:solidFill>
                  </a:tcPr>
                </a:tc>
                <a:extLst>
                  <a:ext uri="{0D108BD9-81ED-4DB2-BD59-A6C34878D82A}">
                    <a16:rowId xmlns:a16="http://schemas.microsoft.com/office/drawing/2014/main" val="319537260"/>
                  </a:ext>
                </a:extLst>
              </a:tr>
            </a:tbl>
          </a:graphicData>
        </a:graphic>
      </p:graphicFrame>
      <p:graphicFrame>
        <p:nvGraphicFramePr>
          <p:cNvPr id="8" name="Table 4">
            <a:extLst>
              <a:ext uri="{FF2B5EF4-FFF2-40B4-BE49-F238E27FC236}">
                <a16:creationId xmlns:a16="http://schemas.microsoft.com/office/drawing/2014/main" id="{779D8F43-B29E-8D10-7694-F620AA3250CE}"/>
              </a:ext>
            </a:extLst>
          </p:cNvPr>
          <p:cNvGraphicFramePr>
            <a:graphicFrameLocks noGrp="1"/>
          </p:cNvGraphicFramePr>
          <p:nvPr>
            <p:extLst>
              <p:ext uri="{D42A27DB-BD31-4B8C-83A1-F6EECF244321}">
                <p14:modId xmlns:p14="http://schemas.microsoft.com/office/powerpoint/2010/main" val="3417472682"/>
              </p:ext>
            </p:extLst>
          </p:nvPr>
        </p:nvGraphicFramePr>
        <p:xfrm>
          <a:off x="584201" y="4953000"/>
          <a:ext cx="5689600" cy="4018460"/>
        </p:xfrm>
        <a:graphic>
          <a:graphicData uri="http://schemas.openxmlformats.org/drawingml/2006/table">
            <a:tbl>
              <a:tblPr firstRow="1" bandRow="1">
                <a:tableStyleId>{5C22544A-7EE6-4342-B048-85BDC9FD1C3A}</a:tableStyleId>
              </a:tblPr>
              <a:tblGrid>
                <a:gridCol w="1355810">
                  <a:extLst>
                    <a:ext uri="{9D8B030D-6E8A-4147-A177-3AD203B41FA5}">
                      <a16:colId xmlns:a16="http://schemas.microsoft.com/office/drawing/2014/main" val="1282557019"/>
                    </a:ext>
                  </a:extLst>
                </a:gridCol>
                <a:gridCol w="4333790">
                  <a:extLst>
                    <a:ext uri="{9D8B030D-6E8A-4147-A177-3AD203B41FA5}">
                      <a16:colId xmlns:a16="http://schemas.microsoft.com/office/drawing/2014/main" val="678723502"/>
                    </a:ext>
                  </a:extLst>
                </a:gridCol>
              </a:tblGrid>
              <a:tr h="401846">
                <a:tc gridSpan="2">
                  <a:txBody>
                    <a:bodyPr/>
                    <a:lstStyle/>
                    <a:p>
                      <a:r>
                        <a:rPr lang="en-US" sz="1400" b="1" dirty="0">
                          <a:solidFill>
                            <a:schemeClr val="bg1"/>
                          </a:solidFill>
                          <a:latin typeface="Verdana" panose="020B0604030504040204" pitchFamily="34" charset="0"/>
                          <a:ea typeface="Verdana" panose="020B0604030504040204" pitchFamily="34" charset="0"/>
                        </a:rPr>
                        <a:t>Needs, Dreams, and Pain Points</a:t>
                      </a:r>
                    </a:p>
                  </a:txBody>
                  <a:tcPr anchor="ctr">
                    <a:solidFill>
                      <a:schemeClr val="tx1"/>
                    </a:solidFill>
                  </a:tcPr>
                </a:tc>
                <a:tc hMerge="1">
                  <a:txBody>
                    <a:bodyPr/>
                    <a:lstStyle/>
                    <a:p>
                      <a:endParaRPr lang="en-US" sz="1400" b="1" dirty="0">
                        <a:solidFill>
                          <a:schemeClr val="tx1"/>
                        </a:solidFill>
                        <a:latin typeface="Verdana" panose="020B0604030504040204" pitchFamily="34" charset="0"/>
                        <a:ea typeface="Verdana" panose="020B0604030504040204" pitchFamily="34" charset="0"/>
                      </a:endParaRPr>
                    </a:p>
                  </a:txBody>
                  <a:tcPr anchor="ctr">
                    <a:solidFill>
                      <a:schemeClr val="bg2"/>
                    </a:solidFill>
                  </a:tcPr>
                </a:tc>
                <a:extLst>
                  <a:ext uri="{0D108BD9-81ED-4DB2-BD59-A6C34878D82A}">
                    <a16:rowId xmlns:a16="http://schemas.microsoft.com/office/drawing/2014/main" val="1392615963"/>
                  </a:ext>
                </a:extLst>
              </a:tr>
              <a:tr h="1205538">
                <a:tc>
                  <a:txBody>
                    <a:bodyPr/>
                    <a:lstStyle/>
                    <a:p>
                      <a:pPr algn="ctr"/>
                      <a:r>
                        <a:rPr lang="en-US" sz="1200" b="1" dirty="0">
                          <a:solidFill>
                            <a:schemeClr val="bg1"/>
                          </a:solidFill>
                          <a:latin typeface="Verdana" panose="020B0604030504040204" pitchFamily="34" charset="0"/>
                          <a:ea typeface="Verdana" panose="020B0604030504040204" pitchFamily="34" charset="0"/>
                        </a:rPr>
                        <a:t>Needs</a:t>
                      </a:r>
                      <a:endParaRPr lang="en-US" sz="1200" b="0" dirty="0">
                        <a:solidFill>
                          <a:schemeClr val="bg1"/>
                        </a:solidFill>
                        <a:latin typeface="Verdana" panose="020B0604030504040204" pitchFamily="34" charset="0"/>
                        <a:ea typeface="Verdana" panose="020B0604030504040204" pitchFamily="34" charset="0"/>
                      </a:endParaRPr>
                    </a:p>
                  </a:txBody>
                  <a:tcPr anchor="ctr">
                    <a:solidFill>
                      <a:schemeClr val="tx1"/>
                    </a:solidFill>
                  </a:tcPr>
                </a:tc>
                <a:tc>
                  <a:txBody>
                    <a:bodyPr/>
                    <a:lstStyle/>
                    <a:p>
                      <a:endParaRPr lang="en-US" sz="1200" b="0" dirty="0">
                        <a:solidFill>
                          <a:schemeClr val="tx1"/>
                        </a:solidFill>
                        <a:latin typeface="Verdana" panose="020B0604030504040204" pitchFamily="34" charset="0"/>
                        <a:ea typeface="Verdana" panose="020B0604030504040204" pitchFamily="34" charset="0"/>
                      </a:endParaRPr>
                    </a:p>
                  </a:txBody>
                  <a:tcPr anchor="ctr">
                    <a:solidFill>
                      <a:schemeClr val="tx1"/>
                    </a:solidFill>
                  </a:tcPr>
                </a:tc>
                <a:extLst>
                  <a:ext uri="{0D108BD9-81ED-4DB2-BD59-A6C34878D82A}">
                    <a16:rowId xmlns:a16="http://schemas.microsoft.com/office/drawing/2014/main" val="2955636930"/>
                  </a:ext>
                </a:extLst>
              </a:tr>
              <a:tr h="1205538">
                <a:tc>
                  <a:txBody>
                    <a:bodyPr/>
                    <a:lstStyle/>
                    <a:p>
                      <a:pPr algn="ctr"/>
                      <a:r>
                        <a:rPr lang="en-US" sz="1200" b="1" dirty="0">
                          <a:latin typeface="Verdana" panose="020B0604030504040204" pitchFamily="34" charset="0"/>
                          <a:ea typeface="Verdana" panose="020B0604030504040204" pitchFamily="34" charset="0"/>
                        </a:rPr>
                        <a:t>Dreams</a:t>
                      </a:r>
                      <a:endParaRPr lang="en-US" sz="1200" b="0" dirty="0">
                        <a:latin typeface="Verdana" panose="020B0604030504040204" pitchFamily="34" charset="0"/>
                        <a:ea typeface="Verdana" panose="020B0604030504040204" pitchFamily="34" charset="0"/>
                      </a:endParaRPr>
                    </a:p>
                  </a:txBody>
                  <a:tcPr anchor="ctr">
                    <a:solidFill>
                      <a:schemeClr val="tx1"/>
                    </a:solidFill>
                  </a:tcPr>
                </a:tc>
                <a:tc>
                  <a:txBody>
                    <a:bodyPr/>
                    <a:lstStyle/>
                    <a:p>
                      <a:endParaRPr lang="en-US" sz="1200" b="0" dirty="0">
                        <a:latin typeface="Verdana" panose="020B0604030504040204" pitchFamily="34" charset="0"/>
                        <a:ea typeface="Verdana" panose="020B0604030504040204" pitchFamily="34" charset="0"/>
                      </a:endParaRPr>
                    </a:p>
                  </a:txBody>
                  <a:tcPr anchor="ctr">
                    <a:solidFill>
                      <a:schemeClr val="tx1"/>
                    </a:solidFill>
                  </a:tcPr>
                </a:tc>
                <a:extLst>
                  <a:ext uri="{0D108BD9-81ED-4DB2-BD59-A6C34878D82A}">
                    <a16:rowId xmlns:a16="http://schemas.microsoft.com/office/drawing/2014/main" val="1307983707"/>
                  </a:ext>
                </a:extLst>
              </a:tr>
              <a:tr h="1205538">
                <a:tc>
                  <a:txBody>
                    <a:bodyPr/>
                    <a:lstStyle/>
                    <a:p>
                      <a:pPr algn="ctr"/>
                      <a:r>
                        <a:rPr lang="en-US" sz="1200" b="1" dirty="0">
                          <a:latin typeface="Verdana" panose="020B0604030504040204" pitchFamily="34" charset="0"/>
                          <a:ea typeface="Verdana" panose="020B0604030504040204" pitchFamily="34" charset="0"/>
                        </a:rPr>
                        <a:t>Pain Points</a:t>
                      </a:r>
                      <a:endParaRPr lang="en-US" sz="1200" b="0" dirty="0">
                        <a:latin typeface="Verdana" panose="020B0604030504040204" pitchFamily="34" charset="0"/>
                        <a:ea typeface="Verdana" panose="020B0604030504040204" pitchFamily="34" charset="0"/>
                      </a:endParaRPr>
                    </a:p>
                  </a:txBody>
                  <a:tcPr anchor="ctr">
                    <a:solidFill>
                      <a:schemeClr val="tx1"/>
                    </a:solidFill>
                  </a:tcPr>
                </a:tc>
                <a:tc>
                  <a:txBody>
                    <a:bodyPr/>
                    <a:lstStyle/>
                    <a:p>
                      <a:endParaRPr lang="en-US" sz="1200" b="0" dirty="0">
                        <a:latin typeface="Verdana" panose="020B0604030504040204" pitchFamily="34" charset="0"/>
                        <a:ea typeface="Verdana" panose="020B0604030504040204" pitchFamily="34" charset="0"/>
                      </a:endParaRPr>
                    </a:p>
                  </a:txBody>
                  <a:tcPr anchor="ctr">
                    <a:solidFill>
                      <a:schemeClr val="tx1"/>
                    </a:solidFill>
                  </a:tcPr>
                </a:tc>
                <a:extLst>
                  <a:ext uri="{0D108BD9-81ED-4DB2-BD59-A6C34878D82A}">
                    <a16:rowId xmlns:a16="http://schemas.microsoft.com/office/drawing/2014/main" val="1664104691"/>
                  </a:ext>
                </a:extLst>
              </a:tr>
            </a:tbl>
          </a:graphicData>
        </a:graphic>
      </p:graphicFrame>
      <p:pic>
        <p:nvPicPr>
          <p:cNvPr id="3" name="Picture 2" descr="A red and black logo&#10;&#10;Description automatically generated">
            <a:extLst>
              <a:ext uri="{FF2B5EF4-FFF2-40B4-BE49-F238E27FC236}">
                <a16:creationId xmlns:a16="http://schemas.microsoft.com/office/drawing/2014/main" id="{2C083FF5-4239-9DA9-26C1-549564492E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2723234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85A9D64-7FA4-4ECB-A4C9-BC6FB0439F41}"/>
              </a:ext>
            </a:extLst>
          </p:cNvPr>
          <p:cNvSpPr>
            <a:spLocks noGrp="1"/>
          </p:cNvSpPr>
          <p:nvPr>
            <p:ph type="ftr" sz="quarter" idx="11"/>
          </p:nvPr>
        </p:nvSpPr>
        <p:spPr/>
        <p:txBody>
          <a:bodyPr/>
          <a:lstStyle/>
          <a:p>
            <a:r>
              <a:rPr lang="en-US"/>
              <a:t>Create Your Unique Value Proposition Planner</a:t>
            </a:r>
            <a:endParaRPr lang="en-GB" dirty="0"/>
          </a:p>
        </p:txBody>
      </p:sp>
      <p:graphicFrame>
        <p:nvGraphicFramePr>
          <p:cNvPr id="3" name="Table 3">
            <a:extLst>
              <a:ext uri="{FF2B5EF4-FFF2-40B4-BE49-F238E27FC236}">
                <a16:creationId xmlns:a16="http://schemas.microsoft.com/office/drawing/2014/main" id="{D0B62850-FAD4-9DDF-7FEB-42056C82DA5E}"/>
              </a:ext>
            </a:extLst>
          </p:cNvPr>
          <p:cNvGraphicFramePr>
            <a:graphicFrameLocks noGrp="1"/>
          </p:cNvGraphicFramePr>
          <p:nvPr/>
        </p:nvGraphicFramePr>
        <p:xfrm>
          <a:off x="620927" y="2815280"/>
          <a:ext cx="5616146" cy="6031584"/>
        </p:xfrm>
        <a:graphic>
          <a:graphicData uri="http://schemas.openxmlformats.org/drawingml/2006/table">
            <a:tbl>
              <a:tblPr firstRow="1" bandRow="1">
                <a:tableStyleId>{5C22544A-7EE6-4342-B048-85BDC9FD1C3A}</a:tableStyleId>
              </a:tblPr>
              <a:tblGrid>
                <a:gridCol w="5616146">
                  <a:extLst>
                    <a:ext uri="{9D8B030D-6E8A-4147-A177-3AD203B41FA5}">
                      <a16:colId xmlns:a16="http://schemas.microsoft.com/office/drawing/2014/main" val="3462950126"/>
                    </a:ext>
                  </a:extLst>
                </a:gridCol>
              </a:tblGrid>
              <a:tr h="6031584">
                <a:tc>
                  <a:txBody>
                    <a:bodyPr/>
                    <a:lstStyle/>
                    <a:p>
                      <a:endParaRPr lang="en-US" sz="1500" dirty="0"/>
                    </a:p>
                  </a:txBody>
                  <a:tcPr>
                    <a:solidFill>
                      <a:schemeClr val="tx1"/>
                    </a:solidFill>
                  </a:tcPr>
                </a:tc>
                <a:extLst>
                  <a:ext uri="{0D108BD9-81ED-4DB2-BD59-A6C34878D82A}">
                    <a16:rowId xmlns:a16="http://schemas.microsoft.com/office/drawing/2014/main" val="3259146471"/>
                  </a:ext>
                </a:extLst>
              </a:tr>
            </a:tbl>
          </a:graphicData>
        </a:graphic>
      </p:graphicFrame>
      <p:sp>
        <p:nvSpPr>
          <p:cNvPr id="12" name="TextBox 11">
            <a:extLst>
              <a:ext uri="{FF2B5EF4-FFF2-40B4-BE49-F238E27FC236}">
                <a16:creationId xmlns:a16="http://schemas.microsoft.com/office/drawing/2014/main" id="{A3D6F211-E999-44F4-AEBF-900024404B4E}"/>
              </a:ext>
            </a:extLst>
          </p:cNvPr>
          <p:cNvSpPr txBox="1"/>
          <p:nvPr/>
        </p:nvSpPr>
        <p:spPr>
          <a:xfrm>
            <a:off x="620927" y="652186"/>
            <a:ext cx="3433482" cy="1446550"/>
          </a:xfrm>
          <a:prstGeom prst="rect">
            <a:avLst/>
          </a:prstGeom>
          <a:noFill/>
        </p:spPr>
        <p:txBody>
          <a:bodyPr wrap="square">
            <a:spAutoFit/>
          </a:bodyPr>
          <a:lstStyle/>
          <a:p>
            <a:endParaRPr lang="en-US" sz="2800" b="1" dirty="0">
              <a:solidFill>
                <a:schemeClr val="tx1">
                  <a:lumMod val="85000"/>
                  <a:lumOff val="15000"/>
                </a:schemeClr>
              </a:solidFill>
              <a:latin typeface="Santorini" pitchFamily="50" charset="0"/>
              <a:ea typeface="Verdana" panose="020B0604030504040204" pitchFamily="34" charset="0"/>
            </a:endParaRPr>
          </a:p>
          <a:p>
            <a:r>
              <a:rPr lang="en-US" sz="3200" b="1" dirty="0">
                <a:solidFill>
                  <a:schemeClr val="tx1">
                    <a:lumMod val="85000"/>
                    <a:lumOff val="15000"/>
                  </a:schemeClr>
                </a:solidFill>
                <a:latin typeface="Century Gothic" panose="020B0502020202020204" pitchFamily="34" charset="0"/>
                <a:ea typeface="Verdana" panose="020B0604030504040204" pitchFamily="34" charset="0"/>
              </a:rPr>
              <a:t>Notes</a:t>
            </a:r>
          </a:p>
          <a:p>
            <a:endParaRPr lang="en-US" sz="2800" b="1" dirty="0">
              <a:solidFill>
                <a:schemeClr val="tx1">
                  <a:lumMod val="85000"/>
                  <a:lumOff val="15000"/>
                </a:schemeClr>
              </a:solidFill>
              <a:latin typeface="Santorini" pitchFamily="50" charset="0"/>
              <a:ea typeface="Verdana" panose="020B0604030504040204" pitchFamily="34" charset="0"/>
            </a:endParaRPr>
          </a:p>
        </p:txBody>
      </p:sp>
      <p:pic>
        <p:nvPicPr>
          <p:cNvPr id="4" name="Picture 3" descr="A red and black logo&#10;&#10;Description automatically generated">
            <a:extLst>
              <a:ext uri="{FF2B5EF4-FFF2-40B4-BE49-F238E27FC236}">
                <a16:creationId xmlns:a16="http://schemas.microsoft.com/office/drawing/2014/main" id="{E83F0A4F-99B4-705C-ADA8-485C20C55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3892456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85A9D64-7FA4-4ECB-A4C9-BC6FB0439F41}"/>
              </a:ext>
            </a:extLst>
          </p:cNvPr>
          <p:cNvSpPr>
            <a:spLocks noGrp="1"/>
          </p:cNvSpPr>
          <p:nvPr>
            <p:ph type="ftr" sz="quarter" idx="11"/>
          </p:nvPr>
        </p:nvSpPr>
        <p:spPr/>
        <p:txBody>
          <a:bodyPr/>
          <a:lstStyle/>
          <a:p>
            <a:r>
              <a:rPr lang="en-US"/>
              <a:t>Create Your Unique Value Proposition Planner</a:t>
            </a:r>
            <a:endParaRPr lang="en-GB" dirty="0"/>
          </a:p>
        </p:txBody>
      </p:sp>
      <p:graphicFrame>
        <p:nvGraphicFramePr>
          <p:cNvPr id="3" name="Table 3">
            <a:extLst>
              <a:ext uri="{FF2B5EF4-FFF2-40B4-BE49-F238E27FC236}">
                <a16:creationId xmlns:a16="http://schemas.microsoft.com/office/drawing/2014/main" id="{D0B62850-FAD4-9DDF-7FEB-42056C82DA5E}"/>
              </a:ext>
            </a:extLst>
          </p:cNvPr>
          <p:cNvGraphicFramePr>
            <a:graphicFrameLocks noGrp="1"/>
          </p:cNvGraphicFramePr>
          <p:nvPr/>
        </p:nvGraphicFramePr>
        <p:xfrm>
          <a:off x="620927" y="2815280"/>
          <a:ext cx="5616146" cy="6031584"/>
        </p:xfrm>
        <a:graphic>
          <a:graphicData uri="http://schemas.openxmlformats.org/drawingml/2006/table">
            <a:tbl>
              <a:tblPr firstRow="1" bandRow="1">
                <a:tableStyleId>{5C22544A-7EE6-4342-B048-85BDC9FD1C3A}</a:tableStyleId>
              </a:tblPr>
              <a:tblGrid>
                <a:gridCol w="5616146">
                  <a:extLst>
                    <a:ext uri="{9D8B030D-6E8A-4147-A177-3AD203B41FA5}">
                      <a16:colId xmlns:a16="http://schemas.microsoft.com/office/drawing/2014/main" val="3462950126"/>
                    </a:ext>
                  </a:extLst>
                </a:gridCol>
              </a:tblGrid>
              <a:tr h="6031584">
                <a:tc>
                  <a:txBody>
                    <a:bodyPr/>
                    <a:lstStyle/>
                    <a:p>
                      <a:endParaRPr lang="en-US" sz="1500" dirty="0"/>
                    </a:p>
                  </a:txBody>
                  <a:tcPr>
                    <a:solidFill>
                      <a:schemeClr val="tx1"/>
                    </a:solidFill>
                  </a:tcPr>
                </a:tc>
                <a:extLst>
                  <a:ext uri="{0D108BD9-81ED-4DB2-BD59-A6C34878D82A}">
                    <a16:rowId xmlns:a16="http://schemas.microsoft.com/office/drawing/2014/main" val="3259146471"/>
                  </a:ext>
                </a:extLst>
              </a:tr>
            </a:tbl>
          </a:graphicData>
        </a:graphic>
      </p:graphicFrame>
      <p:sp>
        <p:nvSpPr>
          <p:cNvPr id="12" name="TextBox 11">
            <a:extLst>
              <a:ext uri="{FF2B5EF4-FFF2-40B4-BE49-F238E27FC236}">
                <a16:creationId xmlns:a16="http://schemas.microsoft.com/office/drawing/2014/main" id="{A3D6F211-E999-44F4-AEBF-900024404B4E}"/>
              </a:ext>
            </a:extLst>
          </p:cNvPr>
          <p:cNvSpPr txBox="1"/>
          <p:nvPr/>
        </p:nvSpPr>
        <p:spPr>
          <a:xfrm>
            <a:off x="620927" y="491784"/>
            <a:ext cx="3433482" cy="1446550"/>
          </a:xfrm>
          <a:prstGeom prst="rect">
            <a:avLst/>
          </a:prstGeom>
          <a:noFill/>
        </p:spPr>
        <p:txBody>
          <a:bodyPr wrap="square">
            <a:spAutoFit/>
          </a:bodyPr>
          <a:lstStyle/>
          <a:p>
            <a:endParaRPr lang="en-US" sz="2800" b="1" dirty="0">
              <a:solidFill>
                <a:schemeClr val="tx1">
                  <a:lumMod val="85000"/>
                  <a:lumOff val="15000"/>
                </a:schemeClr>
              </a:solidFill>
              <a:latin typeface="Santorini" pitchFamily="50" charset="0"/>
              <a:ea typeface="Verdana" panose="020B0604030504040204" pitchFamily="34" charset="0"/>
            </a:endParaRPr>
          </a:p>
          <a:p>
            <a:r>
              <a:rPr lang="en-US" sz="3200" b="1" dirty="0">
                <a:solidFill>
                  <a:schemeClr val="tx1">
                    <a:lumMod val="85000"/>
                    <a:lumOff val="15000"/>
                  </a:schemeClr>
                </a:solidFill>
                <a:latin typeface="Century Gothic" panose="020B0502020202020204" pitchFamily="34" charset="0"/>
                <a:ea typeface="Verdana" panose="020B0604030504040204" pitchFamily="34" charset="0"/>
              </a:rPr>
              <a:t>Notes</a:t>
            </a:r>
          </a:p>
          <a:p>
            <a:endParaRPr lang="en-US" sz="2800" b="1" dirty="0">
              <a:solidFill>
                <a:schemeClr val="tx1">
                  <a:lumMod val="85000"/>
                  <a:lumOff val="15000"/>
                </a:schemeClr>
              </a:solidFill>
              <a:latin typeface="Santorini" pitchFamily="50" charset="0"/>
              <a:ea typeface="Verdana" panose="020B0604030504040204" pitchFamily="34" charset="0"/>
            </a:endParaRPr>
          </a:p>
        </p:txBody>
      </p:sp>
      <p:pic>
        <p:nvPicPr>
          <p:cNvPr id="4" name="Picture 3" descr="A red and black logo&#10;&#10;Description automatically generated">
            <a:extLst>
              <a:ext uri="{FF2B5EF4-FFF2-40B4-BE49-F238E27FC236}">
                <a16:creationId xmlns:a16="http://schemas.microsoft.com/office/drawing/2014/main" id="{EF17CB31-7004-3BE9-5117-04B5007BF7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3353035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3C74F2-5C3E-4391-ACBB-3EAD0FF4B0F3}"/>
              </a:ext>
            </a:extLst>
          </p:cNvPr>
          <p:cNvPicPr>
            <a:picLocks noChangeAspect="1"/>
          </p:cNvPicPr>
          <p:nvPr/>
        </p:nvPicPr>
        <p:blipFill>
          <a:blip r:embed="rId2">
            <a:extLst>
              <a:ext uri="{28A0092B-C50C-407E-A947-70E740481C1C}">
                <a14:useLocalDpi xmlns:a14="http://schemas.microsoft.com/office/drawing/2010/main" val="0"/>
              </a:ext>
            </a:extLst>
          </a:blip>
          <a:srcRect t="19721" b="19721"/>
          <a:stretch/>
        </p:blipFill>
        <p:spPr>
          <a:xfrm>
            <a:off x="165339" y="508896"/>
            <a:ext cx="6527322" cy="5920940"/>
          </a:xfrm>
          <a:prstGeom prst="rect">
            <a:avLst/>
          </a:prstGeom>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8C8A2FBA-2B1B-4B4B-B24D-61451B2D55AB}"/>
              </a:ext>
            </a:extLst>
          </p:cNvPr>
          <p:cNvSpPr txBox="1"/>
          <p:nvPr/>
        </p:nvSpPr>
        <p:spPr>
          <a:xfrm>
            <a:off x="406917" y="7117921"/>
            <a:ext cx="6285744" cy="1828708"/>
          </a:xfrm>
          <a:prstGeom prst="rect">
            <a:avLst/>
          </a:prstGeom>
        </p:spPr>
        <p:txBody>
          <a:bodyPr vert="horz" lIns="91440" tIns="45720" rIns="91440" bIns="45720" rtlCol="0" anchor="ctr">
            <a:normAutofit/>
          </a:bodyPr>
          <a:lstStyle/>
          <a:p>
            <a:pPr defTabSz="685796">
              <a:lnSpc>
                <a:spcPct val="90000"/>
              </a:lnSpc>
              <a:spcBef>
                <a:spcPct val="0"/>
              </a:spcBef>
              <a:spcAft>
                <a:spcPts val="1800"/>
              </a:spcAft>
            </a:pPr>
            <a:r>
              <a:rPr lang="en-US" sz="3200" b="1" dirty="0">
                <a:solidFill>
                  <a:srgbClr val="000000"/>
                </a:solidFill>
                <a:latin typeface="+mj-lt"/>
                <a:ea typeface="+mj-ea"/>
                <a:cs typeface="+mj-cs"/>
              </a:rPr>
              <a:t>Step 2: </a:t>
            </a:r>
            <a:r>
              <a:rPr lang="en-US" sz="3200" dirty="0">
                <a:solidFill>
                  <a:srgbClr val="000000"/>
                </a:solidFill>
                <a:latin typeface="+mj-lt"/>
                <a:ea typeface="+mj-ea"/>
                <a:cs typeface="+mj-cs"/>
              </a:rPr>
              <a:t>Describe Your Business, Product or Service</a:t>
            </a: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a:xfrm>
            <a:off x="1577038" y="9234030"/>
            <a:ext cx="3703922" cy="163074"/>
          </a:xfrm>
        </p:spPr>
        <p:txBody>
          <a:bodyPr vert="horz" lIns="91440" tIns="45720" rIns="91440" bIns="45720" rtlCol="0" anchor="ctr">
            <a:normAutofit/>
          </a:bodyPr>
          <a:lstStyle/>
          <a:p>
            <a:pPr defTabSz="514347">
              <a:lnSpc>
                <a:spcPct val="90000"/>
              </a:lnSpc>
              <a:spcAft>
                <a:spcPts val="600"/>
              </a:spcAft>
              <a:defRPr/>
            </a:pPr>
            <a:r>
              <a:rPr lang="en-US" sz="500">
                <a:solidFill>
                  <a:srgbClr val="898989"/>
                </a:solidFill>
              </a:rPr>
              <a:t>Create Your Unique Value Proposition Planner</a:t>
            </a:r>
            <a:endParaRPr lang="en-US" sz="500" dirty="0">
              <a:solidFill>
                <a:srgbClr val="898989"/>
              </a:solidFill>
            </a:endParaRPr>
          </a:p>
        </p:txBody>
      </p:sp>
      <p:pic>
        <p:nvPicPr>
          <p:cNvPr id="3" name="Picture 2" descr="A red and black logo&#10;&#10;Description automatically generated">
            <a:extLst>
              <a:ext uri="{FF2B5EF4-FFF2-40B4-BE49-F238E27FC236}">
                <a16:creationId xmlns:a16="http://schemas.microsoft.com/office/drawing/2014/main" id="{212C5F44-2563-EC60-506B-2C8CD4965A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1340295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8A2FBA-2B1B-4B4B-B24D-61451B2D55AB}"/>
              </a:ext>
            </a:extLst>
          </p:cNvPr>
          <p:cNvSpPr txBox="1"/>
          <p:nvPr/>
        </p:nvSpPr>
        <p:spPr>
          <a:xfrm>
            <a:off x="402638" y="520036"/>
            <a:ext cx="6052712" cy="1164229"/>
          </a:xfrm>
          <a:prstGeom prst="rect">
            <a:avLst/>
          </a:prstGeom>
          <a:noFill/>
        </p:spPr>
        <p:txBody>
          <a:bodyPr wrap="square">
            <a:spAutoFit/>
          </a:bodyPr>
          <a:lstStyle/>
          <a:p>
            <a:pPr algn="ctr">
              <a:lnSpc>
                <a:spcPct val="114000"/>
              </a:lnSpc>
              <a:spcBef>
                <a:spcPts val="600"/>
              </a:spcBef>
              <a:spcAft>
                <a:spcPts val="600"/>
              </a:spcAft>
            </a:pPr>
            <a:r>
              <a:rPr lang="en-US" sz="3200" b="1" dirty="0">
                <a:solidFill>
                  <a:schemeClr val="tx1">
                    <a:lumMod val="75000"/>
                    <a:lumOff val="25000"/>
                  </a:schemeClr>
                </a:solidFill>
                <a:latin typeface="Century Gothic" panose="020B0502020202020204" pitchFamily="34" charset="0"/>
                <a:ea typeface="Helvetica" panose="020B0604020202020204" pitchFamily="34" charset="0"/>
                <a:cs typeface="Verdana" panose="020B0604030504040204" pitchFamily="34" charset="0"/>
              </a:rPr>
              <a:t>Describe Your Business, Product or Service</a:t>
            </a:r>
            <a:endParaRPr lang="en-US" sz="3200" b="1" dirty="0">
              <a:solidFill>
                <a:schemeClr val="tx1">
                  <a:lumMod val="75000"/>
                  <a:lumOff val="25000"/>
                </a:schemeClr>
              </a:solidFill>
              <a:latin typeface="Century Gothic" panose="020B0502020202020204" pitchFamily="34" charset="0"/>
            </a:endParaRPr>
          </a:p>
        </p:txBody>
      </p:sp>
      <p:sp>
        <p:nvSpPr>
          <p:cNvPr id="3" name="TextBox 2">
            <a:extLst>
              <a:ext uri="{FF2B5EF4-FFF2-40B4-BE49-F238E27FC236}">
                <a16:creationId xmlns:a16="http://schemas.microsoft.com/office/drawing/2014/main" id="{1B7B45FA-B36F-4C6A-A104-497754023E40}"/>
              </a:ext>
            </a:extLst>
          </p:cNvPr>
          <p:cNvSpPr txBox="1"/>
          <p:nvPr/>
        </p:nvSpPr>
        <p:spPr>
          <a:xfrm>
            <a:off x="626109" y="2739497"/>
            <a:ext cx="5605771" cy="6064352"/>
          </a:xfrm>
          <a:prstGeom prst="rect">
            <a:avLst/>
          </a:prstGeom>
          <a:solidFill>
            <a:schemeClr val="tx1"/>
          </a:solidFill>
        </p:spPr>
        <p:txBody>
          <a:bodyPr wrap="square">
            <a:spAutoFit/>
          </a:bodyPr>
          <a:lstStyle/>
          <a:p>
            <a:pPr>
              <a:lnSpc>
                <a:spcPct val="115000"/>
              </a:lnSpc>
              <a:spcAft>
                <a:spcPts val="1200"/>
              </a:spcAft>
            </a:pPr>
            <a:endPar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Before you can communicate the unique value of your business, product, or service, you need a clear understanding of what it is and what it does. This clarity is essential for creating a precise and compelling UVP.</a:t>
            </a:r>
          </a:p>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To do this effectively, you need to make the distinction between features and benefits:</a:t>
            </a:r>
          </a:p>
          <a:p>
            <a:pPr marL="171449" indent="-171449">
              <a:lnSpc>
                <a:spcPct val="115000"/>
              </a:lnSpc>
              <a:spcAft>
                <a:spcPts val="1200"/>
              </a:spcAft>
              <a:buFont typeface="Arial" panose="020B0604020202020204" pitchFamily="34" charset="0"/>
              <a:buChar char="•"/>
            </a:pPr>
            <a:r>
              <a:rPr lang="en-US" sz="1200" b="1" kern="100" dirty="0">
                <a:solidFill>
                  <a:schemeClr val="bg1"/>
                </a:solidFill>
                <a:latin typeface="Verdana" panose="020B0604030504040204" pitchFamily="34" charset="0"/>
                <a:ea typeface="Verdana" panose="020B0604030504040204" pitchFamily="34" charset="0"/>
                <a:cs typeface="Verdana" panose="020B0604030504040204" pitchFamily="34" charset="0"/>
              </a:rPr>
              <a:t>Features</a:t>
            </a: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 are the characteristics of your product or service - what it is and what it does. For example, physical attributes, technical specifications, capabilities, methodologies, expertise, or delivery methods.</a:t>
            </a:r>
          </a:p>
          <a:p>
            <a:pPr marL="171449" indent="-171449">
              <a:lnSpc>
                <a:spcPct val="115000"/>
              </a:lnSpc>
              <a:spcAft>
                <a:spcPts val="1200"/>
              </a:spcAft>
              <a:buFont typeface="Arial" panose="020B0604020202020204" pitchFamily="34" charset="0"/>
              <a:buChar char="•"/>
            </a:pPr>
            <a:r>
              <a:rPr lang="en-US" sz="1200" b="1" kern="100" dirty="0">
                <a:solidFill>
                  <a:schemeClr val="bg1"/>
                </a:solidFill>
                <a:latin typeface="Verdana" panose="020B0604030504040204" pitchFamily="34" charset="0"/>
                <a:ea typeface="Verdana" panose="020B0604030504040204" pitchFamily="34" charset="0"/>
                <a:cs typeface="Verdana" panose="020B0604030504040204" pitchFamily="34" charset="0"/>
              </a:rPr>
              <a:t>Benefits</a:t>
            </a: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 are the value or desired outcome these features bring to your customers - how they solve problems or meet their needs.</a:t>
            </a:r>
          </a:p>
          <a:p>
            <a:pPr marL="171449" indent="-171449">
              <a:lnSpc>
                <a:spcPct val="115000"/>
              </a:lnSpc>
              <a:spcAft>
                <a:spcPts val="1200"/>
              </a:spcAft>
              <a:buFont typeface="Arial" panose="020B0604020202020204" pitchFamily="34" charset="0"/>
              <a:buChar char="•"/>
            </a:pPr>
            <a:endParaRPr lang="en-US" sz="700" kern="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For each feature, ask yourself: </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How does this help my customer? </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What problem does it solve? </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How does it make my customer's life easier or better? </a:t>
            </a:r>
          </a:p>
          <a:p>
            <a:pPr>
              <a:lnSpc>
                <a:spcPct val="115000"/>
              </a:lnSpc>
              <a:spcAft>
                <a:spcPts val="1200"/>
              </a:spcAft>
            </a:pPr>
            <a:endParaRPr lang="en-US" sz="800" kern="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This is where you connect your business, product, or service to the customer's needs and desires.</a:t>
            </a: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a:t>Create Your Unique Value Proposition Planner</a:t>
            </a:r>
            <a:endParaRPr lang="en-GB" dirty="0"/>
          </a:p>
        </p:txBody>
      </p:sp>
      <p:pic>
        <p:nvPicPr>
          <p:cNvPr id="4" name="Picture 3" descr="A red and black logo&#10;&#10;Description automatically generated">
            <a:extLst>
              <a:ext uri="{FF2B5EF4-FFF2-40B4-BE49-F238E27FC236}">
                <a16:creationId xmlns:a16="http://schemas.microsoft.com/office/drawing/2014/main" id="{1C68AB7F-F1AB-9F1A-2F06-2C5DA2FEBF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1266812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7B45FA-B36F-4C6A-A104-497754023E40}"/>
              </a:ext>
            </a:extLst>
          </p:cNvPr>
          <p:cNvSpPr txBox="1"/>
          <p:nvPr/>
        </p:nvSpPr>
        <p:spPr>
          <a:xfrm>
            <a:off x="589154" y="2824832"/>
            <a:ext cx="5679692" cy="5584990"/>
          </a:xfrm>
          <a:prstGeom prst="rect">
            <a:avLst/>
          </a:prstGeom>
          <a:solidFill>
            <a:schemeClr val="tx1"/>
          </a:solidFill>
        </p:spPr>
        <p:txBody>
          <a:bodyPr wrap="square">
            <a:spAutoFit/>
          </a:bodyPr>
          <a:lstStyle/>
          <a:p>
            <a:pPr>
              <a:lnSpc>
                <a:spcPct val="115000"/>
              </a:lnSpc>
              <a:spcAft>
                <a:spcPts val="1200"/>
              </a:spcAft>
            </a:pPr>
            <a:endParaRPr lang="en-US" sz="1400" b="1" kern="100" dirty="0">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1200"/>
              </a:spcAft>
            </a:pPr>
            <a:r>
              <a:rPr lang="en-US" sz="1200" b="1" kern="100" dirty="0">
                <a:solidFill>
                  <a:schemeClr val="bg1"/>
                </a:solidFill>
                <a:latin typeface="Verdana" panose="020B0604030504040204" pitchFamily="34" charset="0"/>
                <a:ea typeface="Verdana" panose="020B0604030504040204" pitchFamily="34" charset="0"/>
                <a:cs typeface="Verdana" panose="020B0604030504040204" pitchFamily="34" charset="0"/>
              </a:rPr>
              <a:t>Business: </a:t>
            </a: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I’m a florist who specializes in custom bouquets for events (feature). The benefit for my customers is the ability to choose the exact flowers and color scheme they want that will create unforgettable memories of a special occasion.</a:t>
            </a:r>
          </a:p>
          <a:p>
            <a:pPr>
              <a:lnSpc>
                <a:spcPct val="115000"/>
              </a:lnSpc>
              <a:spcAft>
                <a:spcPts val="1200"/>
              </a:spcAft>
            </a:pPr>
            <a:endPar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1200"/>
              </a:spcAft>
            </a:pPr>
            <a:r>
              <a:rPr lang="en-US" sz="1200" b="1" kern="100" dirty="0">
                <a:solidFill>
                  <a:schemeClr val="bg1"/>
                </a:solidFill>
                <a:latin typeface="Verdana" panose="020B0604030504040204" pitchFamily="34" charset="0"/>
                <a:ea typeface="Verdana" panose="020B0604030504040204" pitchFamily="34" charset="0"/>
                <a:cs typeface="Verdana" panose="020B0604030504040204" pitchFamily="34" charset="0"/>
              </a:rPr>
              <a:t>Product</a:t>
            </a: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 I'm launching a range of handcrafted wallets and bags made from ethically sourced leather (feature). The benefit to my customers is that they can own a durable and stylish accessory and know that they’re supporting environmental sustainability and ethical manufacturing practices.</a:t>
            </a:r>
          </a:p>
          <a:p>
            <a:pPr>
              <a:lnSpc>
                <a:spcPct val="115000"/>
              </a:lnSpc>
              <a:spcAft>
                <a:spcPts val="1200"/>
              </a:spcAft>
            </a:pPr>
            <a:endPar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1200"/>
              </a:spcAft>
            </a:pPr>
            <a:r>
              <a:rPr lang="en-US" sz="1200" b="1" kern="100" dirty="0">
                <a:solidFill>
                  <a:schemeClr val="bg1"/>
                </a:solidFill>
                <a:latin typeface="Verdana" panose="020B0604030504040204" pitchFamily="34" charset="0"/>
                <a:ea typeface="Verdana" panose="020B0604030504040204" pitchFamily="34" charset="0"/>
                <a:cs typeface="Verdana" panose="020B0604030504040204" pitchFamily="34" charset="0"/>
              </a:rPr>
              <a:t>Service</a:t>
            </a: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 I’m promoting an executive leadership program with personalized one-on-one coaching sessions (feature). The benefit for my clients is that through individualized attention, they can hone their personal style to develop unique and powerful leadership skills and stand out in their organization. </a:t>
            </a:r>
          </a:p>
          <a:p>
            <a:pPr>
              <a:lnSpc>
                <a:spcPct val="115000"/>
              </a:lnSpc>
              <a:spcAft>
                <a:spcPts val="1200"/>
              </a:spcAft>
            </a:pPr>
            <a:endPar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1200"/>
              </a:spcAft>
            </a:pPr>
            <a:endPar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1200"/>
              </a:spcAft>
            </a:pPr>
            <a:endPar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a:t>Create Your Unique Value Proposition Planner</a:t>
            </a:r>
            <a:endParaRPr lang="en-GB" dirty="0"/>
          </a:p>
        </p:txBody>
      </p:sp>
      <p:sp>
        <p:nvSpPr>
          <p:cNvPr id="5" name="TextBox 4">
            <a:extLst>
              <a:ext uri="{FF2B5EF4-FFF2-40B4-BE49-F238E27FC236}">
                <a16:creationId xmlns:a16="http://schemas.microsoft.com/office/drawing/2014/main" id="{52982DCF-AEB5-B360-C3B4-4CFABFEAB045}"/>
              </a:ext>
            </a:extLst>
          </p:cNvPr>
          <p:cNvSpPr txBox="1"/>
          <p:nvPr/>
        </p:nvSpPr>
        <p:spPr>
          <a:xfrm>
            <a:off x="589154" y="1306639"/>
            <a:ext cx="3435178" cy="379078"/>
          </a:xfrm>
          <a:prstGeom prst="rect">
            <a:avLst/>
          </a:prstGeom>
          <a:noFill/>
        </p:spPr>
        <p:txBody>
          <a:bodyPr wrap="square">
            <a:spAutoFit/>
          </a:bodyPr>
          <a:lstStyle/>
          <a:p>
            <a:pPr>
              <a:lnSpc>
                <a:spcPct val="115000"/>
              </a:lnSpc>
              <a:spcAft>
                <a:spcPts val="1200"/>
              </a:spcAft>
            </a:pPr>
            <a:r>
              <a:rPr lang="en-US" b="1" kern="100" dirty="0">
                <a:latin typeface="Verdana" panose="020B0604030504040204" pitchFamily="34" charset="0"/>
                <a:ea typeface="Verdana" panose="020B0604030504040204" pitchFamily="34" charset="0"/>
                <a:cs typeface="Verdana" panose="020B0604030504040204" pitchFamily="34" charset="0"/>
              </a:rPr>
              <a:t>Examples</a:t>
            </a:r>
          </a:p>
        </p:txBody>
      </p:sp>
      <p:pic>
        <p:nvPicPr>
          <p:cNvPr id="4" name="Picture 3" descr="A red and black logo&#10;&#10;Description automatically generated">
            <a:extLst>
              <a:ext uri="{FF2B5EF4-FFF2-40B4-BE49-F238E27FC236}">
                <a16:creationId xmlns:a16="http://schemas.microsoft.com/office/drawing/2014/main" id="{3A1D1A12-A398-D080-F0FA-23BA3A8A0D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2244127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and black logo&#10;&#10;Description automatically generated">
            <a:extLst>
              <a:ext uri="{FF2B5EF4-FFF2-40B4-BE49-F238E27FC236}">
                <a16:creationId xmlns:a16="http://schemas.microsoft.com/office/drawing/2014/main" id="{3167BCC4-CB1B-A248-6CC8-668068B46A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
        <p:nvSpPr>
          <p:cNvPr id="4" name="Text Box 1">
            <a:extLst>
              <a:ext uri="{FF2B5EF4-FFF2-40B4-BE49-F238E27FC236}">
                <a16:creationId xmlns:a16="http://schemas.microsoft.com/office/drawing/2014/main" id="{7A787796-CC9F-1BB1-A2AE-92A9C427599C}"/>
              </a:ext>
            </a:extLst>
          </p:cNvPr>
          <p:cNvSpPr txBox="1"/>
          <p:nvPr/>
        </p:nvSpPr>
        <p:spPr>
          <a:xfrm>
            <a:off x="581025" y="2500313"/>
            <a:ext cx="5695950" cy="790575"/>
          </a:xfrm>
          <a:prstGeom prst="rect">
            <a:avLst/>
          </a:prstGeom>
          <a:solidFill>
            <a:srgbClr val="FFC000"/>
          </a:solidFill>
          <a:ln w="19050">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960"/>
              </a:spcAft>
            </a:pPr>
            <a:r>
              <a:rPr lang="en-US"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SPECIAL OFFER</a:t>
            </a:r>
            <a:br>
              <a:rPr lang="en-US"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br>
            <a:r>
              <a:rPr lang="en-US"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Want To Learn How to How To Run a Highly Successful and Profitable Launch. Go to:</a:t>
            </a:r>
            <a:r>
              <a:rPr lang="en-US"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a:t>
            </a:r>
            <a:r>
              <a:rPr lang="en-US" sz="1100" u="sng" dirty="0">
                <a:effectLst/>
                <a:latin typeface="Verdana" panose="020B0604030504040204" pitchFamily="34" charset="0"/>
                <a:ea typeface="Verdana" panose="020B0604030504040204" pitchFamily="34" charset="0"/>
                <a:cs typeface="Verdana" panose="020B0604030504040204" pitchFamily="34" charset="0"/>
                <a:hlinkClick r:id="rId3"/>
              </a:rPr>
              <a:t>https://profitmagik.com/launch-accelerator-pro</a:t>
            </a:r>
            <a:r>
              <a:rPr lang="en-US" sz="1100" dirty="0">
                <a:effectLst/>
                <a:latin typeface="Verdana" panose="020B0604030504040204" pitchFamily="34" charset="0"/>
                <a:ea typeface="Verdana" panose="020B0604030504040204" pitchFamily="34" charset="0"/>
                <a:cs typeface="Verdana" panose="020B0604030504040204" pitchFamily="34" charset="0"/>
              </a:rPr>
              <a:t> </a:t>
            </a:r>
            <a:endParaRPr lang="en-GB" sz="12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94EA15D6-0DC7-1E34-7D60-927EDE656F9A}"/>
              </a:ext>
            </a:extLst>
          </p:cNvPr>
          <p:cNvSpPr txBox="1"/>
          <p:nvPr/>
        </p:nvSpPr>
        <p:spPr>
          <a:xfrm>
            <a:off x="674068" y="3877953"/>
            <a:ext cx="5850623" cy="3219343"/>
          </a:xfrm>
          <a:prstGeom prst="rect">
            <a:avLst/>
          </a:prstGeom>
          <a:noFill/>
        </p:spPr>
        <p:txBody>
          <a:bodyPr wrap="square">
            <a:spAutoFit/>
          </a:bodyPr>
          <a:lstStyle/>
          <a:p>
            <a:pPr>
              <a:lnSpc>
                <a:spcPct val="115000"/>
              </a:lnSpc>
              <a:spcAft>
                <a:spcPts val="960"/>
              </a:spcAft>
              <a:buNone/>
            </a:pPr>
            <a:r>
              <a:rPr lang="en-GB" sz="18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Want Help Launching Your Business, Product or Course?</a:t>
            </a:r>
            <a:r>
              <a:rPr lang="en-GB" sz="18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Request a Free Strategy Session here. </a:t>
            </a:r>
            <a:r>
              <a:rPr lang="en-GB" sz="1800" u="sng" dirty="0">
                <a:solidFill>
                  <a:schemeClr val="bg1"/>
                </a:solidFill>
                <a:effectLst/>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https://profitmagik.com/free-strategy-session/</a:t>
            </a:r>
            <a:endParaRPr lang="en-GB" sz="1800" u="sng"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960"/>
              </a:spcAft>
              <a:buNone/>
            </a:pPr>
            <a:endParaRPr lang="en-GB" sz="20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960"/>
              </a:spcAft>
            </a:pPr>
            <a:r>
              <a:rPr lang="en-GB" sz="18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Get 25% off our Business Acceleration Club.</a:t>
            </a:r>
            <a:r>
              <a:rPr lang="en-GB" sz="18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Use coupon code: W4DYDV6LWP. </a:t>
            </a:r>
            <a:r>
              <a:rPr lang="en-GB" sz="1800" u="sng" dirty="0">
                <a:solidFill>
                  <a:schemeClr val="bg1"/>
                </a:solidFill>
                <a:effectLst/>
                <a:latin typeface="Verdana" panose="020B0604030504040204" pitchFamily="34" charset="0"/>
                <a:ea typeface="Verdana" panose="020B0604030504040204" pitchFamily="34" charset="0"/>
                <a:cs typeface="Verdana" panose="020B0604030504040204" pitchFamily="34" charset="0"/>
                <a:hlinkClick r:id="rId5">
                  <a:extLst>
                    <a:ext uri="{A12FA001-AC4F-418D-AE19-62706E023703}">
                      <ahyp:hlinkClr xmlns:ahyp="http://schemas.microsoft.com/office/drawing/2018/hyperlinkcolor" val="tx"/>
                    </a:ext>
                  </a:extLst>
                </a:hlinkClick>
              </a:rPr>
              <a:t>https://profitmagik.com/business-acceleration-club/</a:t>
            </a:r>
            <a:endParaRPr lang="en-GB" sz="20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45368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a:t>Create Your Unique Value Proposition Planner</a:t>
            </a:r>
            <a:endParaRPr lang="en-GB" dirty="0"/>
          </a:p>
        </p:txBody>
      </p:sp>
      <p:graphicFrame>
        <p:nvGraphicFramePr>
          <p:cNvPr id="3" name="Table 4">
            <a:extLst>
              <a:ext uri="{FF2B5EF4-FFF2-40B4-BE49-F238E27FC236}">
                <a16:creationId xmlns:a16="http://schemas.microsoft.com/office/drawing/2014/main" id="{82493B0F-A477-3AC6-9F59-F1470722D2AF}"/>
              </a:ext>
            </a:extLst>
          </p:cNvPr>
          <p:cNvGraphicFramePr>
            <a:graphicFrameLocks noGrp="1"/>
          </p:cNvGraphicFramePr>
          <p:nvPr>
            <p:extLst>
              <p:ext uri="{D42A27DB-BD31-4B8C-83A1-F6EECF244321}">
                <p14:modId xmlns:p14="http://schemas.microsoft.com/office/powerpoint/2010/main" val="4276215608"/>
              </p:ext>
            </p:extLst>
          </p:nvPr>
        </p:nvGraphicFramePr>
        <p:xfrm>
          <a:off x="671384" y="1277471"/>
          <a:ext cx="5689600" cy="7523563"/>
        </p:xfrm>
        <a:graphic>
          <a:graphicData uri="http://schemas.openxmlformats.org/drawingml/2006/table">
            <a:tbl>
              <a:tblPr firstRow="1" bandRow="1">
                <a:tableStyleId>{5C22544A-7EE6-4342-B048-85BDC9FD1C3A}</a:tableStyleId>
              </a:tblPr>
              <a:tblGrid>
                <a:gridCol w="1589903">
                  <a:extLst>
                    <a:ext uri="{9D8B030D-6E8A-4147-A177-3AD203B41FA5}">
                      <a16:colId xmlns:a16="http://schemas.microsoft.com/office/drawing/2014/main" val="1282557019"/>
                    </a:ext>
                  </a:extLst>
                </a:gridCol>
                <a:gridCol w="4099697">
                  <a:extLst>
                    <a:ext uri="{9D8B030D-6E8A-4147-A177-3AD203B41FA5}">
                      <a16:colId xmlns:a16="http://schemas.microsoft.com/office/drawing/2014/main" val="201543215"/>
                    </a:ext>
                  </a:extLst>
                </a:gridCol>
              </a:tblGrid>
              <a:tr h="1074795">
                <a:tc>
                  <a:txBody>
                    <a:bodyPr/>
                    <a:lstStyle/>
                    <a:p>
                      <a:r>
                        <a:rPr lang="en-US" sz="1200" b="1" dirty="0">
                          <a:solidFill>
                            <a:schemeClr val="bg1"/>
                          </a:solidFill>
                          <a:latin typeface="Verdana" panose="020B0604030504040204" pitchFamily="34" charset="0"/>
                          <a:ea typeface="Verdana" panose="020B0604030504040204" pitchFamily="34" charset="0"/>
                        </a:rPr>
                        <a:t>Business, Product or Service</a:t>
                      </a:r>
                    </a:p>
                  </a:txBody>
                  <a:tcPr anchor="ctr">
                    <a:solidFill>
                      <a:schemeClr val="tx1"/>
                    </a:solidFill>
                  </a:tcPr>
                </a:tc>
                <a:tc>
                  <a:txBody>
                    <a:bodyPr/>
                    <a:lstStyle/>
                    <a:p>
                      <a:endParaRPr lang="en-US" sz="1200" b="1" dirty="0">
                        <a:solidFill>
                          <a:schemeClr val="tx1"/>
                        </a:solidFill>
                        <a:latin typeface="Verdana" panose="020B0604030504040204" pitchFamily="34" charset="0"/>
                        <a:ea typeface="Verdana" panose="020B0604030504040204" pitchFamily="34" charset="0"/>
                      </a:endParaRPr>
                    </a:p>
                  </a:txBody>
                  <a:tcPr anchor="ctr">
                    <a:solidFill>
                      <a:schemeClr val="tx1"/>
                    </a:solidFill>
                  </a:tcPr>
                </a:tc>
                <a:extLst>
                  <a:ext uri="{0D108BD9-81ED-4DB2-BD59-A6C34878D82A}">
                    <a16:rowId xmlns:a16="http://schemas.microsoft.com/office/drawing/2014/main" val="2955636930"/>
                  </a:ext>
                </a:extLst>
              </a:tr>
              <a:tr h="3224384">
                <a:tc>
                  <a:txBody>
                    <a:bodyPr/>
                    <a:lstStyle/>
                    <a:p>
                      <a:r>
                        <a:rPr lang="en-US" sz="1200" b="1" dirty="0">
                          <a:latin typeface="Verdana" panose="020B0604030504040204" pitchFamily="34" charset="0"/>
                          <a:ea typeface="Verdana" panose="020B0604030504040204" pitchFamily="34" charset="0"/>
                        </a:rPr>
                        <a:t>Features</a:t>
                      </a:r>
                    </a:p>
                  </a:txBody>
                  <a:tcPr anchor="ctr">
                    <a:solidFill>
                      <a:schemeClr val="tx1"/>
                    </a:solidFill>
                  </a:tcPr>
                </a:tc>
                <a:tc>
                  <a:txBody>
                    <a:bodyPr/>
                    <a:lstStyle/>
                    <a:p>
                      <a:endParaRPr lang="en-US" sz="1200" b="1" dirty="0">
                        <a:latin typeface="Verdana" panose="020B0604030504040204" pitchFamily="34" charset="0"/>
                        <a:ea typeface="Verdana" panose="020B0604030504040204" pitchFamily="34" charset="0"/>
                      </a:endParaRPr>
                    </a:p>
                  </a:txBody>
                  <a:tcPr anchor="ctr">
                    <a:solidFill>
                      <a:schemeClr val="tx1"/>
                    </a:solidFill>
                  </a:tcPr>
                </a:tc>
                <a:extLst>
                  <a:ext uri="{0D108BD9-81ED-4DB2-BD59-A6C34878D82A}">
                    <a16:rowId xmlns:a16="http://schemas.microsoft.com/office/drawing/2014/main" val="1307983707"/>
                  </a:ext>
                </a:extLst>
              </a:tr>
              <a:tr h="3224384">
                <a:tc>
                  <a:txBody>
                    <a:bodyPr/>
                    <a:lstStyle/>
                    <a:p>
                      <a:r>
                        <a:rPr lang="en-US" sz="1200" b="1" dirty="0">
                          <a:latin typeface="Verdana" panose="020B0604030504040204" pitchFamily="34" charset="0"/>
                          <a:ea typeface="Verdana" panose="020B0604030504040204" pitchFamily="34" charset="0"/>
                        </a:rPr>
                        <a:t>Benefits  </a:t>
                      </a:r>
                    </a:p>
                  </a:txBody>
                  <a:tcPr anchor="ctr">
                    <a:solidFill>
                      <a:schemeClr val="tx1"/>
                    </a:solidFill>
                  </a:tcPr>
                </a:tc>
                <a:tc>
                  <a:txBody>
                    <a:bodyPr/>
                    <a:lstStyle/>
                    <a:p>
                      <a:endParaRPr lang="en-US" sz="1200" b="1" dirty="0">
                        <a:latin typeface="Verdana" panose="020B0604030504040204" pitchFamily="34" charset="0"/>
                        <a:ea typeface="Verdana" panose="020B0604030504040204" pitchFamily="34" charset="0"/>
                      </a:endParaRPr>
                    </a:p>
                  </a:txBody>
                  <a:tcPr anchor="ctr">
                    <a:solidFill>
                      <a:schemeClr val="tx1"/>
                    </a:solidFill>
                  </a:tcPr>
                </a:tc>
                <a:extLst>
                  <a:ext uri="{0D108BD9-81ED-4DB2-BD59-A6C34878D82A}">
                    <a16:rowId xmlns:a16="http://schemas.microsoft.com/office/drawing/2014/main" val="2373418166"/>
                  </a:ext>
                </a:extLst>
              </a:tr>
            </a:tbl>
          </a:graphicData>
        </a:graphic>
      </p:graphicFrame>
      <p:sp>
        <p:nvSpPr>
          <p:cNvPr id="4" name="TextBox 3">
            <a:extLst>
              <a:ext uri="{FF2B5EF4-FFF2-40B4-BE49-F238E27FC236}">
                <a16:creationId xmlns:a16="http://schemas.microsoft.com/office/drawing/2014/main" id="{DCC978AE-3392-89E8-D2E8-0E89469F9867}"/>
              </a:ext>
            </a:extLst>
          </p:cNvPr>
          <p:cNvSpPr txBox="1"/>
          <p:nvPr/>
        </p:nvSpPr>
        <p:spPr>
          <a:xfrm>
            <a:off x="671384" y="609062"/>
            <a:ext cx="5464747" cy="495905"/>
          </a:xfrm>
          <a:prstGeom prst="rect">
            <a:avLst/>
          </a:prstGeom>
          <a:noFill/>
        </p:spPr>
        <p:txBody>
          <a:bodyPr wrap="square">
            <a:spAutoFit/>
          </a:bodyPr>
          <a:lstStyle/>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Specify the features and benefits of the business, product, or service you want to promote. </a:t>
            </a:r>
          </a:p>
        </p:txBody>
      </p:sp>
      <p:pic>
        <p:nvPicPr>
          <p:cNvPr id="5" name="Picture 4" descr="A red and black logo&#10;&#10;Description automatically generated">
            <a:extLst>
              <a:ext uri="{FF2B5EF4-FFF2-40B4-BE49-F238E27FC236}">
                <a16:creationId xmlns:a16="http://schemas.microsoft.com/office/drawing/2014/main" id="{9B194A25-93DE-357F-2D0C-A9FEBD3FC7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3244504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a:t>Create Your Unique Value Proposition Planner</a:t>
            </a:r>
            <a:endParaRPr lang="en-GB" dirty="0"/>
          </a:p>
        </p:txBody>
      </p:sp>
      <p:graphicFrame>
        <p:nvGraphicFramePr>
          <p:cNvPr id="4" name="Table 4">
            <a:extLst>
              <a:ext uri="{FF2B5EF4-FFF2-40B4-BE49-F238E27FC236}">
                <a16:creationId xmlns:a16="http://schemas.microsoft.com/office/drawing/2014/main" id="{FCE62F54-9371-5D65-FEBF-2343CC858884}"/>
              </a:ext>
            </a:extLst>
          </p:cNvPr>
          <p:cNvGraphicFramePr>
            <a:graphicFrameLocks noGrp="1"/>
          </p:cNvGraphicFramePr>
          <p:nvPr>
            <p:extLst>
              <p:ext uri="{D42A27DB-BD31-4B8C-83A1-F6EECF244321}">
                <p14:modId xmlns:p14="http://schemas.microsoft.com/office/powerpoint/2010/main" val="2540006570"/>
              </p:ext>
            </p:extLst>
          </p:nvPr>
        </p:nvGraphicFramePr>
        <p:xfrm>
          <a:off x="715730" y="1169894"/>
          <a:ext cx="5485515" cy="7694279"/>
        </p:xfrm>
        <a:graphic>
          <a:graphicData uri="http://schemas.openxmlformats.org/drawingml/2006/table">
            <a:tbl>
              <a:tblPr firstRow="1" bandRow="1">
                <a:tableStyleId>{5C22544A-7EE6-4342-B048-85BDC9FD1C3A}</a:tableStyleId>
              </a:tblPr>
              <a:tblGrid>
                <a:gridCol w="5485515">
                  <a:extLst>
                    <a:ext uri="{9D8B030D-6E8A-4147-A177-3AD203B41FA5}">
                      <a16:colId xmlns:a16="http://schemas.microsoft.com/office/drawing/2014/main" val="1373811663"/>
                    </a:ext>
                  </a:extLst>
                </a:gridCol>
              </a:tblGrid>
              <a:tr h="7694279">
                <a:tc>
                  <a:txBody>
                    <a:bodyPr/>
                    <a:lstStyle/>
                    <a:p>
                      <a:endParaRPr lang="en-US" sz="1500" dirty="0"/>
                    </a:p>
                  </a:txBody>
                  <a:tcPr>
                    <a:solidFill>
                      <a:schemeClr val="tx1"/>
                    </a:solidFill>
                  </a:tcPr>
                </a:tc>
                <a:extLst>
                  <a:ext uri="{0D108BD9-81ED-4DB2-BD59-A6C34878D82A}">
                    <a16:rowId xmlns:a16="http://schemas.microsoft.com/office/drawing/2014/main" val="1713756365"/>
                  </a:ext>
                </a:extLst>
              </a:tr>
            </a:tbl>
          </a:graphicData>
        </a:graphic>
      </p:graphicFrame>
      <p:sp>
        <p:nvSpPr>
          <p:cNvPr id="5" name="TextBox 4">
            <a:extLst>
              <a:ext uri="{FF2B5EF4-FFF2-40B4-BE49-F238E27FC236}">
                <a16:creationId xmlns:a16="http://schemas.microsoft.com/office/drawing/2014/main" id="{2595A053-E274-57C7-615E-E1E0DEF46127}"/>
              </a:ext>
            </a:extLst>
          </p:cNvPr>
          <p:cNvSpPr txBox="1"/>
          <p:nvPr/>
        </p:nvSpPr>
        <p:spPr>
          <a:xfrm>
            <a:off x="696626" y="545922"/>
            <a:ext cx="5464747" cy="495905"/>
          </a:xfrm>
          <a:prstGeom prst="rect">
            <a:avLst/>
          </a:prstGeom>
          <a:noFill/>
        </p:spPr>
        <p:txBody>
          <a:bodyPr wrap="square">
            <a:spAutoFit/>
          </a:bodyPr>
          <a:lstStyle/>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Write a brief description of the unique problem(s) your chosen product/service solves for your target audience.</a:t>
            </a:r>
          </a:p>
        </p:txBody>
      </p:sp>
      <p:pic>
        <p:nvPicPr>
          <p:cNvPr id="3" name="Picture 2" descr="A red and black logo&#10;&#10;Description automatically generated">
            <a:extLst>
              <a:ext uri="{FF2B5EF4-FFF2-40B4-BE49-F238E27FC236}">
                <a16:creationId xmlns:a16="http://schemas.microsoft.com/office/drawing/2014/main" id="{17987F46-1B68-956D-41D9-62AE06948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4093696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85A9D64-7FA4-4ECB-A4C9-BC6FB0439F41}"/>
              </a:ext>
            </a:extLst>
          </p:cNvPr>
          <p:cNvSpPr>
            <a:spLocks noGrp="1"/>
          </p:cNvSpPr>
          <p:nvPr>
            <p:ph type="ftr" sz="quarter" idx="11"/>
          </p:nvPr>
        </p:nvSpPr>
        <p:spPr/>
        <p:txBody>
          <a:bodyPr/>
          <a:lstStyle/>
          <a:p>
            <a:r>
              <a:rPr lang="en-US"/>
              <a:t>Create Your Unique Value Proposition Planner</a:t>
            </a:r>
            <a:endParaRPr lang="en-GB" dirty="0"/>
          </a:p>
        </p:txBody>
      </p:sp>
      <p:graphicFrame>
        <p:nvGraphicFramePr>
          <p:cNvPr id="3" name="Table 3">
            <a:extLst>
              <a:ext uri="{FF2B5EF4-FFF2-40B4-BE49-F238E27FC236}">
                <a16:creationId xmlns:a16="http://schemas.microsoft.com/office/drawing/2014/main" id="{D0B62850-FAD4-9DDF-7FEB-42056C82DA5E}"/>
              </a:ext>
            </a:extLst>
          </p:cNvPr>
          <p:cNvGraphicFramePr>
            <a:graphicFrameLocks noGrp="1"/>
          </p:cNvGraphicFramePr>
          <p:nvPr/>
        </p:nvGraphicFramePr>
        <p:xfrm>
          <a:off x="620927" y="2815280"/>
          <a:ext cx="5616146" cy="6031584"/>
        </p:xfrm>
        <a:graphic>
          <a:graphicData uri="http://schemas.openxmlformats.org/drawingml/2006/table">
            <a:tbl>
              <a:tblPr firstRow="1" bandRow="1">
                <a:tableStyleId>{5C22544A-7EE6-4342-B048-85BDC9FD1C3A}</a:tableStyleId>
              </a:tblPr>
              <a:tblGrid>
                <a:gridCol w="5616146">
                  <a:extLst>
                    <a:ext uri="{9D8B030D-6E8A-4147-A177-3AD203B41FA5}">
                      <a16:colId xmlns:a16="http://schemas.microsoft.com/office/drawing/2014/main" val="3462950126"/>
                    </a:ext>
                  </a:extLst>
                </a:gridCol>
              </a:tblGrid>
              <a:tr h="6031584">
                <a:tc>
                  <a:txBody>
                    <a:bodyPr/>
                    <a:lstStyle/>
                    <a:p>
                      <a:endParaRPr lang="en-US" sz="1500" dirty="0"/>
                    </a:p>
                  </a:txBody>
                  <a:tcPr>
                    <a:solidFill>
                      <a:schemeClr val="tx1"/>
                    </a:solidFill>
                  </a:tcPr>
                </a:tc>
                <a:extLst>
                  <a:ext uri="{0D108BD9-81ED-4DB2-BD59-A6C34878D82A}">
                    <a16:rowId xmlns:a16="http://schemas.microsoft.com/office/drawing/2014/main" val="3259146471"/>
                  </a:ext>
                </a:extLst>
              </a:tr>
            </a:tbl>
          </a:graphicData>
        </a:graphic>
      </p:graphicFrame>
      <p:sp>
        <p:nvSpPr>
          <p:cNvPr id="12" name="TextBox 11">
            <a:extLst>
              <a:ext uri="{FF2B5EF4-FFF2-40B4-BE49-F238E27FC236}">
                <a16:creationId xmlns:a16="http://schemas.microsoft.com/office/drawing/2014/main" id="{A3D6F211-E999-44F4-AEBF-900024404B4E}"/>
              </a:ext>
            </a:extLst>
          </p:cNvPr>
          <p:cNvSpPr txBox="1"/>
          <p:nvPr/>
        </p:nvSpPr>
        <p:spPr>
          <a:xfrm>
            <a:off x="733046" y="652186"/>
            <a:ext cx="3433482" cy="1446550"/>
          </a:xfrm>
          <a:prstGeom prst="rect">
            <a:avLst/>
          </a:prstGeom>
          <a:noFill/>
        </p:spPr>
        <p:txBody>
          <a:bodyPr wrap="square">
            <a:spAutoFit/>
          </a:bodyPr>
          <a:lstStyle/>
          <a:p>
            <a:endParaRPr lang="en-US" sz="2800" b="1" dirty="0">
              <a:solidFill>
                <a:schemeClr val="tx1">
                  <a:lumMod val="85000"/>
                  <a:lumOff val="15000"/>
                </a:schemeClr>
              </a:solidFill>
              <a:latin typeface="Santorini" pitchFamily="50" charset="0"/>
              <a:ea typeface="Verdana" panose="020B0604030504040204" pitchFamily="34" charset="0"/>
            </a:endParaRPr>
          </a:p>
          <a:p>
            <a:r>
              <a:rPr lang="en-US" sz="3200" b="1" dirty="0">
                <a:solidFill>
                  <a:schemeClr val="tx1">
                    <a:lumMod val="85000"/>
                    <a:lumOff val="15000"/>
                  </a:schemeClr>
                </a:solidFill>
                <a:latin typeface="Century Gothic" panose="020B0502020202020204" pitchFamily="34" charset="0"/>
                <a:ea typeface="Verdana" panose="020B0604030504040204" pitchFamily="34" charset="0"/>
              </a:rPr>
              <a:t>Notes</a:t>
            </a:r>
          </a:p>
          <a:p>
            <a:endParaRPr lang="en-US" sz="2800" b="1" dirty="0">
              <a:solidFill>
                <a:schemeClr val="tx1">
                  <a:lumMod val="85000"/>
                  <a:lumOff val="15000"/>
                </a:schemeClr>
              </a:solidFill>
              <a:latin typeface="Santorini" pitchFamily="50" charset="0"/>
              <a:ea typeface="Verdana" panose="020B0604030504040204" pitchFamily="34" charset="0"/>
            </a:endParaRPr>
          </a:p>
        </p:txBody>
      </p:sp>
      <p:pic>
        <p:nvPicPr>
          <p:cNvPr id="4" name="Picture 3" descr="A red and black logo&#10;&#10;Description automatically generated">
            <a:extLst>
              <a:ext uri="{FF2B5EF4-FFF2-40B4-BE49-F238E27FC236}">
                <a16:creationId xmlns:a16="http://schemas.microsoft.com/office/drawing/2014/main" id="{527AD19F-D510-3EF2-31F1-D80B1FF9A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724387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3C74F2-5C3E-4391-ACBB-3EAD0FF4B0F3}"/>
              </a:ext>
            </a:extLst>
          </p:cNvPr>
          <p:cNvPicPr>
            <a:picLocks noChangeAspect="1"/>
          </p:cNvPicPr>
          <p:nvPr/>
        </p:nvPicPr>
        <p:blipFill>
          <a:blip r:embed="rId2">
            <a:extLst>
              <a:ext uri="{28A0092B-C50C-407E-A947-70E740481C1C}">
                <a14:useLocalDpi xmlns:a14="http://schemas.microsoft.com/office/drawing/2010/main" val="0"/>
              </a:ext>
            </a:extLst>
          </a:blip>
          <a:srcRect l="13798" r="13798"/>
          <a:stretch/>
        </p:blipFill>
        <p:spPr>
          <a:xfrm>
            <a:off x="165339" y="543444"/>
            <a:ext cx="6527322" cy="5920940"/>
          </a:xfrm>
          <a:prstGeom prst="rect">
            <a:avLst/>
          </a:prstGeom>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8C8A2FBA-2B1B-4B4B-B24D-61451B2D55AB}"/>
              </a:ext>
            </a:extLst>
          </p:cNvPr>
          <p:cNvSpPr txBox="1"/>
          <p:nvPr/>
        </p:nvSpPr>
        <p:spPr>
          <a:xfrm>
            <a:off x="572258" y="7083373"/>
            <a:ext cx="5713485" cy="1828708"/>
          </a:xfrm>
          <a:prstGeom prst="rect">
            <a:avLst/>
          </a:prstGeom>
        </p:spPr>
        <p:txBody>
          <a:bodyPr vert="horz" lIns="91440" tIns="45720" rIns="91440" bIns="45720" rtlCol="0" anchor="ctr">
            <a:normAutofit/>
          </a:bodyPr>
          <a:lstStyle/>
          <a:p>
            <a:pPr defTabSz="685796">
              <a:lnSpc>
                <a:spcPct val="90000"/>
              </a:lnSpc>
              <a:spcBef>
                <a:spcPct val="0"/>
              </a:spcBef>
              <a:spcAft>
                <a:spcPts val="1800"/>
              </a:spcAft>
            </a:pPr>
            <a:r>
              <a:rPr lang="en-US" sz="3200" b="1" dirty="0">
                <a:solidFill>
                  <a:srgbClr val="000000"/>
                </a:solidFill>
                <a:latin typeface="+mj-lt"/>
                <a:ea typeface="+mj-ea"/>
                <a:cs typeface="+mj-cs"/>
              </a:rPr>
              <a:t>Step 3</a:t>
            </a:r>
            <a:r>
              <a:rPr lang="en-US" sz="3200" b="1">
                <a:solidFill>
                  <a:srgbClr val="000000"/>
                </a:solidFill>
                <a:latin typeface="+mj-lt"/>
                <a:ea typeface="+mj-ea"/>
                <a:cs typeface="+mj-cs"/>
              </a:rPr>
              <a:t>: </a:t>
            </a:r>
            <a:r>
              <a:rPr lang="en-US" sz="3200">
                <a:solidFill>
                  <a:srgbClr val="000000"/>
                </a:solidFill>
                <a:latin typeface="+mj-lt"/>
                <a:ea typeface="+mj-ea"/>
                <a:cs typeface="+mj-cs"/>
              </a:rPr>
              <a:t>Conduct a Competitor Analysis</a:t>
            </a:r>
            <a:endParaRPr lang="en-US" sz="900" dirty="0">
              <a:solidFill>
                <a:srgbClr val="000000"/>
              </a:solidFill>
              <a:latin typeface="+mj-lt"/>
              <a:ea typeface="+mj-ea"/>
              <a:cs typeface="+mj-cs"/>
            </a:endParaRP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a:xfrm>
            <a:off x="1577038" y="9234030"/>
            <a:ext cx="3703922" cy="163074"/>
          </a:xfrm>
        </p:spPr>
        <p:txBody>
          <a:bodyPr vert="horz" lIns="91440" tIns="45720" rIns="91440" bIns="45720" rtlCol="0" anchor="ctr">
            <a:normAutofit/>
          </a:bodyPr>
          <a:lstStyle/>
          <a:p>
            <a:pPr defTabSz="514347">
              <a:lnSpc>
                <a:spcPct val="90000"/>
              </a:lnSpc>
              <a:spcAft>
                <a:spcPts val="600"/>
              </a:spcAft>
              <a:defRPr/>
            </a:pPr>
            <a:r>
              <a:rPr lang="en-US" sz="500">
                <a:solidFill>
                  <a:srgbClr val="898989"/>
                </a:solidFill>
              </a:rPr>
              <a:t>Create Your Unique Value Proposition Planner</a:t>
            </a:r>
            <a:endParaRPr lang="en-US" sz="500" dirty="0">
              <a:solidFill>
                <a:srgbClr val="898989"/>
              </a:solidFill>
            </a:endParaRPr>
          </a:p>
        </p:txBody>
      </p:sp>
      <p:pic>
        <p:nvPicPr>
          <p:cNvPr id="3" name="Picture 2" descr="A red and black logo&#10;&#10;Description automatically generated">
            <a:extLst>
              <a:ext uri="{FF2B5EF4-FFF2-40B4-BE49-F238E27FC236}">
                <a16:creationId xmlns:a16="http://schemas.microsoft.com/office/drawing/2014/main" id="{0C405850-FB8D-AE1E-6390-50F0CD5B42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947212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8A2FBA-2B1B-4B4B-B24D-61451B2D55AB}"/>
              </a:ext>
            </a:extLst>
          </p:cNvPr>
          <p:cNvSpPr txBox="1"/>
          <p:nvPr/>
        </p:nvSpPr>
        <p:spPr>
          <a:xfrm>
            <a:off x="427605" y="938980"/>
            <a:ext cx="6002789" cy="584775"/>
          </a:xfrm>
          <a:prstGeom prst="rect">
            <a:avLst/>
          </a:prstGeom>
          <a:noFill/>
        </p:spPr>
        <p:txBody>
          <a:bodyPr wrap="square">
            <a:spAutoFit/>
          </a:bodyPr>
          <a:lstStyle/>
          <a:p>
            <a:pPr algn="ctr"/>
            <a:r>
              <a:rPr lang="en-US" sz="3200" b="1" dirty="0">
                <a:solidFill>
                  <a:schemeClr val="tx1">
                    <a:lumMod val="75000"/>
                    <a:lumOff val="25000"/>
                  </a:schemeClr>
                </a:solidFill>
                <a:latin typeface="Century Gothic" panose="020B0502020202020204" pitchFamily="34" charset="0"/>
                <a:ea typeface="Helvetica" panose="020B0604020202020204" pitchFamily="34" charset="0"/>
                <a:cs typeface="Verdana" panose="020B0604030504040204" pitchFamily="34" charset="0"/>
              </a:rPr>
              <a:t>Explore Your Competition</a:t>
            </a:r>
            <a:endParaRPr lang="en-US" sz="4400" b="1" dirty="0">
              <a:solidFill>
                <a:schemeClr val="tx1">
                  <a:lumMod val="75000"/>
                  <a:lumOff val="25000"/>
                </a:schemeClr>
              </a:solidFill>
              <a:latin typeface="Century Gothic" panose="020B0502020202020204" pitchFamily="34" charset="0"/>
              <a:ea typeface="Helvetica" panose="020B0604020202020204" pitchFamily="34" charset="0"/>
              <a:cs typeface="Verdana" panose="020B0604030504040204" pitchFamily="34" charset="0"/>
            </a:endParaRP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a:t>Create Your Unique Value Proposition Planner</a:t>
            </a:r>
            <a:endParaRPr lang="en-GB" dirty="0"/>
          </a:p>
        </p:txBody>
      </p:sp>
      <p:sp>
        <p:nvSpPr>
          <p:cNvPr id="4" name="TextBox 3">
            <a:extLst>
              <a:ext uri="{FF2B5EF4-FFF2-40B4-BE49-F238E27FC236}">
                <a16:creationId xmlns:a16="http://schemas.microsoft.com/office/drawing/2014/main" id="{21B421C7-33AF-6588-00DF-AD19B226ECDE}"/>
              </a:ext>
            </a:extLst>
          </p:cNvPr>
          <p:cNvSpPr txBox="1"/>
          <p:nvPr/>
        </p:nvSpPr>
        <p:spPr>
          <a:xfrm>
            <a:off x="696627" y="2784943"/>
            <a:ext cx="5464747" cy="6182077"/>
          </a:xfrm>
          <a:prstGeom prst="rect">
            <a:avLst/>
          </a:prstGeom>
          <a:solidFill>
            <a:schemeClr val="tx1"/>
          </a:solidFill>
        </p:spPr>
        <p:txBody>
          <a:bodyPr wrap="square">
            <a:spAutoFit/>
          </a:bodyPr>
          <a:lstStyle/>
          <a:p>
            <a:pPr>
              <a:lnSpc>
                <a:spcPct val="115000"/>
              </a:lnSpc>
              <a:spcAft>
                <a:spcPts val="1200"/>
              </a:spcAft>
            </a:pPr>
            <a:endPar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It’s important to see what your competitors are up to and what they say about themselves and their offers. This isn’t so you can imitate them but so that you can find your unique spot in the market.</a:t>
            </a:r>
          </a:p>
          <a:p>
            <a:pPr>
              <a:lnSpc>
                <a:spcPct val="115000"/>
              </a:lnSpc>
              <a:spcAft>
                <a:spcPts val="1200"/>
              </a:spcAft>
            </a:pPr>
            <a:endPar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1200"/>
              </a:spcAft>
            </a:pPr>
            <a:r>
              <a:rPr lang="en-US" sz="1400" b="1" kern="100" dirty="0">
                <a:solidFill>
                  <a:schemeClr val="bg1"/>
                </a:solidFill>
                <a:latin typeface="Verdana" panose="020B0604030504040204" pitchFamily="34" charset="0"/>
                <a:ea typeface="Verdana" panose="020B0604030504040204" pitchFamily="34" charset="0"/>
                <a:cs typeface="Verdana" panose="020B0604030504040204" pitchFamily="34" charset="0"/>
              </a:rPr>
              <a:t>Gather Competitor Data</a:t>
            </a:r>
          </a:p>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As you analyze their UVPs, you’ll be able to clarify the ways your business/product/service is different. That’s vital when you create your own UVP.</a:t>
            </a:r>
          </a:p>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Here's how you can gather data from your nearest competitors:</a:t>
            </a:r>
          </a:p>
          <a:p>
            <a:pPr marL="171449" indent="-171449">
              <a:lnSpc>
                <a:spcPct val="115000"/>
              </a:lnSpc>
              <a:spcAft>
                <a:spcPts val="6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Identify the competitor's UVP from their website, marketing materials, or messaging. </a:t>
            </a:r>
          </a:p>
          <a:p>
            <a:pPr marL="171449" indent="-171449">
              <a:lnSpc>
                <a:spcPct val="115000"/>
              </a:lnSpc>
              <a:spcAft>
                <a:spcPts val="6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Analyze the key components of their UVP:</a:t>
            </a:r>
          </a:p>
          <a:p>
            <a:pPr marL="628647" lvl="1" indent="-171449">
              <a:lnSpc>
                <a:spcPct val="115000"/>
              </a:lnSpc>
              <a:spcAft>
                <a:spcPts val="600"/>
              </a:spcAft>
              <a:buFont typeface="Courier New" panose="02070309020205020404" pitchFamily="49" charset="0"/>
              <a:buChar char="o"/>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Target audience. Who are they targeting? </a:t>
            </a:r>
          </a:p>
          <a:p>
            <a:pPr marL="628647" lvl="1" indent="-171449">
              <a:lnSpc>
                <a:spcPct val="115000"/>
              </a:lnSpc>
              <a:spcAft>
                <a:spcPts val="600"/>
              </a:spcAft>
              <a:buFont typeface="Courier New" panose="02070309020205020404" pitchFamily="49" charset="0"/>
              <a:buChar char="o"/>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Problem addressed. What customers’ needs or problems are they claiming to solve?</a:t>
            </a:r>
          </a:p>
          <a:p>
            <a:pPr marL="628647" lvl="1" indent="-171449">
              <a:lnSpc>
                <a:spcPct val="115000"/>
              </a:lnSpc>
              <a:spcAft>
                <a:spcPts val="600"/>
              </a:spcAft>
              <a:buFont typeface="Courier New" panose="02070309020205020404" pitchFamily="49" charset="0"/>
              <a:buChar char="o"/>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Benefits offered. What benefits are they promising? </a:t>
            </a:r>
          </a:p>
          <a:p>
            <a:pPr marL="628647" lvl="1" indent="-171449">
              <a:lnSpc>
                <a:spcPct val="115000"/>
              </a:lnSpc>
              <a:spcAft>
                <a:spcPts val="1200"/>
              </a:spcAft>
              <a:buFont typeface="Courier New" panose="02070309020205020404" pitchFamily="49" charset="0"/>
              <a:buChar char="o"/>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Differentiators. How do they claim to be different from or better than others?</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Identify the strengths and weaknesses of their UVPs.</a:t>
            </a:r>
          </a:p>
          <a:p>
            <a:pPr>
              <a:lnSpc>
                <a:spcPct val="115000"/>
              </a:lnSpc>
              <a:spcAft>
                <a:spcPts val="1200"/>
              </a:spcAft>
            </a:pPr>
            <a:endParaRPr lang="en-US" sz="1200" kern="100"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descr="A red and black logo&#10;&#10;Description automatically generated">
            <a:extLst>
              <a:ext uri="{FF2B5EF4-FFF2-40B4-BE49-F238E27FC236}">
                <a16:creationId xmlns:a16="http://schemas.microsoft.com/office/drawing/2014/main" id="{15E3DCFD-3597-363A-00AF-69A33BB6BF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3337355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7B45FA-B36F-4C6A-A104-497754023E40}"/>
              </a:ext>
            </a:extLst>
          </p:cNvPr>
          <p:cNvSpPr txBox="1"/>
          <p:nvPr/>
        </p:nvSpPr>
        <p:spPr>
          <a:xfrm>
            <a:off x="589154" y="652186"/>
            <a:ext cx="5679692" cy="283539"/>
          </a:xfrm>
          <a:prstGeom prst="rect">
            <a:avLst/>
          </a:prstGeom>
          <a:noFill/>
        </p:spPr>
        <p:txBody>
          <a:bodyPr wrap="square">
            <a:spAutoFit/>
          </a:bodyPr>
          <a:lstStyle/>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Identify your top three competitors:</a:t>
            </a: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a:t>Create Your Unique Value Proposition Planner</a:t>
            </a:r>
            <a:endParaRPr lang="en-GB" dirty="0"/>
          </a:p>
        </p:txBody>
      </p:sp>
      <p:graphicFrame>
        <p:nvGraphicFramePr>
          <p:cNvPr id="5" name="Table 4">
            <a:extLst>
              <a:ext uri="{FF2B5EF4-FFF2-40B4-BE49-F238E27FC236}">
                <a16:creationId xmlns:a16="http://schemas.microsoft.com/office/drawing/2014/main" id="{5039354E-4E5F-CCE2-DE1C-CBD5834AA9C6}"/>
              </a:ext>
            </a:extLst>
          </p:cNvPr>
          <p:cNvGraphicFramePr>
            <a:graphicFrameLocks noGrp="1"/>
          </p:cNvGraphicFramePr>
          <p:nvPr>
            <p:extLst>
              <p:ext uri="{D42A27DB-BD31-4B8C-83A1-F6EECF244321}">
                <p14:modId xmlns:p14="http://schemas.microsoft.com/office/powerpoint/2010/main" val="3098264648"/>
              </p:ext>
            </p:extLst>
          </p:nvPr>
        </p:nvGraphicFramePr>
        <p:xfrm>
          <a:off x="657116" y="1092325"/>
          <a:ext cx="5543767" cy="2167044"/>
        </p:xfrm>
        <a:graphic>
          <a:graphicData uri="http://schemas.openxmlformats.org/drawingml/2006/table">
            <a:tbl>
              <a:tblPr firstRow="1" bandRow="1">
                <a:tableStyleId>{F5AB1C69-6EDB-4FF4-983F-18BD219EF322}</a:tableStyleId>
              </a:tblPr>
              <a:tblGrid>
                <a:gridCol w="776268">
                  <a:extLst>
                    <a:ext uri="{9D8B030D-6E8A-4147-A177-3AD203B41FA5}">
                      <a16:colId xmlns:a16="http://schemas.microsoft.com/office/drawing/2014/main" val="3260044437"/>
                    </a:ext>
                  </a:extLst>
                </a:gridCol>
                <a:gridCol w="4767499">
                  <a:extLst>
                    <a:ext uri="{9D8B030D-6E8A-4147-A177-3AD203B41FA5}">
                      <a16:colId xmlns:a16="http://schemas.microsoft.com/office/drawing/2014/main" val="3614276846"/>
                    </a:ext>
                  </a:extLst>
                </a:gridCol>
              </a:tblGrid>
              <a:tr h="719861">
                <a:tc>
                  <a:txBody>
                    <a:bodyPr/>
                    <a:lstStyle/>
                    <a:p>
                      <a:pPr algn="ctr"/>
                      <a:r>
                        <a:rPr lang="en-US" sz="1200" b="1" dirty="0">
                          <a:solidFill>
                            <a:schemeClr val="bg1"/>
                          </a:solidFill>
                          <a:latin typeface="Verdana" panose="020B0604030504040204" pitchFamily="34" charset="0"/>
                          <a:ea typeface="Verdana" panose="020B0604030504040204" pitchFamily="34" charset="0"/>
                        </a:rPr>
                        <a:t>Comp.1</a:t>
                      </a:r>
                    </a:p>
                  </a:txBody>
                  <a:tcPr anchor="ctr">
                    <a:solidFill>
                      <a:schemeClr val="tx1"/>
                    </a:solidFill>
                  </a:tcPr>
                </a:tc>
                <a:tc>
                  <a:txBody>
                    <a:bodyPr/>
                    <a:lstStyle/>
                    <a:p>
                      <a:endParaRPr lang="en-US" sz="1500" dirty="0"/>
                    </a:p>
                  </a:txBody>
                  <a:tcPr>
                    <a:solidFill>
                      <a:schemeClr val="tx1"/>
                    </a:solidFill>
                  </a:tcPr>
                </a:tc>
                <a:extLst>
                  <a:ext uri="{0D108BD9-81ED-4DB2-BD59-A6C34878D82A}">
                    <a16:rowId xmlns:a16="http://schemas.microsoft.com/office/drawing/2014/main" val="336391380"/>
                  </a:ext>
                </a:extLst>
              </a:tr>
              <a:tr h="727322">
                <a:tc>
                  <a:txBody>
                    <a:bodyPr/>
                    <a:lstStyle/>
                    <a:p>
                      <a:pPr algn="ctr"/>
                      <a:r>
                        <a:rPr lang="en-US" sz="1200" b="1" dirty="0">
                          <a:latin typeface="Verdana" panose="020B0604030504040204" pitchFamily="34" charset="0"/>
                          <a:ea typeface="Verdana" panose="020B0604030504040204" pitchFamily="34" charset="0"/>
                        </a:rPr>
                        <a:t>Comp. 2.</a:t>
                      </a:r>
                    </a:p>
                  </a:txBody>
                  <a:tcPr anchor="ctr">
                    <a:solidFill>
                      <a:schemeClr val="tx1"/>
                    </a:solidFill>
                  </a:tcPr>
                </a:tc>
                <a:tc>
                  <a:txBody>
                    <a:bodyPr/>
                    <a:lstStyle/>
                    <a:p>
                      <a:endParaRPr lang="en-US" sz="1500" dirty="0"/>
                    </a:p>
                  </a:txBody>
                  <a:tcPr>
                    <a:solidFill>
                      <a:schemeClr val="tx1"/>
                    </a:solidFill>
                  </a:tcPr>
                </a:tc>
                <a:extLst>
                  <a:ext uri="{0D108BD9-81ED-4DB2-BD59-A6C34878D82A}">
                    <a16:rowId xmlns:a16="http://schemas.microsoft.com/office/drawing/2014/main" val="3339744942"/>
                  </a:ext>
                </a:extLst>
              </a:tr>
              <a:tr h="719861">
                <a:tc>
                  <a:txBody>
                    <a:bodyPr/>
                    <a:lstStyle/>
                    <a:p>
                      <a:pPr algn="ctr"/>
                      <a:r>
                        <a:rPr lang="en-US" sz="1200" b="1" dirty="0">
                          <a:latin typeface="Verdana" panose="020B0604030504040204" pitchFamily="34" charset="0"/>
                          <a:ea typeface="Verdana" panose="020B0604030504040204" pitchFamily="34" charset="0"/>
                        </a:rPr>
                        <a:t>Comp. 3.</a:t>
                      </a:r>
                    </a:p>
                  </a:txBody>
                  <a:tcPr anchor="ctr">
                    <a:solidFill>
                      <a:schemeClr val="tx1"/>
                    </a:solidFill>
                  </a:tcPr>
                </a:tc>
                <a:tc>
                  <a:txBody>
                    <a:bodyPr/>
                    <a:lstStyle/>
                    <a:p>
                      <a:endParaRPr lang="en-US" sz="1500" dirty="0"/>
                    </a:p>
                  </a:txBody>
                  <a:tcPr>
                    <a:solidFill>
                      <a:schemeClr val="tx1"/>
                    </a:solidFill>
                  </a:tcPr>
                </a:tc>
                <a:extLst>
                  <a:ext uri="{0D108BD9-81ED-4DB2-BD59-A6C34878D82A}">
                    <a16:rowId xmlns:a16="http://schemas.microsoft.com/office/drawing/2014/main" val="4092996679"/>
                  </a:ext>
                </a:extLst>
              </a:tr>
            </a:tbl>
          </a:graphicData>
        </a:graphic>
      </p:graphicFrame>
      <p:sp>
        <p:nvSpPr>
          <p:cNvPr id="4" name="TextBox 3">
            <a:extLst>
              <a:ext uri="{FF2B5EF4-FFF2-40B4-BE49-F238E27FC236}">
                <a16:creationId xmlns:a16="http://schemas.microsoft.com/office/drawing/2014/main" id="{B3CCC4EA-F6C7-DC2E-A3F1-117C3267D16B}"/>
              </a:ext>
            </a:extLst>
          </p:cNvPr>
          <p:cNvSpPr txBox="1"/>
          <p:nvPr/>
        </p:nvSpPr>
        <p:spPr>
          <a:xfrm>
            <a:off x="589153" y="3630747"/>
            <a:ext cx="5679692" cy="283539"/>
          </a:xfrm>
          <a:prstGeom prst="rect">
            <a:avLst/>
          </a:prstGeom>
          <a:noFill/>
        </p:spPr>
        <p:txBody>
          <a:bodyPr wrap="square">
            <a:spAutoFit/>
          </a:bodyPr>
          <a:lstStyle/>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Find where they publish their UVPs, </a:t>
            </a:r>
          </a:p>
        </p:txBody>
      </p:sp>
      <p:graphicFrame>
        <p:nvGraphicFramePr>
          <p:cNvPr id="6" name="Table 5">
            <a:extLst>
              <a:ext uri="{FF2B5EF4-FFF2-40B4-BE49-F238E27FC236}">
                <a16:creationId xmlns:a16="http://schemas.microsoft.com/office/drawing/2014/main" id="{3941C809-D58D-992F-539E-751EAD00B577}"/>
              </a:ext>
            </a:extLst>
          </p:cNvPr>
          <p:cNvGraphicFramePr>
            <a:graphicFrameLocks noGrp="1"/>
          </p:cNvGraphicFramePr>
          <p:nvPr>
            <p:extLst>
              <p:ext uri="{D42A27DB-BD31-4B8C-83A1-F6EECF244321}">
                <p14:modId xmlns:p14="http://schemas.microsoft.com/office/powerpoint/2010/main" val="3826108591"/>
              </p:ext>
            </p:extLst>
          </p:nvPr>
        </p:nvGraphicFramePr>
        <p:xfrm>
          <a:off x="657117" y="3914286"/>
          <a:ext cx="5543767" cy="5113141"/>
        </p:xfrm>
        <a:graphic>
          <a:graphicData uri="http://schemas.openxmlformats.org/drawingml/2006/table">
            <a:tbl>
              <a:tblPr firstRow="1" bandRow="1">
                <a:tableStyleId>{F5AB1C69-6EDB-4FF4-983F-18BD219EF322}</a:tableStyleId>
              </a:tblPr>
              <a:tblGrid>
                <a:gridCol w="763911">
                  <a:extLst>
                    <a:ext uri="{9D8B030D-6E8A-4147-A177-3AD203B41FA5}">
                      <a16:colId xmlns:a16="http://schemas.microsoft.com/office/drawing/2014/main" val="3260044437"/>
                    </a:ext>
                  </a:extLst>
                </a:gridCol>
                <a:gridCol w="4779856">
                  <a:extLst>
                    <a:ext uri="{9D8B030D-6E8A-4147-A177-3AD203B41FA5}">
                      <a16:colId xmlns:a16="http://schemas.microsoft.com/office/drawing/2014/main" val="3614276846"/>
                    </a:ext>
                  </a:extLst>
                </a:gridCol>
              </a:tblGrid>
              <a:tr h="1698512">
                <a:tc>
                  <a:txBody>
                    <a:bodyPr/>
                    <a:lstStyle/>
                    <a:p>
                      <a:pPr algn="ctr"/>
                      <a:r>
                        <a:rPr lang="en-US" sz="1200" b="1" dirty="0">
                          <a:solidFill>
                            <a:schemeClr val="bg1"/>
                          </a:solidFill>
                          <a:latin typeface="Verdana" panose="020B0604030504040204" pitchFamily="34" charset="0"/>
                          <a:ea typeface="Verdana" panose="020B0604030504040204" pitchFamily="34" charset="0"/>
                        </a:rPr>
                        <a:t>Comp. 1</a:t>
                      </a:r>
                    </a:p>
                  </a:txBody>
                  <a:tcPr anchor="ctr">
                    <a:solidFill>
                      <a:schemeClr val="tx1"/>
                    </a:solidFill>
                  </a:tcPr>
                </a:tc>
                <a:tc>
                  <a:txBody>
                    <a:bodyPr/>
                    <a:lstStyle/>
                    <a:p>
                      <a:r>
                        <a:rPr lang="en-US" sz="1100" b="0" i="1" dirty="0">
                          <a:solidFill>
                            <a:schemeClr val="bg1"/>
                          </a:solidFill>
                        </a:rPr>
                        <a:t>e.g. website, blog, social media</a:t>
                      </a:r>
                    </a:p>
                  </a:txBody>
                  <a:tcPr>
                    <a:solidFill>
                      <a:schemeClr val="tx1"/>
                    </a:solidFill>
                  </a:tcPr>
                </a:tc>
                <a:extLst>
                  <a:ext uri="{0D108BD9-81ED-4DB2-BD59-A6C34878D82A}">
                    <a16:rowId xmlns:a16="http://schemas.microsoft.com/office/drawing/2014/main" val="336391380"/>
                  </a:ext>
                </a:extLst>
              </a:tr>
              <a:tr h="1716117">
                <a:tc>
                  <a:txBody>
                    <a:bodyPr/>
                    <a:lstStyle/>
                    <a:p>
                      <a:pPr algn="ctr"/>
                      <a:r>
                        <a:rPr lang="en-US" sz="1200" b="1" dirty="0">
                          <a:latin typeface="Verdana" panose="020B0604030504040204" pitchFamily="34" charset="0"/>
                          <a:ea typeface="Verdana" panose="020B0604030504040204" pitchFamily="34" charset="0"/>
                        </a:rPr>
                        <a:t>Comp. 2</a:t>
                      </a:r>
                    </a:p>
                  </a:txBody>
                  <a:tcPr anchor="ctr">
                    <a:solidFill>
                      <a:schemeClr val="tx1"/>
                    </a:solidFill>
                  </a:tcPr>
                </a:tc>
                <a:tc>
                  <a:txBody>
                    <a:bodyPr/>
                    <a:lstStyle/>
                    <a:p>
                      <a:endParaRPr lang="en-US" sz="1500" dirty="0"/>
                    </a:p>
                  </a:txBody>
                  <a:tcPr>
                    <a:solidFill>
                      <a:schemeClr val="tx1"/>
                    </a:solidFill>
                  </a:tcPr>
                </a:tc>
                <a:extLst>
                  <a:ext uri="{0D108BD9-81ED-4DB2-BD59-A6C34878D82A}">
                    <a16:rowId xmlns:a16="http://schemas.microsoft.com/office/drawing/2014/main" val="3339744942"/>
                  </a:ext>
                </a:extLst>
              </a:tr>
              <a:tr h="1698512">
                <a:tc>
                  <a:txBody>
                    <a:bodyPr/>
                    <a:lstStyle/>
                    <a:p>
                      <a:pPr algn="ctr"/>
                      <a:r>
                        <a:rPr lang="en-US" sz="1200" b="1" dirty="0">
                          <a:latin typeface="Verdana" panose="020B0604030504040204" pitchFamily="34" charset="0"/>
                          <a:ea typeface="Verdana" panose="020B0604030504040204" pitchFamily="34" charset="0"/>
                        </a:rPr>
                        <a:t>Comp.3</a:t>
                      </a:r>
                    </a:p>
                  </a:txBody>
                  <a:tcPr anchor="ctr">
                    <a:solidFill>
                      <a:schemeClr val="tx1"/>
                    </a:solidFill>
                  </a:tcPr>
                </a:tc>
                <a:tc>
                  <a:txBody>
                    <a:bodyPr/>
                    <a:lstStyle/>
                    <a:p>
                      <a:endParaRPr lang="en-US" sz="1500" dirty="0"/>
                    </a:p>
                  </a:txBody>
                  <a:tcPr>
                    <a:solidFill>
                      <a:schemeClr val="tx1"/>
                    </a:solidFill>
                  </a:tcPr>
                </a:tc>
                <a:extLst>
                  <a:ext uri="{0D108BD9-81ED-4DB2-BD59-A6C34878D82A}">
                    <a16:rowId xmlns:a16="http://schemas.microsoft.com/office/drawing/2014/main" val="4092996679"/>
                  </a:ext>
                </a:extLst>
              </a:tr>
            </a:tbl>
          </a:graphicData>
        </a:graphic>
      </p:graphicFrame>
      <p:pic>
        <p:nvPicPr>
          <p:cNvPr id="7" name="Picture 6" descr="A red and black logo&#10;&#10;Description automatically generated">
            <a:extLst>
              <a:ext uri="{FF2B5EF4-FFF2-40B4-BE49-F238E27FC236}">
                <a16:creationId xmlns:a16="http://schemas.microsoft.com/office/drawing/2014/main" id="{81FDA592-7950-8032-65C4-37EB70CB6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1239199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7B45FA-B36F-4C6A-A104-497754023E40}"/>
              </a:ext>
            </a:extLst>
          </p:cNvPr>
          <p:cNvSpPr txBox="1"/>
          <p:nvPr/>
        </p:nvSpPr>
        <p:spPr>
          <a:xfrm>
            <a:off x="447385" y="228064"/>
            <a:ext cx="5679692" cy="283539"/>
          </a:xfrm>
          <a:prstGeom prst="rect">
            <a:avLst/>
          </a:prstGeom>
          <a:noFill/>
        </p:spPr>
        <p:txBody>
          <a:bodyPr wrap="square">
            <a:spAutoFit/>
          </a:bodyPr>
          <a:lstStyle/>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Analyze their UVPs:</a:t>
            </a: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a:t>Create Your Unique Value Proposition Planner</a:t>
            </a:r>
            <a:endParaRPr lang="en-GB" dirty="0"/>
          </a:p>
        </p:txBody>
      </p:sp>
      <p:graphicFrame>
        <p:nvGraphicFramePr>
          <p:cNvPr id="5" name="Table 4">
            <a:extLst>
              <a:ext uri="{FF2B5EF4-FFF2-40B4-BE49-F238E27FC236}">
                <a16:creationId xmlns:a16="http://schemas.microsoft.com/office/drawing/2014/main" id="{5039354E-4E5F-CCE2-DE1C-CBD5834AA9C6}"/>
              </a:ext>
            </a:extLst>
          </p:cNvPr>
          <p:cNvGraphicFramePr>
            <a:graphicFrameLocks noGrp="1"/>
          </p:cNvGraphicFramePr>
          <p:nvPr>
            <p:extLst>
              <p:ext uri="{D42A27DB-BD31-4B8C-83A1-F6EECF244321}">
                <p14:modId xmlns:p14="http://schemas.microsoft.com/office/powerpoint/2010/main" val="749786572"/>
              </p:ext>
            </p:extLst>
          </p:nvPr>
        </p:nvGraphicFramePr>
        <p:xfrm>
          <a:off x="447385" y="652186"/>
          <a:ext cx="5928703" cy="8319276"/>
        </p:xfrm>
        <a:graphic>
          <a:graphicData uri="http://schemas.openxmlformats.org/drawingml/2006/table">
            <a:tbl>
              <a:tblPr firstRow="1" bandRow="1">
                <a:tableStyleId>{F5AB1C69-6EDB-4FF4-983F-18BD219EF322}</a:tableStyleId>
              </a:tblPr>
              <a:tblGrid>
                <a:gridCol w="775935">
                  <a:extLst>
                    <a:ext uri="{9D8B030D-6E8A-4147-A177-3AD203B41FA5}">
                      <a16:colId xmlns:a16="http://schemas.microsoft.com/office/drawing/2014/main" val="3260044437"/>
                    </a:ext>
                  </a:extLst>
                </a:gridCol>
                <a:gridCol w="1288192">
                  <a:extLst>
                    <a:ext uri="{9D8B030D-6E8A-4147-A177-3AD203B41FA5}">
                      <a16:colId xmlns:a16="http://schemas.microsoft.com/office/drawing/2014/main" val="3614276846"/>
                    </a:ext>
                  </a:extLst>
                </a:gridCol>
                <a:gridCol w="1288192">
                  <a:extLst>
                    <a:ext uri="{9D8B030D-6E8A-4147-A177-3AD203B41FA5}">
                      <a16:colId xmlns:a16="http://schemas.microsoft.com/office/drawing/2014/main" val="846444210"/>
                    </a:ext>
                  </a:extLst>
                </a:gridCol>
                <a:gridCol w="1288192">
                  <a:extLst>
                    <a:ext uri="{9D8B030D-6E8A-4147-A177-3AD203B41FA5}">
                      <a16:colId xmlns:a16="http://schemas.microsoft.com/office/drawing/2014/main" val="2181975548"/>
                    </a:ext>
                  </a:extLst>
                </a:gridCol>
                <a:gridCol w="1288192">
                  <a:extLst>
                    <a:ext uri="{9D8B030D-6E8A-4147-A177-3AD203B41FA5}">
                      <a16:colId xmlns:a16="http://schemas.microsoft.com/office/drawing/2014/main" val="2097743539"/>
                    </a:ext>
                  </a:extLst>
                </a:gridCol>
              </a:tblGrid>
              <a:tr h="556434">
                <a:tc>
                  <a:txBody>
                    <a:bodyPr/>
                    <a:lstStyle/>
                    <a:p>
                      <a:pPr algn="ctr"/>
                      <a:endParaRPr lang="en-US" sz="1200" b="1" dirty="0">
                        <a:solidFill>
                          <a:schemeClr val="bg1"/>
                        </a:solidFill>
                        <a:latin typeface="Verdana" panose="020B0604030504040204" pitchFamily="34" charset="0"/>
                        <a:ea typeface="Verdana" panose="020B0604030504040204" pitchFamily="34" charset="0"/>
                      </a:endParaRPr>
                    </a:p>
                  </a:txBody>
                  <a:tcPr anchor="ctr">
                    <a:solidFill>
                      <a:schemeClr val="tx1"/>
                    </a:solidFill>
                  </a:tcPr>
                </a:tc>
                <a:tc>
                  <a:txBody>
                    <a:bodyPr/>
                    <a:lstStyle/>
                    <a:p>
                      <a:pPr algn="ctr"/>
                      <a:r>
                        <a:rPr lang="en-US" sz="1100" dirty="0">
                          <a:solidFill>
                            <a:schemeClr val="bg1"/>
                          </a:solidFill>
                        </a:rPr>
                        <a:t>Target audience</a:t>
                      </a:r>
                    </a:p>
                  </a:txBody>
                  <a:tcPr anchor="ctr">
                    <a:solidFill>
                      <a:schemeClr val="tx1"/>
                    </a:solidFill>
                  </a:tcPr>
                </a:tc>
                <a:tc>
                  <a:txBody>
                    <a:bodyPr/>
                    <a:lstStyle/>
                    <a:p>
                      <a:pPr algn="ctr"/>
                      <a:r>
                        <a:rPr lang="en-US" sz="1100" dirty="0">
                          <a:solidFill>
                            <a:schemeClr val="bg1"/>
                          </a:solidFill>
                        </a:rPr>
                        <a:t>Problem addressed</a:t>
                      </a:r>
                    </a:p>
                  </a:txBody>
                  <a:tcPr anchor="ctr">
                    <a:solidFill>
                      <a:schemeClr val="tx1"/>
                    </a:solidFill>
                  </a:tcPr>
                </a:tc>
                <a:tc>
                  <a:txBody>
                    <a:bodyPr/>
                    <a:lstStyle/>
                    <a:p>
                      <a:pPr algn="ctr"/>
                      <a:r>
                        <a:rPr lang="en-US" sz="1100" dirty="0">
                          <a:solidFill>
                            <a:schemeClr val="bg1"/>
                          </a:solidFill>
                        </a:rPr>
                        <a:t>Benefits offered</a:t>
                      </a:r>
                    </a:p>
                  </a:txBody>
                  <a:tcPr anchor="ctr">
                    <a:solidFill>
                      <a:schemeClr val="tx1"/>
                    </a:solidFill>
                  </a:tcPr>
                </a:tc>
                <a:tc>
                  <a:txBody>
                    <a:bodyPr/>
                    <a:lstStyle/>
                    <a:p>
                      <a:pPr algn="ctr"/>
                      <a:r>
                        <a:rPr lang="en-US" sz="1100" dirty="0">
                          <a:solidFill>
                            <a:schemeClr val="bg1"/>
                          </a:solidFill>
                        </a:rPr>
                        <a:t>Differentiators</a:t>
                      </a:r>
                    </a:p>
                  </a:txBody>
                  <a:tcPr anchor="ctr">
                    <a:solidFill>
                      <a:schemeClr val="tx1"/>
                    </a:solidFill>
                  </a:tcPr>
                </a:tc>
                <a:extLst>
                  <a:ext uri="{0D108BD9-81ED-4DB2-BD59-A6C34878D82A}">
                    <a16:rowId xmlns:a16="http://schemas.microsoft.com/office/drawing/2014/main" val="3003869955"/>
                  </a:ext>
                </a:extLst>
              </a:tr>
              <a:tr h="2587614">
                <a:tc>
                  <a:txBody>
                    <a:bodyPr/>
                    <a:lstStyle/>
                    <a:p>
                      <a:pPr algn="ctr"/>
                      <a:r>
                        <a:rPr lang="en-US" sz="1200" b="1" dirty="0">
                          <a:solidFill>
                            <a:schemeClr val="bg1"/>
                          </a:solidFill>
                          <a:latin typeface="Verdana" panose="020B0604030504040204" pitchFamily="34" charset="0"/>
                          <a:ea typeface="Verdana" panose="020B0604030504040204" pitchFamily="34" charset="0"/>
                        </a:rPr>
                        <a:t>Comp. 1</a:t>
                      </a:r>
                    </a:p>
                  </a:txBody>
                  <a:tcPr anchor="ctr">
                    <a:solidFill>
                      <a:schemeClr val="tx1"/>
                    </a:solidFill>
                  </a:tcPr>
                </a:tc>
                <a:tc>
                  <a:txBody>
                    <a:bodyPr/>
                    <a:lstStyle/>
                    <a:p>
                      <a:endParaRPr lang="en-US" sz="1500" dirty="0">
                        <a:solidFill>
                          <a:schemeClr val="bg1"/>
                        </a:solidFill>
                      </a:endParaRPr>
                    </a:p>
                  </a:txBody>
                  <a:tcPr>
                    <a:solidFill>
                      <a:schemeClr val="tx1"/>
                    </a:solidFill>
                  </a:tcPr>
                </a:tc>
                <a:tc>
                  <a:txBody>
                    <a:bodyPr/>
                    <a:lstStyle/>
                    <a:p>
                      <a:endParaRPr lang="en-US" sz="1500" dirty="0">
                        <a:solidFill>
                          <a:schemeClr val="bg1"/>
                        </a:solidFill>
                      </a:endParaRPr>
                    </a:p>
                  </a:txBody>
                  <a:tcPr>
                    <a:solidFill>
                      <a:schemeClr val="tx1"/>
                    </a:solidFill>
                  </a:tcPr>
                </a:tc>
                <a:tc>
                  <a:txBody>
                    <a:bodyPr/>
                    <a:lstStyle/>
                    <a:p>
                      <a:endParaRPr lang="en-US" sz="1500" dirty="0">
                        <a:solidFill>
                          <a:schemeClr val="bg1"/>
                        </a:solidFill>
                      </a:endParaRPr>
                    </a:p>
                  </a:txBody>
                  <a:tcPr>
                    <a:solidFill>
                      <a:schemeClr val="tx1"/>
                    </a:solidFill>
                  </a:tcPr>
                </a:tc>
                <a:tc>
                  <a:txBody>
                    <a:bodyPr/>
                    <a:lstStyle/>
                    <a:p>
                      <a:endParaRPr lang="en-US" sz="1500" dirty="0">
                        <a:solidFill>
                          <a:schemeClr val="bg1"/>
                        </a:solidFill>
                      </a:endParaRPr>
                    </a:p>
                  </a:txBody>
                  <a:tcPr>
                    <a:solidFill>
                      <a:schemeClr val="tx1"/>
                    </a:solidFill>
                  </a:tcPr>
                </a:tc>
                <a:extLst>
                  <a:ext uri="{0D108BD9-81ED-4DB2-BD59-A6C34878D82A}">
                    <a16:rowId xmlns:a16="http://schemas.microsoft.com/office/drawing/2014/main" val="336391380"/>
                  </a:ext>
                </a:extLst>
              </a:tr>
              <a:tr h="2587614">
                <a:tc>
                  <a:txBody>
                    <a:bodyPr/>
                    <a:lstStyle/>
                    <a:p>
                      <a:pPr algn="ctr"/>
                      <a:r>
                        <a:rPr lang="en-US" sz="1200" b="1" dirty="0">
                          <a:solidFill>
                            <a:schemeClr val="bg1"/>
                          </a:solidFill>
                          <a:latin typeface="Verdana" panose="020B0604030504040204" pitchFamily="34" charset="0"/>
                          <a:ea typeface="Verdana" panose="020B0604030504040204" pitchFamily="34" charset="0"/>
                        </a:rPr>
                        <a:t>Comp. 2</a:t>
                      </a:r>
                    </a:p>
                  </a:txBody>
                  <a:tcPr anchor="ctr">
                    <a:solidFill>
                      <a:schemeClr val="tx1"/>
                    </a:solidFill>
                  </a:tcPr>
                </a:tc>
                <a:tc>
                  <a:txBody>
                    <a:bodyPr/>
                    <a:lstStyle/>
                    <a:p>
                      <a:endParaRPr lang="en-US" sz="1500" dirty="0">
                        <a:solidFill>
                          <a:schemeClr val="bg1"/>
                        </a:solidFill>
                      </a:endParaRPr>
                    </a:p>
                  </a:txBody>
                  <a:tcPr>
                    <a:solidFill>
                      <a:schemeClr val="tx1"/>
                    </a:solidFill>
                  </a:tcPr>
                </a:tc>
                <a:tc>
                  <a:txBody>
                    <a:bodyPr/>
                    <a:lstStyle/>
                    <a:p>
                      <a:endParaRPr lang="en-US" sz="1500" dirty="0">
                        <a:solidFill>
                          <a:schemeClr val="bg1"/>
                        </a:solidFill>
                      </a:endParaRPr>
                    </a:p>
                  </a:txBody>
                  <a:tcPr>
                    <a:solidFill>
                      <a:schemeClr val="tx1"/>
                    </a:solidFill>
                  </a:tcPr>
                </a:tc>
                <a:tc>
                  <a:txBody>
                    <a:bodyPr/>
                    <a:lstStyle/>
                    <a:p>
                      <a:endParaRPr lang="en-US" sz="1500" dirty="0">
                        <a:solidFill>
                          <a:schemeClr val="bg1"/>
                        </a:solidFill>
                      </a:endParaRPr>
                    </a:p>
                  </a:txBody>
                  <a:tcPr>
                    <a:solidFill>
                      <a:schemeClr val="tx1"/>
                    </a:solidFill>
                  </a:tcPr>
                </a:tc>
                <a:tc>
                  <a:txBody>
                    <a:bodyPr/>
                    <a:lstStyle/>
                    <a:p>
                      <a:endParaRPr lang="en-US" sz="1500" dirty="0">
                        <a:solidFill>
                          <a:schemeClr val="bg1"/>
                        </a:solidFill>
                      </a:endParaRPr>
                    </a:p>
                  </a:txBody>
                  <a:tcPr>
                    <a:solidFill>
                      <a:schemeClr val="tx1"/>
                    </a:solidFill>
                  </a:tcPr>
                </a:tc>
                <a:extLst>
                  <a:ext uri="{0D108BD9-81ED-4DB2-BD59-A6C34878D82A}">
                    <a16:rowId xmlns:a16="http://schemas.microsoft.com/office/drawing/2014/main" val="3339744942"/>
                  </a:ext>
                </a:extLst>
              </a:tr>
              <a:tr h="2587614">
                <a:tc>
                  <a:txBody>
                    <a:bodyPr/>
                    <a:lstStyle/>
                    <a:p>
                      <a:pPr algn="ctr"/>
                      <a:r>
                        <a:rPr lang="en-US" sz="1200" b="1" dirty="0">
                          <a:solidFill>
                            <a:schemeClr val="bg1"/>
                          </a:solidFill>
                          <a:latin typeface="Verdana" panose="020B0604030504040204" pitchFamily="34" charset="0"/>
                          <a:ea typeface="Verdana" panose="020B0604030504040204" pitchFamily="34" charset="0"/>
                        </a:rPr>
                        <a:t>Comp. 3</a:t>
                      </a:r>
                    </a:p>
                  </a:txBody>
                  <a:tcPr anchor="ctr">
                    <a:solidFill>
                      <a:schemeClr val="tx1"/>
                    </a:solidFill>
                  </a:tcPr>
                </a:tc>
                <a:tc>
                  <a:txBody>
                    <a:bodyPr/>
                    <a:lstStyle/>
                    <a:p>
                      <a:endParaRPr lang="en-US" sz="1500" dirty="0">
                        <a:solidFill>
                          <a:schemeClr val="bg1"/>
                        </a:solidFill>
                      </a:endParaRPr>
                    </a:p>
                  </a:txBody>
                  <a:tcPr>
                    <a:solidFill>
                      <a:schemeClr val="tx1"/>
                    </a:solidFill>
                  </a:tcPr>
                </a:tc>
                <a:tc>
                  <a:txBody>
                    <a:bodyPr/>
                    <a:lstStyle/>
                    <a:p>
                      <a:endParaRPr lang="en-US" sz="1500" dirty="0">
                        <a:solidFill>
                          <a:schemeClr val="bg1"/>
                        </a:solidFill>
                      </a:endParaRPr>
                    </a:p>
                  </a:txBody>
                  <a:tcPr>
                    <a:solidFill>
                      <a:schemeClr val="tx1"/>
                    </a:solidFill>
                  </a:tcPr>
                </a:tc>
                <a:tc>
                  <a:txBody>
                    <a:bodyPr/>
                    <a:lstStyle/>
                    <a:p>
                      <a:endParaRPr lang="en-US" sz="1500" dirty="0">
                        <a:solidFill>
                          <a:schemeClr val="bg1"/>
                        </a:solidFill>
                      </a:endParaRPr>
                    </a:p>
                  </a:txBody>
                  <a:tcPr>
                    <a:solidFill>
                      <a:schemeClr val="tx1"/>
                    </a:solidFill>
                  </a:tcPr>
                </a:tc>
                <a:tc>
                  <a:txBody>
                    <a:bodyPr/>
                    <a:lstStyle/>
                    <a:p>
                      <a:endParaRPr lang="en-US" sz="1500" dirty="0">
                        <a:solidFill>
                          <a:schemeClr val="bg1"/>
                        </a:solidFill>
                      </a:endParaRPr>
                    </a:p>
                  </a:txBody>
                  <a:tcPr>
                    <a:solidFill>
                      <a:schemeClr val="tx1"/>
                    </a:solidFill>
                  </a:tcPr>
                </a:tc>
                <a:extLst>
                  <a:ext uri="{0D108BD9-81ED-4DB2-BD59-A6C34878D82A}">
                    <a16:rowId xmlns:a16="http://schemas.microsoft.com/office/drawing/2014/main" val="4092996679"/>
                  </a:ext>
                </a:extLst>
              </a:tr>
            </a:tbl>
          </a:graphicData>
        </a:graphic>
      </p:graphicFrame>
      <p:pic>
        <p:nvPicPr>
          <p:cNvPr id="4" name="Picture 3" descr="A red and black logo&#10;&#10;Description automatically generated">
            <a:extLst>
              <a:ext uri="{FF2B5EF4-FFF2-40B4-BE49-F238E27FC236}">
                <a16:creationId xmlns:a16="http://schemas.microsoft.com/office/drawing/2014/main" id="{2293CA7F-848A-1533-79AA-17B077769B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1223804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7B45FA-B36F-4C6A-A104-497754023E40}"/>
              </a:ext>
            </a:extLst>
          </p:cNvPr>
          <p:cNvSpPr txBox="1"/>
          <p:nvPr/>
        </p:nvSpPr>
        <p:spPr>
          <a:xfrm>
            <a:off x="589154" y="368647"/>
            <a:ext cx="5679692" cy="283539"/>
          </a:xfrm>
          <a:prstGeom prst="rect">
            <a:avLst/>
          </a:prstGeom>
          <a:noFill/>
        </p:spPr>
        <p:txBody>
          <a:bodyPr wrap="square">
            <a:spAutoFit/>
          </a:bodyPr>
          <a:lstStyle/>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Identify the strengths and weaknesses of their UVPs:</a:t>
            </a: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a:t>Create Your Unique Value Proposition Planner</a:t>
            </a:r>
            <a:endParaRPr lang="en-GB" dirty="0"/>
          </a:p>
        </p:txBody>
      </p:sp>
      <p:graphicFrame>
        <p:nvGraphicFramePr>
          <p:cNvPr id="5" name="Table 4">
            <a:extLst>
              <a:ext uri="{FF2B5EF4-FFF2-40B4-BE49-F238E27FC236}">
                <a16:creationId xmlns:a16="http://schemas.microsoft.com/office/drawing/2014/main" id="{5039354E-4E5F-CCE2-DE1C-CBD5834AA9C6}"/>
              </a:ext>
            </a:extLst>
          </p:cNvPr>
          <p:cNvGraphicFramePr>
            <a:graphicFrameLocks noGrp="1"/>
          </p:cNvGraphicFramePr>
          <p:nvPr>
            <p:extLst>
              <p:ext uri="{D42A27DB-BD31-4B8C-83A1-F6EECF244321}">
                <p14:modId xmlns:p14="http://schemas.microsoft.com/office/powerpoint/2010/main" val="3699728920"/>
              </p:ext>
            </p:extLst>
          </p:nvPr>
        </p:nvGraphicFramePr>
        <p:xfrm>
          <a:off x="632738" y="793956"/>
          <a:ext cx="5636111" cy="8177506"/>
        </p:xfrm>
        <a:graphic>
          <a:graphicData uri="http://schemas.openxmlformats.org/drawingml/2006/table">
            <a:tbl>
              <a:tblPr firstRow="1" bandRow="1">
                <a:tableStyleId>{F5AB1C69-6EDB-4FF4-983F-18BD219EF322}</a:tableStyleId>
              </a:tblPr>
              <a:tblGrid>
                <a:gridCol w="836125">
                  <a:extLst>
                    <a:ext uri="{9D8B030D-6E8A-4147-A177-3AD203B41FA5}">
                      <a16:colId xmlns:a16="http://schemas.microsoft.com/office/drawing/2014/main" val="3260044437"/>
                    </a:ext>
                  </a:extLst>
                </a:gridCol>
                <a:gridCol w="2184297">
                  <a:extLst>
                    <a:ext uri="{9D8B030D-6E8A-4147-A177-3AD203B41FA5}">
                      <a16:colId xmlns:a16="http://schemas.microsoft.com/office/drawing/2014/main" val="3614276846"/>
                    </a:ext>
                  </a:extLst>
                </a:gridCol>
                <a:gridCol w="2615689">
                  <a:extLst>
                    <a:ext uri="{9D8B030D-6E8A-4147-A177-3AD203B41FA5}">
                      <a16:colId xmlns:a16="http://schemas.microsoft.com/office/drawing/2014/main" val="846444210"/>
                    </a:ext>
                  </a:extLst>
                </a:gridCol>
              </a:tblGrid>
              <a:tr h="546952">
                <a:tc>
                  <a:txBody>
                    <a:bodyPr/>
                    <a:lstStyle/>
                    <a:p>
                      <a:pPr algn="ctr"/>
                      <a:endParaRPr lang="en-US" sz="1200" b="1" dirty="0">
                        <a:solidFill>
                          <a:schemeClr val="bg1"/>
                        </a:solidFill>
                        <a:latin typeface="Verdana" panose="020B0604030504040204" pitchFamily="34" charset="0"/>
                        <a:ea typeface="Verdana" panose="020B0604030504040204" pitchFamily="34" charset="0"/>
                      </a:endParaRPr>
                    </a:p>
                  </a:txBody>
                  <a:tcPr anchor="ctr">
                    <a:solidFill>
                      <a:schemeClr val="tx1"/>
                    </a:solidFill>
                  </a:tcPr>
                </a:tc>
                <a:tc>
                  <a:txBody>
                    <a:bodyPr/>
                    <a:lstStyle/>
                    <a:p>
                      <a:pPr algn="ctr"/>
                      <a:r>
                        <a:rPr lang="en-US" sz="1100" dirty="0">
                          <a:solidFill>
                            <a:schemeClr val="bg1"/>
                          </a:solidFill>
                        </a:rPr>
                        <a:t>Strengths</a:t>
                      </a:r>
                    </a:p>
                  </a:txBody>
                  <a:tcPr anchor="ctr">
                    <a:solidFill>
                      <a:schemeClr val="tx1"/>
                    </a:solidFill>
                  </a:tcPr>
                </a:tc>
                <a:tc>
                  <a:txBody>
                    <a:bodyPr/>
                    <a:lstStyle/>
                    <a:p>
                      <a:pPr algn="ctr"/>
                      <a:r>
                        <a:rPr lang="en-US" sz="1100" dirty="0">
                          <a:solidFill>
                            <a:schemeClr val="bg1"/>
                          </a:solidFill>
                        </a:rPr>
                        <a:t>Weaknesses</a:t>
                      </a:r>
                    </a:p>
                  </a:txBody>
                  <a:tcPr anchor="ctr">
                    <a:solidFill>
                      <a:schemeClr val="tx1"/>
                    </a:solidFill>
                  </a:tcPr>
                </a:tc>
                <a:extLst>
                  <a:ext uri="{0D108BD9-81ED-4DB2-BD59-A6C34878D82A}">
                    <a16:rowId xmlns:a16="http://schemas.microsoft.com/office/drawing/2014/main" val="3003869955"/>
                  </a:ext>
                </a:extLst>
              </a:tr>
              <a:tr h="2543518">
                <a:tc>
                  <a:txBody>
                    <a:bodyPr/>
                    <a:lstStyle/>
                    <a:p>
                      <a:pPr algn="ctr"/>
                      <a:r>
                        <a:rPr lang="en-US" sz="1200" b="1" dirty="0">
                          <a:solidFill>
                            <a:schemeClr val="bg1"/>
                          </a:solidFill>
                          <a:latin typeface="Verdana" panose="020B0604030504040204" pitchFamily="34" charset="0"/>
                          <a:ea typeface="Verdana" panose="020B0604030504040204" pitchFamily="34" charset="0"/>
                        </a:rPr>
                        <a:t>Comp. 1</a:t>
                      </a:r>
                    </a:p>
                  </a:txBody>
                  <a:tcPr anchor="ctr">
                    <a:solidFill>
                      <a:schemeClr val="tx1"/>
                    </a:solidFill>
                  </a:tcPr>
                </a:tc>
                <a:tc>
                  <a:txBody>
                    <a:bodyPr/>
                    <a:lstStyle/>
                    <a:p>
                      <a:r>
                        <a:rPr lang="en-US" sz="1000" i="1" dirty="0">
                          <a:solidFill>
                            <a:schemeClr val="bg1"/>
                          </a:solidFill>
                        </a:rPr>
                        <a:t>e.g. how clearly they communicate their UVP, </a:t>
                      </a:r>
                    </a:p>
                  </a:txBody>
                  <a:tcPr>
                    <a:solidFill>
                      <a:schemeClr val="tx1"/>
                    </a:solidFill>
                  </a:tcPr>
                </a:tc>
                <a:tc>
                  <a:txBody>
                    <a:bodyPr/>
                    <a:lstStyle/>
                    <a:p>
                      <a:r>
                        <a:rPr lang="en-US" sz="1000" i="1" dirty="0" err="1">
                          <a:solidFill>
                            <a:schemeClr val="bg1"/>
                          </a:solidFill>
                        </a:rPr>
                        <a:t>e.g</a:t>
                      </a:r>
                      <a:r>
                        <a:rPr lang="en-US" sz="1000" i="1" dirty="0">
                          <a:solidFill>
                            <a:schemeClr val="bg1"/>
                          </a:solidFill>
                        </a:rPr>
                        <a:t>, how consistently their UVP is communicated across their channels.</a:t>
                      </a:r>
                    </a:p>
                  </a:txBody>
                  <a:tcPr>
                    <a:solidFill>
                      <a:schemeClr val="tx1"/>
                    </a:solidFill>
                  </a:tcPr>
                </a:tc>
                <a:extLst>
                  <a:ext uri="{0D108BD9-81ED-4DB2-BD59-A6C34878D82A}">
                    <a16:rowId xmlns:a16="http://schemas.microsoft.com/office/drawing/2014/main" val="336391380"/>
                  </a:ext>
                </a:extLst>
              </a:tr>
              <a:tr h="2543518">
                <a:tc>
                  <a:txBody>
                    <a:bodyPr/>
                    <a:lstStyle/>
                    <a:p>
                      <a:pPr algn="ctr"/>
                      <a:r>
                        <a:rPr lang="en-US" sz="1200" b="1" dirty="0">
                          <a:solidFill>
                            <a:schemeClr val="bg1"/>
                          </a:solidFill>
                          <a:latin typeface="Verdana" panose="020B0604030504040204" pitchFamily="34" charset="0"/>
                          <a:ea typeface="Verdana" panose="020B0604030504040204" pitchFamily="34" charset="0"/>
                        </a:rPr>
                        <a:t>Comp. 2</a:t>
                      </a:r>
                    </a:p>
                  </a:txBody>
                  <a:tcPr anchor="ctr">
                    <a:solidFill>
                      <a:schemeClr val="tx1"/>
                    </a:solidFill>
                  </a:tcPr>
                </a:tc>
                <a:tc>
                  <a:txBody>
                    <a:bodyPr/>
                    <a:lstStyle/>
                    <a:p>
                      <a:endParaRPr lang="en-US" sz="1500" dirty="0">
                        <a:solidFill>
                          <a:schemeClr val="bg1"/>
                        </a:solidFill>
                      </a:endParaRPr>
                    </a:p>
                  </a:txBody>
                  <a:tcPr>
                    <a:solidFill>
                      <a:schemeClr val="tx1"/>
                    </a:solidFill>
                  </a:tcPr>
                </a:tc>
                <a:tc>
                  <a:txBody>
                    <a:bodyPr/>
                    <a:lstStyle/>
                    <a:p>
                      <a:endParaRPr lang="en-US" sz="1500" dirty="0">
                        <a:solidFill>
                          <a:schemeClr val="bg1"/>
                        </a:solidFill>
                      </a:endParaRPr>
                    </a:p>
                  </a:txBody>
                  <a:tcPr>
                    <a:solidFill>
                      <a:schemeClr val="tx1"/>
                    </a:solidFill>
                  </a:tcPr>
                </a:tc>
                <a:extLst>
                  <a:ext uri="{0D108BD9-81ED-4DB2-BD59-A6C34878D82A}">
                    <a16:rowId xmlns:a16="http://schemas.microsoft.com/office/drawing/2014/main" val="3339744942"/>
                  </a:ext>
                </a:extLst>
              </a:tr>
              <a:tr h="2543518">
                <a:tc>
                  <a:txBody>
                    <a:bodyPr/>
                    <a:lstStyle/>
                    <a:p>
                      <a:pPr algn="ctr"/>
                      <a:r>
                        <a:rPr lang="en-US" sz="1200" b="1" dirty="0">
                          <a:solidFill>
                            <a:schemeClr val="bg1"/>
                          </a:solidFill>
                          <a:latin typeface="Verdana" panose="020B0604030504040204" pitchFamily="34" charset="0"/>
                          <a:ea typeface="Verdana" panose="020B0604030504040204" pitchFamily="34" charset="0"/>
                        </a:rPr>
                        <a:t>Comp. 3</a:t>
                      </a:r>
                    </a:p>
                  </a:txBody>
                  <a:tcPr anchor="ctr">
                    <a:solidFill>
                      <a:schemeClr val="tx1"/>
                    </a:solidFill>
                  </a:tcPr>
                </a:tc>
                <a:tc>
                  <a:txBody>
                    <a:bodyPr/>
                    <a:lstStyle/>
                    <a:p>
                      <a:endParaRPr lang="en-US" sz="1500" dirty="0">
                        <a:solidFill>
                          <a:schemeClr val="bg1"/>
                        </a:solidFill>
                      </a:endParaRPr>
                    </a:p>
                  </a:txBody>
                  <a:tcPr>
                    <a:solidFill>
                      <a:schemeClr val="tx1"/>
                    </a:solidFill>
                  </a:tcPr>
                </a:tc>
                <a:tc>
                  <a:txBody>
                    <a:bodyPr/>
                    <a:lstStyle/>
                    <a:p>
                      <a:endParaRPr lang="en-US" sz="1500" dirty="0">
                        <a:solidFill>
                          <a:schemeClr val="bg1"/>
                        </a:solidFill>
                      </a:endParaRPr>
                    </a:p>
                  </a:txBody>
                  <a:tcPr>
                    <a:solidFill>
                      <a:schemeClr val="tx1"/>
                    </a:solidFill>
                  </a:tcPr>
                </a:tc>
                <a:extLst>
                  <a:ext uri="{0D108BD9-81ED-4DB2-BD59-A6C34878D82A}">
                    <a16:rowId xmlns:a16="http://schemas.microsoft.com/office/drawing/2014/main" val="4092996679"/>
                  </a:ext>
                </a:extLst>
              </a:tr>
            </a:tbl>
          </a:graphicData>
        </a:graphic>
      </p:graphicFrame>
      <p:pic>
        <p:nvPicPr>
          <p:cNvPr id="4" name="Picture 3" descr="A red and black logo&#10;&#10;Description automatically generated">
            <a:extLst>
              <a:ext uri="{FF2B5EF4-FFF2-40B4-BE49-F238E27FC236}">
                <a16:creationId xmlns:a16="http://schemas.microsoft.com/office/drawing/2014/main" id="{9CB6E78D-8987-2376-169B-92A7D7342E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512978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8A2FBA-2B1B-4B4B-B24D-61451B2D55AB}"/>
              </a:ext>
            </a:extLst>
          </p:cNvPr>
          <p:cNvSpPr txBox="1"/>
          <p:nvPr/>
        </p:nvSpPr>
        <p:spPr>
          <a:xfrm>
            <a:off x="427605" y="923296"/>
            <a:ext cx="6002789" cy="584775"/>
          </a:xfrm>
          <a:prstGeom prst="rect">
            <a:avLst/>
          </a:prstGeom>
          <a:noFill/>
        </p:spPr>
        <p:txBody>
          <a:bodyPr wrap="square">
            <a:spAutoFit/>
          </a:bodyPr>
          <a:lstStyle/>
          <a:p>
            <a:pPr algn="ctr"/>
            <a:r>
              <a:rPr lang="en-US" sz="3200" b="1" dirty="0">
                <a:solidFill>
                  <a:schemeClr val="tx1">
                    <a:lumMod val="75000"/>
                    <a:lumOff val="25000"/>
                  </a:schemeClr>
                </a:solidFill>
                <a:latin typeface="Century Gothic" panose="020B0502020202020204" pitchFamily="34" charset="0"/>
                <a:ea typeface="Helvetica" panose="020B0604020202020204" pitchFamily="34" charset="0"/>
                <a:cs typeface="Verdana" panose="020B0604030504040204" pitchFamily="34" charset="0"/>
              </a:rPr>
              <a:t>Your Uniqueness</a:t>
            </a:r>
            <a:endParaRPr lang="en-US" sz="4400" b="1" dirty="0">
              <a:solidFill>
                <a:schemeClr val="tx1">
                  <a:lumMod val="75000"/>
                  <a:lumOff val="25000"/>
                </a:schemeClr>
              </a:solidFill>
              <a:latin typeface="Century Gothic" panose="020B0502020202020204" pitchFamily="34" charset="0"/>
              <a:ea typeface="Helvetica" panose="020B0604020202020204" pitchFamily="34" charset="0"/>
              <a:cs typeface="Verdana" panose="020B0604030504040204" pitchFamily="34" charset="0"/>
            </a:endParaRP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a:t>Create Your Unique Value Proposition Planner</a:t>
            </a:r>
            <a:endParaRPr lang="en-GB" dirty="0"/>
          </a:p>
        </p:txBody>
      </p:sp>
      <p:sp>
        <p:nvSpPr>
          <p:cNvPr id="4" name="TextBox 3">
            <a:extLst>
              <a:ext uri="{FF2B5EF4-FFF2-40B4-BE49-F238E27FC236}">
                <a16:creationId xmlns:a16="http://schemas.microsoft.com/office/drawing/2014/main" id="{21B421C7-33AF-6588-00DF-AD19B226ECDE}"/>
              </a:ext>
            </a:extLst>
          </p:cNvPr>
          <p:cNvSpPr txBox="1"/>
          <p:nvPr/>
        </p:nvSpPr>
        <p:spPr>
          <a:xfrm>
            <a:off x="696627" y="2749698"/>
            <a:ext cx="5464747" cy="6340582"/>
          </a:xfrm>
          <a:prstGeom prst="rect">
            <a:avLst/>
          </a:prstGeom>
          <a:solidFill>
            <a:schemeClr val="tx1"/>
          </a:solidFill>
        </p:spPr>
        <p:txBody>
          <a:bodyPr wrap="square">
            <a:spAutoFit/>
          </a:bodyPr>
          <a:lstStyle/>
          <a:p>
            <a:pPr>
              <a:lnSpc>
                <a:spcPct val="115000"/>
              </a:lnSpc>
              <a:spcAft>
                <a:spcPts val="1200"/>
              </a:spcAft>
            </a:pPr>
            <a:endPar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This competitor data will help you define how you can stand out in the marketplace. And this uniqueness will be part of your UVP statement.</a:t>
            </a:r>
          </a:p>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When you review your competitors’ differentiators, you can see where there are gaps where customer needs aren’t being met. These could be ideas to develop in your own business to appeal to customers looking for additional benefits.</a:t>
            </a:r>
          </a:p>
          <a:p>
            <a:pPr>
              <a:lnSpc>
                <a:spcPct val="115000"/>
              </a:lnSpc>
              <a:spcAft>
                <a:spcPts val="1200"/>
              </a:spcAft>
            </a:pPr>
            <a:endPar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1200"/>
              </a:spcAft>
            </a:pPr>
            <a:r>
              <a:rPr lang="en-US" sz="1200" b="1" kern="100" dirty="0">
                <a:solidFill>
                  <a:schemeClr val="bg1"/>
                </a:solidFill>
                <a:latin typeface="Verdana" panose="020B0604030504040204" pitchFamily="34" charset="0"/>
                <a:ea typeface="Verdana" panose="020B0604030504040204" pitchFamily="34" charset="0"/>
                <a:cs typeface="Verdana" panose="020B0604030504040204" pitchFamily="34" charset="0"/>
              </a:rPr>
              <a:t>Example 1</a:t>
            </a:r>
          </a:p>
          <a:p>
            <a:pPr>
              <a:lnSpc>
                <a:spcPct val="115000"/>
              </a:lnSpc>
              <a:spcAft>
                <a:spcPts val="1200"/>
              </a:spcAft>
            </a:pPr>
            <a:r>
              <a:rPr lang="en-US" sz="1200" b="1" kern="100" dirty="0">
                <a:solidFill>
                  <a:schemeClr val="bg1"/>
                </a:solidFill>
                <a:latin typeface="Verdana" panose="020B0604030504040204" pitchFamily="34" charset="0"/>
                <a:ea typeface="Verdana" panose="020B0604030504040204" pitchFamily="34" charset="0"/>
                <a:cs typeface="Verdana" panose="020B0604030504040204" pitchFamily="34" charset="0"/>
              </a:rPr>
              <a:t>Business:</a:t>
            </a: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 Organic Skincare Company</a:t>
            </a:r>
          </a:p>
          <a:p>
            <a:pPr>
              <a:lnSpc>
                <a:spcPct val="115000"/>
              </a:lnSpc>
              <a:spcAft>
                <a:spcPts val="1200"/>
              </a:spcAft>
            </a:pPr>
            <a:r>
              <a:rPr lang="en-US" sz="1200" b="1" kern="100" dirty="0">
                <a:solidFill>
                  <a:schemeClr val="bg1"/>
                </a:solidFill>
                <a:latin typeface="Verdana" panose="020B0604030504040204" pitchFamily="34" charset="0"/>
                <a:ea typeface="Verdana" panose="020B0604030504040204" pitchFamily="34" charset="0"/>
                <a:cs typeface="Verdana" panose="020B0604030504040204" pitchFamily="34" charset="0"/>
              </a:rPr>
              <a:t>Competitor's UVP</a:t>
            </a: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 "Natural skincare solutions for sensitive skin."</a:t>
            </a:r>
          </a:p>
          <a:p>
            <a:pPr>
              <a:lnSpc>
                <a:spcPct val="115000"/>
              </a:lnSpc>
              <a:spcAft>
                <a:spcPts val="1200"/>
              </a:spcAft>
            </a:pPr>
            <a:r>
              <a:rPr lang="en-US" sz="1200" b="1" kern="100" dirty="0">
                <a:solidFill>
                  <a:schemeClr val="bg1"/>
                </a:solidFill>
                <a:latin typeface="Verdana" panose="020B0604030504040204" pitchFamily="34" charset="0"/>
                <a:ea typeface="Verdana" panose="020B0604030504040204" pitchFamily="34" charset="0"/>
                <a:cs typeface="Verdana" panose="020B0604030504040204" pitchFamily="34" charset="0"/>
              </a:rPr>
              <a:t>Gap analysis</a:t>
            </a: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 This competitor focuses on natural ingredients for sensitive skin. However, they don't emphasize eco-friendly packaging or sustainable sourcing, which is also important for many customers looking for organic products.</a:t>
            </a:r>
          </a:p>
          <a:p>
            <a:pPr>
              <a:lnSpc>
                <a:spcPct val="115000"/>
              </a:lnSpc>
              <a:spcAft>
                <a:spcPts val="1200"/>
              </a:spcAft>
            </a:pPr>
            <a:r>
              <a:rPr lang="en-US" sz="1200" b="1" kern="100" dirty="0">
                <a:solidFill>
                  <a:schemeClr val="bg1"/>
                </a:solidFill>
                <a:latin typeface="Verdana" panose="020B0604030504040204" pitchFamily="34" charset="0"/>
                <a:ea typeface="Verdana" panose="020B0604030504040204" pitchFamily="34" charset="0"/>
                <a:cs typeface="Verdana" panose="020B0604030504040204" pitchFamily="34" charset="0"/>
              </a:rPr>
              <a:t>Your UVP Opportunity</a:t>
            </a: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 You could focus on offering organic skincare products that are sourced sustainably, use only natural plant-based ingredients, and are packaged in environmentally friendly materials. Your message would be, "Eco-conscious skincare with organic ingredients and compostable packaging, perfect for sensitive skin and the planet."</a:t>
            </a:r>
          </a:p>
          <a:p>
            <a:pPr>
              <a:lnSpc>
                <a:spcPct val="115000"/>
              </a:lnSpc>
              <a:spcAft>
                <a:spcPts val="1200"/>
              </a:spcAft>
            </a:pPr>
            <a:endParaRPr lang="en-US" sz="1200" kern="100"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descr="A red and black logo&#10;&#10;Description automatically generated">
            <a:extLst>
              <a:ext uri="{FF2B5EF4-FFF2-40B4-BE49-F238E27FC236}">
                <a16:creationId xmlns:a16="http://schemas.microsoft.com/office/drawing/2014/main" id="{2CC06112-7634-8EDA-80A6-440AB70BD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796049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a:t>Create Your Unique Value Proposition Planner</a:t>
            </a:r>
            <a:endParaRPr lang="en-GB" dirty="0"/>
          </a:p>
        </p:txBody>
      </p:sp>
      <p:sp>
        <p:nvSpPr>
          <p:cNvPr id="4" name="TextBox 3">
            <a:extLst>
              <a:ext uri="{FF2B5EF4-FFF2-40B4-BE49-F238E27FC236}">
                <a16:creationId xmlns:a16="http://schemas.microsoft.com/office/drawing/2014/main" id="{21B421C7-33AF-6588-00DF-AD19B226ECDE}"/>
              </a:ext>
            </a:extLst>
          </p:cNvPr>
          <p:cNvSpPr txBox="1"/>
          <p:nvPr/>
        </p:nvSpPr>
        <p:spPr>
          <a:xfrm>
            <a:off x="696626" y="652186"/>
            <a:ext cx="5464747" cy="7864076"/>
          </a:xfrm>
          <a:prstGeom prst="rect">
            <a:avLst/>
          </a:prstGeom>
          <a:solidFill>
            <a:schemeClr val="tx1"/>
          </a:solidFill>
        </p:spPr>
        <p:txBody>
          <a:bodyPr wrap="square">
            <a:spAutoFit/>
          </a:bodyPr>
          <a:lstStyle/>
          <a:p>
            <a:pPr>
              <a:lnSpc>
                <a:spcPct val="115000"/>
              </a:lnSpc>
              <a:spcAft>
                <a:spcPts val="1200"/>
              </a:spcAft>
            </a:pPr>
            <a:endParaRPr lang="en-US" sz="1200" b="1" kern="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1200"/>
              </a:spcAft>
            </a:pPr>
            <a:r>
              <a:rPr lang="en-US" sz="1200" b="1" kern="100" dirty="0">
                <a:solidFill>
                  <a:schemeClr val="bg1"/>
                </a:solidFill>
                <a:latin typeface="Verdana" panose="020B0604030504040204" pitchFamily="34" charset="0"/>
                <a:ea typeface="Verdana" panose="020B0604030504040204" pitchFamily="34" charset="0"/>
                <a:cs typeface="Verdana" panose="020B0604030504040204" pitchFamily="34" charset="0"/>
              </a:rPr>
              <a:t>Example 2 </a:t>
            </a:r>
          </a:p>
          <a:p>
            <a:pPr>
              <a:lnSpc>
                <a:spcPct val="115000"/>
              </a:lnSpc>
              <a:spcAft>
                <a:spcPts val="1200"/>
              </a:spcAft>
            </a:pPr>
            <a:r>
              <a:rPr lang="en-US" sz="1200" b="1" kern="100" dirty="0">
                <a:solidFill>
                  <a:schemeClr val="bg1"/>
                </a:solidFill>
                <a:latin typeface="Verdana" panose="020B0604030504040204" pitchFamily="34" charset="0"/>
                <a:ea typeface="Verdana" panose="020B0604030504040204" pitchFamily="34" charset="0"/>
                <a:cs typeface="Verdana" panose="020B0604030504040204" pitchFamily="34" charset="0"/>
              </a:rPr>
              <a:t>Service</a:t>
            </a: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 Bookkeeping Service</a:t>
            </a:r>
          </a:p>
          <a:p>
            <a:pPr>
              <a:lnSpc>
                <a:spcPct val="115000"/>
              </a:lnSpc>
              <a:spcAft>
                <a:spcPts val="1200"/>
              </a:spcAft>
            </a:pPr>
            <a:r>
              <a:rPr lang="en-US" sz="1200" b="1" kern="100" dirty="0">
                <a:solidFill>
                  <a:schemeClr val="bg1"/>
                </a:solidFill>
                <a:latin typeface="Verdana" panose="020B0604030504040204" pitchFamily="34" charset="0"/>
                <a:ea typeface="Verdana" panose="020B0604030504040204" pitchFamily="34" charset="0"/>
                <a:cs typeface="Verdana" panose="020B0604030504040204" pitchFamily="34" charset="0"/>
              </a:rPr>
              <a:t>Competitor's UVP. </a:t>
            </a: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"Efficient and accurate bookkeeping services for small businesses."</a:t>
            </a:r>
          </a:p>
          <a:p>
            <a:pPr>
              <a:lnSpc>
                <a:spcPct val="115000"/>
              </a:lnSpc>
              <a:spcAft>
                <a:spcPts val="1200"/>
              </a:spcAft>
            </a:pPr>
            <a:r>
              <a:rPr lang="en-US" sz="1200" b="1" kern="100" dirty="0">
                <a:solidFill>
                  <a:schemeClr val="bg1"/>
                </a:solidFill>
                <a:latin typeface="Verdana" panose="020B0604030504040204" pitchFamily="34" charset="0"/>
                <a:ea typeface="Verdana" panose="020B0604030504040204" pitchFamily="34" charset="0"/>
                <a:cs typeface="Verdana" panose="020B0604030504040204" pitchFamily="34" charset="0"/>
              </a:rPr>
              <a:t>Gap Analysis</a:t>
            </a: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 This competitor focuses on efficiency and accuracy. However, they don’t emphasize personalized service or integration with online tools.</a:t>
            </a:r>
          </a:p>
          <a:p>
            <a:pPr>
              <a:lnSpc>
                <a:spcPct val="115000"/>
              </a:lnSpc>
              <a:spcAft>
                <a:spcPts val="1200"/>
              </a:spcAft>
            </a:pPr>
            <a:r>
              <a:rPr lang="en-US" sz="1200" b="1" kern="100" dirty="0">
                <a:solidFill>
                  <a:schemeClr val="bg1"/>
                </a:solidFill>
                <a:latin typeface="Verdana" panose="020B0604030504040204" pitchFamily="34" charset="0"/>
                <a:ea typeface="Verdana" panose="020B0604030504040204" pitchFamily="34" charset="0"/>
                <a:cs typeface="Verdana" panose="020B0604030504040204" pitchFamily="34" charset="0"/>
              </a:rPr>
              <a:t>Your UVP Opportunity</a:t>
            </a: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 You could offer bookkeeping services that provide a personalized approach and integrate the latest financial technology for seamless financial management from anywhere. Your message might be, "Advanced bookkeeping with a personal touch. Integrating cutting-edge tech to streamline your financials.“</a:t>
            </a:r>
          </a:p>
          <a:p>
            <a:pPr>
              <a:lnSpc>
                <a:spcPct val="115000"/>
              </a:lnSpc>
              <a:spcAft>
                <a:spcPts val="1200"/>
              </a:spcAft>
            </a:pPr>
            <a:endPar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1200"/>
              </a:spcAft>
            </a:pPr>
            <a:r>
              <a:rPr lang="en-US" sz="1200" b="1" kern="100" dirty="0">
                <a:solidFill>
                  <a:schemeClr val="bg1"/>
                </a:solidFill>
                <a:latin typeface="Verdana" panose="020B0604030504040204" pitchFamily="34" charset="0"/>
                <a:ea typeface="Verdana" panose="020B0604030504040204" pitchFamily="34" charset="0"/>
                <a:cs typeface="Verdana" panose="020B0604030504040204" pitchFamily="34" charset="0"/>
              </a:rPr>
              <a:t>Example 3 </a:t>
            </a:r>
          </a:p>
          <a:p>
            <a:pPr>
              <a:lnSpc>
                <a:spcPct val="115000"/>
              </a:lnSpc>
              <a:spcAft>
                <a:spcPts val="1200"/>
              </a:spcAft>
            </a:pPr>
            <a:r>
              <a:rPr lang="en-US" sz="1200" b="1" kern="100" dirty="0">
                <a:solidFill>
                  <a:schemeClr val="bg1"/>
                </a:solidFill>
                <a:latin typeface="Verdana" panose="020B0604030504040204" pitchFamily="34" charset="0"/>
                <a:ea typeface="Verdana" panose="020B0604030504040204" pitchFamily="34" charset="0"/>
                <a:cs typeface="Verdana" panose="020B0604030504040204" pitchFamily="34" charset="0"/>
              </a:rPr>
              <a:t>Product</a:t>
            </a: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 Wireless Headphones</a:t>
            </a:r>
          </a:p>
          <a:p>
            <a:pPr>
              <a:lnSpc>
                <a:spcPct val="115000"/>
              </a:lnSpc>
              <a:spcAft>
                <a:spcPts val="1200"/>
              </a:spcAft>
            </a:pPr>
            <a:r>
              <a:rPr lang="en-US" sz="1200" b="1" kern="100" dirty="0">
                <a:solidFill>
                  <a:schemeClr val="bg1"/>
                </a:solidFill>
                <a:latin typeface="Verdana" panose="020B0604030504040204" pitchFamily="34" charset="0"/>
                <a:ea typeface="Verdana" panose="020B0604030504040204" pitchFamily="34" charset="0"/>
                <a:cs typeface="Verdana" panose="020B0604030504040204" pitchFamily="34" charset="0"/>
              </a:rPr>
              <a:t>Competitor's UVP:</a:t>
            </a: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 "High-quality sound and durable wireless headphones."</a:t>
            </a:r>
          </a:p>
          <a:p>
            <a:pPr>
              <a:lnSpc>
                <a:spcPct val="115000"/>
              </a:lnSpc>
              <a:spcAft>
                <a:spcPts val="1200"/>
              </a:spcAft>
            </a:pPr>
            <a:r>
              <a:rPr lang="en-US" sz="1200" b="1" kern="100" dirty="0">
                <a:solidFill>
                  <a:schemeClr val="bg1"/>
                </a:solidFill>
                <a:latin typeface="Verdana" panose="020B0604030504040204" pitchFamily="34" charset="0"/>
                <a:ea typeface="Verdana" panose="020B0604030504040204" pitchFamily="34" charset="0"/>
                <a:cs typeface="Verdana" panose="020B0604030504040204" pitchFamily="34" charset="0"/>
              </a:rPr>
              <a:t>Gap Analysis</a:t>
            </a: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 This competitor focuses on sound quality and durability but doesn’t talk about comfort.</a:t>
            </a:r>
          </a:p>
          <a:p>
            <a:pPr>
              <a:lnSpc>
                <a:spcPct val="115000"/>
              </a:lnSpc>
              <a:spcAft>
                <a:spcPts val="1200"/>
              </a:spcAft>
            </a:pPr>
            <a:r>
              <a:rPr lang="en-US" sz="1200" b="1" kern="100" dirty="0">
                <a:solidFill>
                  <a:schemeClr val="bg1"/>
                </a:solidFill>
                <a:latin typeface="Verdana" panose="020B0604030504040204" pitchFamily="34" charset="0"/>
                <a:ea typeface="Verdana" panose="020B0604030504040204" pitchFamily="34" charset="0"/>
                <a:cs typeface="Verdana" panose="020B0604030504040204" pitchFamily="34" charset="0"/>
              </a:rPr>
              <a:t>Your UVP Opportunity</a:t>
            </a: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 Your product could offer high-quality wireless ear buds that are designed for exceptional comfort during long periods of use and include advanced smart features like noise cancellation, voice assistant integration, and the ability to customize settings for ambient sound control. Your message could be "Ultimate Comfort, Advanced Sound: Ensure your listening is as comfortable as it is clear."</a:t>
            </a:r>
          </a:p>
          <a:p>
            <a:pPr>
              <a:lnSpc>
                <a:spcPct val="115000"/>
              </a:lnSpc>
              <a:spcAft>
                <a:spcPts val="1200"/>
              </a:spcAft>
            </a:pPr>
            <a:endParaRPr lang="en-US" sz="1200" kern="100"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descr="A red and black logo&#10;&#10;Description automatically generated">
            <a:extLst>
              <a:ext uri="{FF2B5EF4-FFF2-40B4-BE49-F238E27FC236}">
                <a16:creationId xmlns:a16="http://schemas.microsoft.com/office/drawing/2014/main" id="{6C06FFBB-F0B3-2E87-8327-595689F98A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3630082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uadroTexto 13"/>
          <p:cNvSpPr txBox="1"/>
          <p:nvPr/>
        </p:nvSpPr>
        <p:spPr>
          <a:xfrm>
            <a:off x="667590" y="479616"/>
            <a:ext cx="5593208" cy="1535036"/>
          </a:xfrm>
          <a:prstGeom prst="rect">
            <a:avLst/>
          </a:prstGeom>
          <a:noFill/>
        </p:spPr>
        <p:txBody>
          <a:bodyPr wrap="square" rtlCol="0">
            <a:spAutoFit/>
          </a:bodyPr>
          <a:lstStyle/>
          <a:p>
            <a:pPr algn="ctr"/>
            <a:endParaRPr lang="en-US" sz="3375" b="1" dirty="0">
              <a:latin typeface="Brannboll Fet" charset="0"/>
              <a:ea typeface="Brannboll Fet" charset="0"/>
              <a:cs typeface="Brannboll Fet" charset="0"/>
            </a:endParaRPr>
          </a:p>
          <a:p>
            <a:pPr algn="ctr"/>
            <a:r>
              <a:rPr lang="en-US" sz="3600" b="1" dirty="0">
                <a:latin typeface="Century Gothic" panose="020B0502020202020204" pitchFamily="34" charset="0"/>
                <a:ea typeface="Brannboll Fet" charset="0"/>
                <a:cs typeface="Brannboll Fet" charset="0"/>
              </a:rPr>
              <a:t>This Planner Belongs to</a:t>
            </a:r>
            <a:br>
              <a:rPr lang="en-US" sz="4000" b="1" dirty="0">
                <a:latin typeface="Brannboll Fet" charset="0"/>
                <a:ea typeface="Brannboll Fet" charset="0"/>
                <a:cs typeface="Brannboll Fet" charset="0"/>
              </a:rPr>
            </a:br>
            <a:endParaRPr lang="en-US" sz="2400" b="1" dirty="0">
              <a:latin typeface="Santorini" pitchFamily="2" charset="0"/>
              <a:ea typeface="Brannboll Fet" charset="0"/>
              <a:cs typeface="Brannboll Fet" charset="0"/>
            </a:endParaRPr>
          </a:p>
        </p:txBody>
      </p:sp>
      <p:cxnSp>
        <p:nvCxnSpPr>
          <p:cNvPr id="29" name="Straight Connector 28">
            <a:extLst>
              <a:ext uri="{FF2B5EF4-FFF2-40B4-BE49-F238E27FC236}">
                <a16:creationId xmlns:a16="http://schemas.microsoft.com/office/drawing/2014/main" id="{D0706D72-CC00-463C-9489-524DA01BAF5C}"/>
              </a:ext>
            </a:extLst>
          </p:cNvPr>
          <p:cNvCxnSpPr>
            <a:cxnSpLocks/>
          </p:cNvCxnSpPr>
          <p:nvPr/>
        </p:nvCxnSpPr>
        <p:spPr>
          <a:xfrm>
            <a:off x="1055805" y="3566201"/>
            <a:ext cx="481677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3348F9C-C264-469E-8378-51F8DF5570B1}"/>
              </a:ext>
            </a:extLst>
          </p:cNvPr>
          <p:cNvCxnSpPr>
            <a:cxnSpLocks/>
          </p:cNvCxnSpPr>
          <p:nvPr/>
        </p:nvCxnSpPr>
        <p:spPr>
          <a:xfrm>
            <a:off x="1055805" y="4088275"/>
            <a:ext cx="481677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CB7149C1-F55F-40E9-913A-8B5EF718D90C}"/>
              </a:ext>
            </a:extLst>
          </p:cNvPr>
          <p:cNvSpPr>
            <a:spLocks noGrp="1"/>
          </p:cNvSpPr>
          <p:nvPr>
            <p:ph type="ftr" sz="quarter" idx="11"/>
          </p:nvPr>
        </p:nvSpPr>
        <p:spPr/>
        <p:txBody>
          <a:bodyPr/>
          <a:lstStyle/>
          <a:p>
            <a:r>
              <a:rPr lang="en-US"/>
              <a:t>Create Your Unique Value Proposition Planner</a:t>
            </a:r>
            <a:endParaRPr lang="en-GB" dirty="0"/>
          </a:p>
        </p:txBody>
      </p:sp>
      <p:pic>
        <p:nvPicPr>
          <p:cNvPr id="3" name="Picture 2" descr="A red and black logo&#10;&#10;Description automatically generated">
            <a:extLst>
              <a:ext uri="{FF2B5EF4-FFF2-40B4-BE49-F238E27FC236}">
                <a16:creationId xmlns:a16="http://schemas.microsoft.com/office/drawing/2014/main" id="{6E51A38D-5088-7769-063B-F6CCBEC20C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3440800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7B45FA-B36F-4C6A-A104-497754023E40}"/>
              </a:ext>
            </a:extLst>
          </p:cNvPr>
          <p:cNvSpPr txBox="1"/>
          <p:nvPr/>
        </p:nvSpPr>
        <p:spPr>
          <a:xfrm>
            <a:off x="632738" y="298050"/>
            <a:ext cx="5679693" cy="708271"/>
          </a:xfrm>
          <a:prstGeom prst="rect">
            <a:avLst/>
          </a:prstGeom>
          <a:noFill/>
        </p:spPr>
        <p:txBody>
          <a:bodyPr wrap="square">
            <a:spAutoFit/>
          </a:bodyPr>
          <a:lstStyle/>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Identify any gaps where customer needs aren’t being met by your competitors. Write down how this gap could be turned into an opportunity for you</a:t>
            </a: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a:t>Create Your Unique Value Proposition Planner</a:t>
            </a:r>
            <a:endParaRPr lang="en-GB" dirty="0"/>
          </a:p>
        </p:txBody>
      </p:sp>
      <p:graphicFrame>
        <p:nvGraphicFramePr>
          <p:cNvPr id="5" name="Table 4">
            <a:extLst>
              <a:ext uri="{FF2B5EF4-FFF2-40B4-BE49-F238E27FC236}">
                <a16:creationId xmlns:a16="http://schemas.microsoft.com/office/drawing/2014/main" id="{5039354E-4E5F-CCE2-DE1C-CBD5834AA9C6}"/>
              </a:ext>
            </a:extLst>
          </p:cNvPr>
          <p:cNvGraphicFramePr>
            <a:graphicFrameLocks noGrp="1"/>
          </p:cNvGraphicFramePr>
          <p:nvPr>
            <p:extLst>
              <p:ext uri="{D42A27DB-BD31-4B8C-83A1-F6EECF244321}">
                <p14:modId xmlns:p14="http://schemas.microsoft.com/office/powerpoint/2010/main" val="711774554"/>
              </p:ext>
            </p:extLst>
          </p:nvPr>
        </p:nvGraphicFramePr>
        <p:xfrm>
          <a:off x="632738" y="1129553"/>
          <a:ext cx="5636111" cy="7841911"/>
        </p:xfrm>
        <a:graphic>
          <a:graphicData uri="http://schemas.openxmlformats.org/drawingml/2006/table">
            <a:tbl>
              <a:tblPr firstRow="1" bandRow="1">
                <a:tableStyleId>{F5AB1C69-6EDB-4FF4-983F-18BD219EF322}</a:tableStyleId>
              </a:tblPr>
              <a:tblGrid>
                <a:gridCol w="836125">
                  <a:extLst>
                    <a:ext uri="{9D8B030D-6E8A-4147-A177-3AD203B41FA5}">
                      <a16:colId xmlns:a16="http://schemas.microsoft.com/office/drawing/2014/main" val="3260044437"/>
                    </a:ext>
                  </a:extLst>
                </a:gridCol>
                <a:gridCol w="2184297">
                  <a:extLst>
                    <a:ext uri="{9D8B030D-6E8A-4147-A177-3AD203B41FA5}">
                      <a16:colId xmlns:a16="http://schemas.microsoft.com/office/drawing/2014/main" val="3614276846"/>
                    </a:ext>
                  </a:extLst>
                </a:gridCol>
                <a:gridCol w="2615689">
                  <a:extLst>
                    <a:ext uri="{9D8B030D-6E8A-4147-A177-3AD203B41FA5}">
                      <a16:colId xmlns:a16="http://schemas.microsoft.com/office/drawing/2014/main" val="846444210"/>
                    </a:ext>
                  </a:extLst>
                </a:gridCol>
              </a:tblGrid>
              <a:tr h="524506">
                <a:tc>
                  <a:txBody>
                    <a:bodyPr/>
                    <a:lstStyle/>
                    <a:p>
                      <a:pPr algn="ctr"/>
                      <a:endParaRPr lang="en-US" sz="1200" b="1" dirty="0">
                        <a:solidFill>
                          <a:schemeClr val="bg1"/>
                        </a:solidFill>
                        <a:latin typeface="Verdana" panose="020B0604030504040204" pitchFamily="34" charset="0"/>
                        <a:ea typeface="Verdana" panose="020B0604030504040204" pitchFamily="34" charset="0"/>
                      </a:endParaRPr>
                    </a:p>
                  </a:txBody>
                  <a:tcPr anchor="ctr">
                    <a:solidFill>
                      <a:schemeClr val="tx1"/>
                    </a:solidFill>
                  </a:tcPr>
                </a:tc>
                <a:tc>
                  <a:txBody>
                    <a:bodyPr/>
                    <a:lstStyle/>
                    <a:p>
                      <a:pPr algn="ctr"/>
                      <a:r>
                        <a:rPr lang="en-US" sz="1100" dirty="0">
                          <a:solidFill>
                            <a:schemeClr val="bg1"/>
                          </a:solidFill>
                        </a:rPr>
                        <a:t>Gap </a:t>
                      </a:r>
                    </a:p>
                  </a:txBody>
                  <a:tcPr anchor="ctr">
                    <a:solidFill>
                      <a:schemeClr val="tx1"/>
                    </a:solidFill>
                  </a:tcPr>
                </a:tc>
                <a:tc>
                  <a:txBody>
                    <a:bodyPr/>
                    <a:lstStyle/>
                    <a:p>
                      <a:pPr algn="ctr"/>
                      <a:r>
                        <a:rPr lang="en-US" sz="1100" dirty="0">
                          <a:solidFill>
                            <a:schemeClr val="bg1"/>
                          </a:solidFill>
                        </a:rPr>
                        <a:t>Opportunity</a:t>
                      </a:r>
                    </a:p>
                  </a:txBody>
                  <a:tcPr anchor="ctr">
                    <a:solidFill>
                      <a:schemeClr val="tx1"/>
                    </a:solidFill>
                  </a:tcPr>
                </a:tc>
                <a:extLst>
                  <a:ext uri="{0D108BD9-81ED-4DB2-BD59-A6C34878D82A}">
                    <a16:rowId xmlns:a16="http://schemas.microsoft.com/office/drawing/2014/main" val="3003869955"/>
                  </a:ext>
                </a:extLst>
              </a:tr>
              <a:tr h="2439135">
                <a:tc>
                  <a:txBody>
                    <a:bodyPr/>
                    <a:lstStyle/>
                    <a:p>
                      <a:pPr algn="ctr"/>
                      <a:r>
                        <a:rPr lang="en-US" sz="1200" b="1" dirty="0">
                          <a:solidFill>
                            <a:schemeClr val="bg1"/>
                          </a:solidFill>
                          <a:latin typeface="Verdana" panose="020B0604030504040204" pitchFamily="34" charset="0"/>
                          <a:ea typeface="Verdana" panose="020B0604030504040204" pitchFamily="34" charset="0"/>
                        </a:rPr>
                        <a:t>Comp. 1</a:t>
                      </a:r>
                    </a:p>
                  </a:txBody>
                  <a:tcPr anchor="ctr">
                    <a:solidFill>
                      <a:schemeClr val="tx1"/>
                    </a:solidFill>
                  </a:tcPr>
                </a:tc>
                <a:tc>
                  <a:txBody>
                    <a:bodyPr/>
                    <a:lstStyle/>
                    <a:p>
                      <a:endParaRPr lang="en-US" sz="1000" i="1" dirty="0">
                        <a:solidFill>
                          <a:schemeClr val="bg1"/>
                        </a:solidFill>
                      </a:endParaRPr>
                    </a:p>
                  </a:txBody>
                  <a:tcPr>
                    <a:solidFill>
                      <a:schemeClr val="tx1"/>
                    </a:solidFill>
                  </a:tcPr>
                </a:tc>
                <a:tc>
                  <a:txBody>
                    <a:bodyPr/>
                    <a:lstStyle/>
                    <a:p>
                      <a:endParaRPr lang="en-US" sz="1000" i="1" dirty="0">
                        <a:solidFill>
                          <a:schemeClr val="bg1"/>
                        </a:solidFill>
                      </a:endParaRPr>
                    </a:p>
                  </a:txBody>
                  <a:tcPr>
                    <a:solidFill>
                      <a:schemeClr val="tx1"/>
                    </a:solidFill>
                  </a:tcPr>
                </a:tc>
                <a:extLst>
                  <a:ext uri="{0D108BD9-81ED-4DB2-BD59-A6C34878D82A}">
                    <a16:rowId xmlns:a16="http://schemas.microsoft.com/office/drawing/2014/main" val="336391380"/>
                  </a:ext>
                </a:extLst>
              </a:tr>
              <a:tr h="2439135">
                <a:tc>
                  <a:txBody>
                    <a:bodyPr/>
                    <a:lstStyle/>
                    <a:p>
                      <a:pPr algn="ctr"/>
                      <a:r>
                        <a:rPr lang="en-US" sz="1200" b="1" dirty="0">
                          <a:solidFill>
                            <a:schemeClr val="bg1"/>
                          </a:solidFill>
                          <a:latin typeface="Verdana" panose="020B0604030504040204" pitchFamily="34" charset="0"/>
                          <a:ea typeface="Verdana" panose="020B0604030504040204" pitchFamily="34" charset="0"/>
                        </a:rPr>
                        <a:t>Comp. 2</a:t>
                      </a:r>
                    </a:p>
                  </a:txBody>
                  <a:tcPr anchor="ctr">
                    <a:solidFill>
                      <a:schemeClr val="tx1"/>
                    </a:solidFill>
                  </a:tcPr>
                </a:tc>
                <a:tc>
                  <a:txBody>
                    <a:bodyPr/>
                    <a:lstStyle/>
                    <a:p>
                      <a:endParaRPr lang="en-US" sz="1500" dirty="0">
                        <a:solidFill>
                          <a:schemeClr val="bg1"/>
                        </a:solidFill>
                      </a:endParaRPr>
                    </a:p>
                  </a:txBody>
                  <a:tcPr>
                    <a:solidFill>
                      <a:schemeClr val="tx1"/>
                    </a:solidFill>
                  </a:tcPr>
                </a:tc>
                <a:tc>
                  <a:txBody>
                    <a:bodyPr/>
                    <a:lstStyle/>
                    <a:p>
                      <a:endParaRPr lang="en-US" sz="1500" dirty="0">
                        <a:solidFill>
                          <a:schemeClr val="bg1"/>
                        </a:solidFill>
                      </a:endParaRPr>
                    </a:p>
                  </a:txBody>
                  <a:tcPr>
                    <a:solidFill>
                      <a:schemeClr val="tx1"/>
                    </a:solidFill>
                  </a:tcPr>
                </a:tc>
                <a:extLst>
                  <a:ext uri="{0D108BD9-81ED-4DB2-BD59-A6C34878D82A}">
                    <a16:rowId xmlns:a16="http://schemas.microsoft.com/office/drawing/2014/main" val="3339744942"/>
                  </a:ext>
                </a:extLst>
              </a:tr>
              <a:tr h="2439135">
                <a:tc>
                  <a:txBody>
                    <a:bodyPr/>
                    <a:lstStyle/>
                    <a:p>
                      <a:pPr algn="ctr"/>
                      <a:r>
                        <a:rPr lang="en-US" sz="1200" b="1" dirty="0">
                          <a:solidFill>
                            <a:schemeClr val="bg1"/>
                          </a:solidFill>
                          <a:latin typeface="Verdana" panose="020B0604030504040204" pitchFamily="34" charset="0"/>
                          <a:ea typeface="Verdana" panose="020B0604030504040204" pitchFamily="34" charset="0"/>
                        </a:rPr>
                        <a:t>Comp.</a:t>
                      </a:r>
                    </a:p>
                    <a:p>
                      <a:pPr algn="ctr"/>
                      <a:r>
                        <a:rPr lang="en-US" sz="1200" b="1" dirty="0">
                          <a:solidFill>
                            <a:schemeClr val="bg1"/>
                          </a:solidFill>
                          <a:latin typeface="Verdana" panose="020B0604030504040204" pitchFamily="34" charset="0"/>
                          <a:ea typeface="Verdana" panose="020B0604030504040204" pitchFamily="34" charset="0"/>
                        </a:rPr>
                        <a:t>3</a:t>
                      </a:r>
                    </a:p>
                  </a:txBody>
                  <a:tcPr anchor="ctr">
                    <a:solidFill>
                      <a:schemeClr val="tx1"/>
                    </a:solidFill>
                  </a:tcPr>
                </a:tc>
                <a:tc>
                  <a:txBody>
                    <a:bodyPr/>
                    <a:lstStyle/>
                    <a:p>
                      <a:endParaRPr lang="en-US" sz="1500" dirty="0">
                        <a:solidFill>
                          <a:schemeClr val="bg1"/>
                        </a:solidFill>
                      </a:endParaRPr>
                    </a:p>
                  </a:txBody>
                  <a:tcPr>
                    <a:solidFill>
                      <a:schemeClr val="tx1"/>
                    </a:solidFill>
                  </a:tcPr>
                </a:tc>
                <a:tc>
                  <a:txBody>
                    <a:bodyPr/>
                    <a:lstStyle/>
                    <a:p>
                      <a:endParaRPr lang="en-US" sz="1500" dirty="0">
                        <a:solidFill>
                          <a:schemeClr val="bg1"/>
                        </a:solidFill>
                      </a:endParaRPr>
                    </a:p>
                  </a:txBody>
                  <a:tcPr>
                    <a:solidFill>
                      <a:schemeClr val="tx1"/>
                    </a:solidFill>
                  </a:tcPr>
                </a:tc>
                <a:extLst>
                  <a:ext uri="{0D108BD9-81ED-4DB2-BD59-A6C34878D82A}">
                    <a16:rowId xmlns:a16="http://schemas.microsoft.com/office/drawing/2014/main" val="4092996679"/>
                  </a:ext>
                </a:extLst>
              </a:tr>
            </a:tbl>
          </a:graphicData>
        </a:graphic>
      </p:graphicFrame>
      <p:pic>
        <p:nvPicPr>
          <p:cNvPr id="4" name="Picture 3" descr="A red and black logo&#10;&#10;Description automatically generated">
            <a:extLst>
              <a:ext uri="{FF2B5EF4-FFF2-40B4-BE49-F238E27FC236}">
                <a16:creationId xmlns:a16="http://schemas.microsoft.com/office/drawing/2014/main" id="{DA184BDF-B571-ED97-899F-111C75924C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1230290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7B45FA-B36F-4C6A-A104-497754023E40}"/>
              </a:ext>
            </a:extLst>
          </p:cNvPr>
          <p:cNvSpPr txBox="1"/>
          <p:nvPr/>
        </p:nvSpPr>
        <p:spPr>
          <a:xfrm>
            <a:off x="589151" y="404233"/>
            <a:ext cx="5679693" cy="495905"/>
          </a:xfrm>
          <a:prstGeom prst="rect">
            <a:avLst/>
          </a:prstGeom>
          <a:noFill/>
        </p:spPr>
        <p:txBody>
          <a:bodyPr wrap="square">
            <a:spAutoFit/>
          </a:bodyPr>
          <a:lstStyle/>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Compare how your business/product/service differs from each of your competitors.</a:t>
            </a: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a:t>Create Your Unique Value Proposition Planner</a:t>
            </a:r>
            <a:endParaRPr lang="en-GB" dirty="0"/>
          </a:p>
        </p:txBody>
      </p:sp>
      <p:graphicFrame>
        <p:nvGraphicFramePr>
          <p:cNvPr id="4" name="Table 3">
            <a:extLst>
              <a:ext uri="{FF2B5EF4-FFF2-40B4-BE49-F238E27FC236}">
                <a16:creationId xmlns:a16="http://schemas.microsoft.com/office/drawing/2014/main" id="{32AFEBA4-D043-6B95-7A9E-5E81BA5AAAD5}"/>
              </a:ext>
            </a:extLst>
          </p:cNvPr>
          <p:cNvGraphicFramePr>
            <a:graphicFrameLocks noGrp="1"/>
          </p:cNvGraphicFramePr>
          <p:nvPr>
            <p:extLst>
              <p:ext uri="{D42A27DB-BD31-4B8C-83A1-F6EECF244321}">
                <p14:modId xmlns:p14="http://schemas.microsoft.com/office/powerpoint/2010/main" val="346647073"/>
              </p:ext>
            </p:extLst>
          </p:nvPr>
        </p:nvGraphicFramePr>
        <p:xfrm>
          <a:off x="657115" y="1075765"/>
          <a:ext cx="5543767" cy="7754786"/>
        </p:xfrm>
        <a:graphic>
          <a:graphicData uri="http://schemas.openxmlformats.org/drawingml/2006/table">
            <a:tbl>
              <a:tblPr firstRow="1" bandRow="1">
                <a:tableStyleId>{F5AB1C69-6EDB-4FF4-983F-18BD219EF322}</a:tableStyleId>
              </a:tblPr>
              <a:tblGrid>
                <a:gridCol w="751557">
                  <a:extLst>
                    <a:ext uri="{9D8B030D-6E8A-4147-A177-3AD203B41FA5}">
                      <a16:colId xmlns:a16="http://schemas.microsoft.com/office/drawing/2014/main" val="3260044437"/>
                    </a:ext>
                  </a:extLst>
                </a:gridCol>
                <a:gridCol w="4792210">
                  <a:extLst>
                    <a:ext uri="{9D8B030D-6E8A-4147-A177-3AD203B41FA5}">
                      <a16:colId xmlns:a16="http://schemas.microsoft.com/office/drawing/2014/main" val="3614276846"/>
                    </a:ext>
                  </a:extLst>
                </a:gridCol>
              </a:tblGrid>
              <a:tr h="482795">
                <a:tc>
                  <a:txBody>
                    <a:bodyPr/>
                    <a:lstStyle/>
                    <a:p>
                      <a:pPr algn="ctr"/>
                      <a:endParaRPr lang="en-US" sz="1200" b="1" dirty="0">
                        <a:solidFill>
                          <a:schemeClr val="bg1"/>
                        </a:solidFill>
                        <a:latin typeface="Verdana" panose="020B0604030504040204" pitchFamily="34" charset="0"/>
                        <a:ea typeface="Verdana" panose="020B0604030504040204" pitchFamily="34" charset="0"/>
                      </a:endParaRPr>
                    </a:p>
                  </a:txBody>
                  <a:tcPr anchor="ctr">
                    <a:solidFill>
                      <a:schemeClr val="tx1"/>
                    </a:solidFill>
                  </a:tcPr>
                </a:tc>
                <a:tc>
                  <a:txBody>
                    <a:bodyPr/>
                    <a:lstStyle/>
                    <a:p>
                      <a:pPr algn="l"/>
                      <a:r>
                        <a:rPr lang="en-US" sz="1200" dirty="0">
                          <a:solidFill>
                            <a:schemeClr val="bg1"/>
                          </a:solidFill>
                        </a:rPr>
                        <a:t>How your business/product/service differs </a:t>
                      </a:r>
                    </a:p>
                  </a:txBody>
                  <a:tcPr anchor="ctr">
                    <a:solidFill>
                      <a:schemeClr val="tx1"/>
                    </a:solidFill>
                  </a:tcPr>
                </a:tc>
                <a:extLst>
                  <a:ext uri="{0D108BD9-81ED-4DB2-BD59-A6C34878D82A}">
                    <a16:rowId xmlns:a16="http://schemas.microsoft.com/office/drawing/2014/main" val="2845755252"/>
                  </a:ext>
                </a:extLst>
              </a:tr>
              <a:tr h="2423997">
                <a:tc>
                  <a:txBody>
                    <a:bodyPr/>
                    <a:lstStyle/>
                    <a:p>
                      <a:pPr algn="ctr"/>
                      <a:r>
                        <a:rPr lang="en-US" sz="1200" b="1" dirty="0">
                          <a:solidFill>
                            <a:schemeClr val="bg1"/>
                          </a:solidFill>
                          <a:latin typeface="Verdana" panose="020B0604030504040204" pitchFamily="34" charset="0"/>
                          <a:ea typeface="Verdana" panose="020B0604030504040204" pitchFamily="34" charset="0"/>
                        </a:rPr>
                        <a:t>Comp1.</a:t>
                      </a:r>
                    </a:p>
                  </a:txBody>
                  <a:tcPr anchor="ctr">
                    <a:solidFill>
                      <a:schemeClr val="tx1"/>
                    </a:solidFill>
                  </a:tcPr>
                </a:tc>
                <a:tc>
                  <a:txBody>
                    <a:bodyPr/>
                    <a:lstStyle/>
                    <a:p>
                      <a:endParaRPr lang="en-US" sz="1500" dirty="0">
                        <a:solidFill>
                          <a:schemeClr val="bg1"/>
                        </a:solidFill>
                      </a:endParaRPr>
                    </a:p>
                  </a:txBody>
                  <a:tcPr>
                    <a:solidFill>
                      <a:schemeClr val="tx1"/>
                    </a:solidFill>
                  </a:tcPr>
                </a:tc>
                <a:extLst>
                  <a:ext uri="{0D108BD9-81ED-4DB2-BD59-A6C34878D82A}">
                    <a16:rowId xmlns:a16="http://schemas.microsoft.com/office/drawing/2014/main" val="336391380"/>
                  </a:ext>
                </a:extLst>
              </a:tr>
              <a:tr h="2423997">
                <a:tc>
                  <a:txBody>
                    <a:bodyPr/>
                    <a:lstStyle/>
                    <a:p>
                      <a:pPr algn="ctr"/>
                      <a:r>
                        <a:rPr lang="en-US" sz="1200" b="1" dirty="0">
                          <a:solidFill>
                            <a:schemeClr val="bg1"/>
                          </a:solidFill>
                          <a:latin typeface="Verdana" panose="020B0604030504040204" pitchFamily="34" charset="0"/>
                          <a:ea typeface="Verdana" panose="020B0604030504040204" pitchFamily="34" charset="0"/>
                        </a:rPr>
                        <a:t>Comp2.</a:t>
                      </a:r>
                    </a:p>
                  </a:txBody>
                  <a:tcPr anchor="ctr">
                    <a:solidFill>
                      <a:schemeClr val="tx1"/>
                    </a:solidFill>
                  </a:tcPr>
                </a:tc>
                <a:tc>
                  <a:txBody>
                    <a:bodyPr/>
                    <a:lstStyle/>
                    <a:p>
                      <a:endParaRPr lang="en-US" sz="1500" dirty="0">
                        <a:solidFill>
                          <a:schemeClr val="bg1"/>
                        </a:solidFill>
                      </a:endParaRPr>
                    </a:p>
                  </a:txBody>
                  <a:tcPr>
                    <a:solidFill>
                      <a:schemeClr val="tx1"/>
                    </a:solidFill>
                  </a:tcPr>
                </a:tc>
                <a:extLst>
                  <a:ext uri="{0D108BD9-81ED-4DB2-BD59-A6C34878D82A}">
                    <a16:rowId xmlns:a16="http://schemas.microsoft.com/office/drawing/2014/main" val="3339744942"/>
                  </a:ext>
                </a:extLst>
              </a:tr>
              <a:tr h="2423997">
                <a:tc>
                  <a:txBody>
                    <a:bodyPr/>
                    <a:lstStyle/>
                    <a:p>
                      <a:pPr algn="ctr"/>
                      <a:r>
                        <a:rPr lang="en-US" sz="1200" b="1" dirty="0">
                          <a:solidFill>
                            <a:schemeClr val="bg1"/>
                          </a:solidFill>
                          <a:latin typeface="Verdana" panose="020B0604030504040204" pitchFamily="34" charset="0"/>
                          <a:ea typeface="Verdana" panose="020B0604030504040204" pitchFamily="34" charset="0"/>
                        </a:rPr>
                        <a:t>Comp3.</a:t>
                      </a:r>
                    </a:p>
                  </a:txBody>
                  <a:tcPr anchor="ctr">
                    <a:solidFill>
                      <a:schemeClr val="tx1"/>
                    </a:solidFill>
                  </a:tcPr>
                </a:tc>
                <a:tc>
                  <a:txBody>
                    <a:bodyPr/>
                    <a:lstStyle/>
                    <a:p>
                      <a:endParaRPr lang="en-US" sz="1500" dirty="0">
                        <a:solidFill>
                          <a:schemeClr val="bg1"/>
                        </a:solidFill>
                      </a:endParaRPr>
                    </a:p>
                  </a:txBody>
                  <a:tcPr>
                    <a:solidFill>
                      <a:schemeClr val="tx1"/>
                    </a:solidFill>
                  </a:tcPr>
                </a:tc>
                <a:extLst>
                  <a:ext uri="{0D108BD9-81ED-4DB2-BD59-A6C34878D82A}">
                    <a16:rowId xmlns:a16="http://schemas.microsoft.com/office/drawing/2014/main" val="4092996679"/>
                  </a:ext>
                </a:extLst>
              </a:tr>
            </a:tbl>
          </a:graphicData>
        </a:graphic>
      </p:graphicFrame>
      <p:pic>
        <p:nvPicPr>
          <p:cNvPr id="5" name="Picture 4" descr="A red and black logo&#10;&#10;Description automatically generated">
            <a:extLst>
              <a:ext uri="{FF2B5EF4-FFF2-40B4-BE49-F238E27FC236}">
                <a16:creationId xmlns:a16="http://schemas.microsoft.com/office/drawing/2014/main" id="{A3B35C8B-787C-58AC-52C7-9045FAAEF8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3357034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a:t>Create Your Unique Value Proposition Planner</a:t>
            </a:r>
            <a:endParaRPr lang="en-GB" dirty="0"/>
          </a:p>
        </p:txBody>
      </p:sp>
      <p:graphicFrame>
        <p:nvGraphicFramePr>
          <p:cNvPr id="4" name="Table 4">
            <a:extLst>
              <a:ext uri="{FF2B5EF4-FFF2-40B4-BE49-F238E27FC236}">
                <a16:creationId xmlns:a16="http://schemas.microsoft.com/office/drawing/2014/main" id="{FCE62F54-9371-5D65-FEBF-2343CC858884}"/>
              </a:ext>
            </a:extLst>
          </p:cNvPr>
          <p:cNvGraphicFramePr>
            <a:graphicFrameLocks noGrp="1"/>
          </p:cNvGraphicFramePr>
          <p:nvPr>
            <p:extLst>
              <p:ext uri="{D42A27DB-BD31-4B8C-83A1-F6EECF244321}">
                <p14:modId xmlns:p14="http://schemas.microsoft.com/office/powerpoint/2010/main" val="3958562451"/>
              </p:ext>
            </p:extLst>
          </p:nvPr>
        </p:nvGraphicFramePr>
        <p:xfrm>
          <a:off x="715730" y="1075765"/>
          <a:ext cx="5485515" cy="7788408"/>
        </p:xfrm>
        <a:graphic>
          <a:graphicData uri="http://schemas.openxmlformats.org/drawingml/2006/table">
            <a:tbl>
              <a:tblPr firstRow="1" bandRow="1">
                <a:tableStyleId>{5C22544A-7EE6-4342-B048-85BDC9FD1C3A}</a:tableStyleId>
              </a:tblPr>
              <a:tblGrid>
                <a:gridCol w="5485515">
                  <a:extLst>
                    <a:ext uri="{9D8B030D-6E8A-4147-A177-3AD203B41FA5}">
                      <a16:colId xmlns:a16="http://schemas.microsoft.com/office/drawing/2014/main" val="1373811663"/>
                    </a:ext>
                  </a:extLst>
                </a:gridCol>
              </a:tblGrid>
              <a:tr h="7788408">
                <a:tc>
                  <a:txBody>
                    <a:bodyPr/>
                    <a:lstStyle/>
                    <a:p>
                      <a:endParaRPr lang="en-US" sz="1500" dirty="0"/>
                    </a:p>
                  </a:txBody>
                  <a:tcPr>
                    <a:solidFill>
                      <a:schemeClr val="tx1"/>
                    </a:solidFill>
                  </a:tcPr>
                </a:tc>
                <a:extLst>
                  <a:ext uri="{0D108BD9-81ED-4DB2-BD59-A6C34878D82A}">
                    <a16:rowId xmlns:a16="http://schemas.microsoft.com/office/drawing/2014/main" val="1713756365"/>
                  </a:ext>
                </a:extLst>
              </a:tr>
            </a:tbl>
          </a:graphicData>
        </a:graphic>
      </p:graphicFrame>
      <p:sp>
        <p:nvSpPr>
          <p:cNvPr id="5" name="TextBox 4">
            <a:extLst>
              <a:ext uri="{FF2B5EF4-FFF2-40B4-BE49-F238E27FC236}">
                <a16:creationId xmlns:a16="http://schemas.microsoft.com/office/drawing/2014/main" id="{2595A053-E274-57C7-615E-E1E0DEF46127}"/>
              </a:ext>
            </a:extLst>
          </p:cNvPr>
          <p:cNvSpPr txBox="1"/>
          <p:nvPr/>
        </p:nvSpPr>
        <p:spPr>
          <a:xfrm>
            <a:off x="736498" y="404233"/>
            <a:ext cx="5464747" cy="495905"/>
          </a:xfrm>
          <a:prstGeom prst="rect">
            <a:avLst/>
          </a:prstGeom>
          <a:noFill/>
        </p:spPr>
        <p:txBody>
          <a:bodyPr wrap="square">
            <a:spAutoFit/>
          </a:bodyPr>
          <a:lstStyle/>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Write a brief description of what sets your business/product/service apart from your nearest competitors.</a:t>
            </a:r>
          </a:p>
        </p:txBody>
      </p:sp>
      <p:pic>
        <p:nvPicPr>
          <p:cNvPr id="3" name="Picture 2" descr="A red and black logo&#10;&#10;Description automatically generated">
            <a:extLst>
              <a:ext uri="{FF2B5EF4-FFF2-40B4-BE49-F238E27FC236}">
                <a16:creationId xmlns:a16="http://schemas.microsoft.com/office/drawing/2014/main" id="{83EB2CA0-6C8C-6FA1-E562-B0859575CB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1889887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85A9D64-7FA4-4ECB-A4C9-BC6FB0439F41}"/>
              </a:ext>
            </a:extLst>
          </p:cNvPr>
          <p:cNvSpPr>
            <a:spLocks noGrp="1"/>
          </p:cNvSpPr>
          <p:nvPr>
            <p:ph type="ftr" sz="quarter" idx="11"/>
          </p:nvPr>
        </p:nvSpPr>
        <p:spPr/>
        <p:txBody>
          <a:bodyPr/>
          <a:lstStyle/>
          <a:p>
            <a:r>
              <a:rPr lang="en-US"/>
              <a:t>Create Your Unique Value Proposition Planner</a:t>
            </a:r>
            <a:endParaRPr lang="en-GB" dirty="0"/>
          </a:p>
        </p:txBody>
      </p:sp>
      <p:graphicFrame>
        <p:nvGraphicFramePr>
          <p:cNvPr id="3" name="Table 3">
            <a:extLst>
              <a:ext uri="{FF2B5EF4-FFF2-40B4-BE49-F238E27FC236}">
                <a16:creationId xmlns:a16="http://schemas.microsoft.com/office/drawing/2014/main" id="{D0B62850-FAD4-9DDF-7FEB-42056C82DA5E}"/>
              </a:ext>
            </a:extLst>
          </p:cNvPr>
          <p:cNvGraphicFramePr>
            <a:graphicFrameLocks noGrp="1"/>
          </p:cNvGraphicFramePr>
          <p:nvPr/>
        </p:nvGraphicFramePr>
        <p:xfrm>
          <a:off x="620927" y="2815280"/>
          <a:ext cx="5616146" cy="6031584"/>
        </p:xfrm>
        <a:graphic>
          <a:graphicData uri="http://schemas.openxmlformats.org/drawingml/2006/table">
            <a:tbl>
              <a:tblPr firstRow="1" bandRow="1">
                <a:tableStyleId>{5C22544A-7EE6-4342-B048-85BDC9FD1C3A}</a:tableStyleId>
              </a:tblPr>
              <a:tblGrid>
                <a:gridCol w="5616146">
                  <a:extLst>
                    <a:ext uri="{9D8B030D-6E8A-4147-A177-3AD203B41FA5}">
                      <a16:colId xmlns:a16="http://schemas.microsoft.com/office/drawing/2014/main" val="3462950126"/>
                    </a:ext>
                  </a:extLst>
                </a:gridCol>
              </a:tblGrid>
              <a:tr h="6031584">
                <a:tc>
                  <a:txBody>
                    <a:bodyPr/>
                    <a:lstStyle/>
                    <a:p>
                      <a:endParaRPr lang="en-US" sz="1500" dirty="0"/>
                    </a:p>
                  </a:txBody>
                  <a:tcPr>
                    <a:solidFill>
                      <a:schemeClr val="tx1"/>
                    </a:solidFill>
                  </a:tcPr>
                </a:tc>
                <a:extLst>
                  <a:ext uri="{0D108BD9-81ED-4DB2-BD59-A6C34878D82A}">
                    <a16:rowId xmlns:a16="http://schemas.microsoft.com/office/drawing/2014/main" val="3259146471"/>
                  </a:ext>
                </a:extLst>
              </a:tr>
            </a:tbl>
          </a:graphicData>
        </a:graphic>
      </p:graphicFrame>
      <p:sp>
        <p:nvSpPr>
          <p:cNvPr id="12" name="TextBox 11">
            <a:extLst>
              <a:ext uri="{FF2B5EF4-FFF2-40B4-BE49-F238E27FC236}">
                <a16:creationId xmlns:a16="http://schemas.microsoft.com/office/drawing/2014/main" id="{A3D6F211-E999-44F4-AEBF-900024404B4E}"/>
              </a:ext>
            </a:extLst>
          </p:cNvPr>
          <p:cNvSpPr txBox="1"/>
          <p:nvPr/>
        </p:nvSpPr>
        <p:spPr>
          <a:xfrm>
            <a:off x="746493" y="652186"/>
            <a:ext cx="3433482" cy="1446550"/>
          </a:xfrm>
          <a:prstGeom prst="rect">
            <a:avLst/>
          </a:prstGeom>
          <a:noFill/>
        </p:spPr>
        <p:txBody>
          <a:bodyPr wrap="square">
            <a:spAutoFit/>
          </a:bodyPr>
          <a:lstStyle/>
          <a:p>
            <a:endParaRPr lang="en-US" sz="2800" b="1" dirty="0">
              <a:solidFill>
                <a:schemeClr val="tx1">
                  <a:lumMod val="85000"/>
                  <a:lumOff val="15000"/>
                </a:schemeClr>
              </a:solidFill>
              <a:latin typeface="Santorini" pitchFamily="50" charset="0"/>
              <a:ea typeface="Verdana" panose="020B0604030504040204" pitchFamily="34" charset="0"/>
            </a:endParaRPr>
          </a:p>
          <a:p>
            <a:r>
              <a:rPr lang="en-US" sz="3200" b="1" dirty="0">
                <a:solidFill>
                  <a:schemeClr val="tx1">
                    <a:lumMod val="85000"/>
                    <a:lumOff val="15000"/>
                  </a:schemeClr>
                </a:solidFill>
                <a:latin typeface="Century Gothic" panose="020B0502020202020204" pitchFamily="34" charset="0"/>
                <a:ea typeface="Verdana" panose="020B0604030504040204" pitchFamily="34" charset="0"/>
              </a:rPr>
              <a:t>Notes</a:t>
            </a:r>
          </a:p>
          <a:p>
            <a:endParaRPr lang="en-US" sz="2800" b="1" dirty="0">
              <a:solidFill>
                <a:schemeClr val="tx1">
                  <a:lumMod val="85000"/>
                  <a:lumOff val="15000"/>
                </a:schemeClr>
              </a:solidFill>
              <a:latin typeface="Santorini" pitchFamily="50" charset="0"/>
              <a:ea typeface="Verdana" panose="020B0604030504040204" pitchFamily="34" charset="0"/>
            </a:endParaRPr>
          </a:p>
        </p:txBody>
      </p:sp>
      <p:pic>
        <p:nvPicPr>
          <p:cNvPr id="4" name="Picture 3" descr="A red and black logo&#10;&#10;Description automatically generated">
            <a:extLst>
              <a:ext uri="{FF2B5EF4-FFF2-40B4-BE49-F238E27FC236}">
                <a16:creationId xmlns:a16="http://schemas.microsoft.com/office/drawing/2014/main" id="{1E86D886-917C-E14A-700A-D7304D953D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30510552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85A9D64-7FA4-4ECB-A4C9-BC6FB0439F41}"/>
              </a:ext>
            </a:extLst>
          </p:cNvPr>
          <p:cNvSpPr>
            <a:spLocks noGrp="1"/>
          </p:cNvSpPr>
          <p:nvPr>
            <p:ph type="ftr" sz="quarter" idx="11"/>
          </p:nvPr>
        </p:nvSpPr>
        <p:spPr/>
        <p:txBody>
          <a:bodyPr/>
          <a:lstStyle/>
          <a:p>
            <a:r>
              <a:rPr lang="en-US"/>
              <a:t>Create Your Unique Value Proposition Planner</a:t>
            </a:r>
            <a:endParaRPr lang="en-GB" dirty="0"/>
          </a:p>
        </p:txBody>
      </p:sp>
      <p:graphicFrame>
        <p:nvGraphicFramePr>
          <p:cNvPr id="3" name="Table 3">
            <a:extLst>
              <a:ext uri="{FF2B5EF4-FFF2-40B4-BE49-F238E27FC236}">
                <a16:creationId xmlns:a16="http://schemas.microsoft.com/office/drawing/2014/main" id="{D0B62850-FAD4-9DDF-7FEB-42056C82DA5E}"/>
              </a:ext>
            </a:extLst>
          </p:cNvPr>
          <p:cNvGraphicFramePr>
            <a:graphicFrameLocks noGrp="1"/>
          </p:cNvGraphicFramePr>
          <p:nvPr/>
        </p:nvGraphicFramePr>
        <p:xfrm>
          <a:off x="620927" y="2815280"/>
          <a:ext cx="5616146" cy="6031584"/>
        </p:xfrm>
        <a:graphic>
          <a:graphicData uri="http://schemas.openxmlformats.org/drawingml/2006/table">
            <a:tbl>
              <a:tblPr firstRow="1" bandRow="1">
                <a:tableStyleId>{5C22544A-7EE6-4342-B048-85BDC9FD1C3A}</a:tableStyleId>
              </a:tblPr>
              <a:tblGrid>
                <a:gridCol w="5616146">
                  <a:extLst>
                    <a:ext uri="{9D8B030D-6E8A-4147-A177-3AD203B41FA5}">
                      <a16:colId xmlns:a16="http://schemas.microsoft.com/office/drawing/2014/main" val="3462950126"/>
                    </a:ext>
                  </a:extLst>
                </a:gridCol>
              </a:tblGrid>
              <a:tr h="6031584">
                <a:tc>
                  <a:txBody>
                    <a:bodyPr/>
                    <a:lstStyle/>
                    <a:p>
                      <a:endParaRPr lang="en-US" sz="1500" dirty="0"/>
                    </a:p>
                  </a:txBody>
                  <a:tcPr>
                    <a:solidFill>
                      <a:schemeClr val="tx1"/>
                    </a:solidFill>
                  </a:tcPr>
                </a:tc>
                <a:extLst>
                  <a:ext uri="{0D108BD9-81ED-4DB2-BD59-A6C34878D82A}">
                    <a16:rowId xmlns:a16="http://schemas.microsoft.com/office/drawing/2014/main" val="3259146471"/>
                  </a:ext>
                </a:extLst>
              </a:tr>
            </a:tbl>
          </a:graphicData>
        </a:graphic>
      </p:graphicFrame>
      <p:sp>
        <p:nvSpPr>
          <p:cNvPr id="12" name="TextBox 11">
            <a:extLst>
              <a:ext uri="{FF2B5EF4-FFF2-40B4-BE49-F238E27FC236}">
                <a16:creationId xmlns:a16="http://schemas.microsoft.com/office/drawing/2014/main" id="{A3D6F211-E999-44F4-AEBF-900024404B4E}"/>
              </a:ext>
            </a:extLst>
          </p:cNvPr>
          <p:cNvSpPr txBox="1"/>
          <p:nvPr/>
        </p:nvSpPr>
        <p:spPr>
          <a:xfrm>
            <a:off x="620927" y="649004"/>
            <a:ext cx="3433482" cy="1446550"/>
          </a:xfrm>
          <a:prstGeom prst="rect">
            <a:avLst/>
          </a:prstGeom>
          <a:noFill/>
        </p:spPr>
        <p:txBody>
          <a:bodyPr wrap="square">
            <a:spAutoFit/>
          </a:bodyPr>
          <a:lstStyle/>
          <a:p>
            <a:endParaRPr lang="en-US" sz="2800" b="1" dirty="0">
              <a:solidFill>
                <a:schemeClr val="tx1">
                  <a:lumMod val="85000"/>
                  <a:lumOff val="15000"/>
                </a:schemeClr>
              </a:solidFill>
              <a:latin typeface="Santorini" pitchFamily="50" charset="0"/>
              <a:ea typeface="Verdana" panose="020B0604030504040204" pitchFamily="34" charset="0"/>
            </a:endParaRPr>
          </a:p>
          <a:p>
            <a:r>
              <a:rPr lang="en-US" sz="3200" b="1" dirty="0">
                <a:solidFill>
                  <a:schemeClr val="tx1">
                    <a:lumMod val="85000"/>
                    <a:lumOff val="15000"/>
                  </a:schemeClr>
                </a:solidFill>
                <a:latin typeface="Century Gothic" panose="020B0502020202020204" pitchFamily="34" charset="0"/>
                <a:ea typeface="Verdana" panose="020B0604030504040204" pitchFamily="34" charset="0"/>
              </a:rPr>
              <a:t>Notes</a:t>
            </a:r>
          </a:p>
          <a:p>
            <a:endParaRPr lang="en-US" sz="2800" b="1" dirty="0">
              <a:solidFill>
                <a:schemeClr val="tx1">
                  <a:lumMod val="85000"/>
                  <a:lumOff val="15000"/>
                </a:schemeClr>
              </a:solidFill>
              <a:latin typeface="Santorini" pitchFamily="50" charset="0"/>
              <a:ea typeface="Verdana" panose="020B0604030504040204" pitchFamily="34" charset="0"/>
            </a:endParaRPr>
          </a:p>
        </p:txBody>
      </p:sp>
      <p:pic>
        <p:nvPicPr>
          <p:cNvPr id="4" name="Picture 3" descr="A red and black logo&#10;&#10;Description automatically generated">
            <a:extLst>
              <a:ext uri="{FF2B5EF4-FFF2-40B4-BE49-F238E27FC236}">
                <a16:creationId xmlns:a16="http://schemas.microsoft.com/office/drawing/2014/main" id="{100EFB31-BD00-E8E2-B6EF-66CEA1DE15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27608726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3C74F2-5C3E-4391-ACBB-3EAD0FF4B0F3}"/>
              </a:ext>
            </a:extLst>
          </p:cNvPr>
          <p:cNvPicPr>
            <a:picLocks noChangeAspect="1"/>
          </p:cNvPicPr>
          <p:nvPr/>
        </p:nvPicPr>
        <p:blipFill>
          <a:blip r:embed="rId2">
            <a:extLst>
              <a:ext uri="{28A0092B-C50C-407E-A947-70E740481C1C}">
                <a14:useLocalDpi xmlns:a14="http://schemas.microsoft.com/office/drawing/2010/main" val="0"/>
              </a:ext>
            </a:extLst>
          </a:blip>
          <a:srcRect l="13253" r="13253"/>
          <a:stretch/>
        </p:blipFill>
        <p:spPr>
          <a:xfrm>
            <a:off x="111209" y="508897"/>
            <a:ext cx="6635578" cy="6019139"/>
          </a:xfrm>
          <a:prstGeom prst="rect">
            <a:avLst/>
          </a:prstGeom>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8C8A2FBA-2B1B-4B4B-B24D-61451B2D55AB}"/>
              </a:ext>
            </a:extLst>
          </p:cNvPr>
          <p:cNvSpPr txBox="1"/>
          <p:nvPr/>
        </p:nvSpPr>
        <p:spPr>
          <a:xfrm>
            <a:off x="572257" y="7083373"/>
            <a:ext cx="6143793" cy="1828708"/>
          </a:xfrm>
          <a:prstGeom prst="rect">
            <a:avLst/>
          </a:prstGeom>
        </p:spPr>
        <p:txBody>
          <a:bodyPr vert="horz" lIns="91440" tIns="45720" rIns="91440" bIns="45720" rtlCol="0" anchor="ctr">
            <a:normAutofit/>
          </a:bodyPr>
          <a:lstStyle/>
          <a:p>
            <a:pPr defTabSz="685796">
              <a:lnSpc>
                <a:spcPct val="90000"/>
              </a:lnSpc>
              <a:spcBef>
                <a:spcPct val="0"/>
              </a:spcBef>
              <a:spcAft>
                <a:spcPts val="1800"/>
              </a:spcAft>
            </a:pPr>
            <a:r>
              <a:rPr lang="en-US" sz="3200" b="1" dirty="0">
                <a:solidFill>
                  <a:srgbClr val="000000"/>
                </a:solidFill>
                <a:latin typeface="+mj-lt"/>
                <a:ea typeface="+mj-ea"/>
                <a:cs typeface="+mj-cs"/>
              </a:rPr>
              <a:t>Step 4: </a:t>
            </a:r>
          </a:p>
          <a:p>
            <a:pPr defTabSz="685796">
              <a:lnSpc>
                <a:spcPct val="90000"/>
              </a:lnSpc>
              <a:spcBef>
                <a:spcPct val="0"/>
              </a:spcBef>
              <a:spcAft>
                <a:spcPts val="1800"/>
              </a:spcAft>
            </a:pPr>
            <a:r>
              <a:rPr lang="en-US" sz="3200" dirty="0">
                <a:solidFill>
                  <a:srgbClr val="000000"/>
                </a:solidFill>
                <a:latin typeface="+mj-lt"/>
                <a:ea typeface="+mj-ea"/>
                <a:cs typeface="+mj-cs"/>
              </a:rPr>
              <a:t>Articulate Your Value</a:t>
            </a:r>
            <a:endParaRPr lang="en-US" sz="900" dirty="0">
              <a:solidFill>
                <a:srgbClr val="000000"/>
              </a:solidFill>
              <a:latin typeface="+mj-lt"/>
              <a:ea typeface="+mj-ea"/>
              <a:cs typeface="+mj-cs"/>
            </a:endParaRP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a:xfrm>
            <a:off x="1577038" y="9234030"/>
            <a:ext cx="3703922" cy="163074"/>
          </a:xfrm>
        </p:spPr>
        <p:txBody>
          <a:bodyPr vert="horz" lIns="91440" tIns="45720" rIns="91440" bIns="45720" rtlCol="0" anchor="ctr">
            <a:normAutofit/>
          </a:bodyPr>
          <a:lstStyle/>
          <a:p>
            <a:pPr defTabSz="514347">
              <a:lnSpc>
                <a:spcPct val="90000"/>
              </a:lnSpc>
              <a:spcAft>
                <a:spcPts val="600"/>
              </a:spcAft>
              <a:defRPr/>
            </a:pPr>
            <a:r>
              <a:rPr lang="en-US" sz="500">
                <a:solidFill>
                  <a:srgbClr val="898989"/>
                </a:solidFill>
              </a:rPr>
              <a:t>Create Your Unique Value Proposition Planner</a:t>
            </a:r>
            <a:endParaRPr lang="en-US" sz="500" dirty="0">
              <a:solidFill>
                <a:srgbClr val="898989"/>
              </a:solidFill>
            </a:endParaRPr>
          </a:p>
        </p:txBody>
      </p:sp>
      <p:pic>
        <p:nvPicPr>
          <p:cNvPr id="3" name="Picture 2" descr="A red and black logo&#10;&#10;Description automatically generated">
            <a:extLst>
              <a:ext uri="{FF2B5EF4-FFF2-40B4-BE49-F238E27FC236}">
                <a16:creationId xmlns:a16="http://schemas.microsoft.com/office/drawing/2014/main" id="{FDDDC7F1-1505-1F99-72D5-53E1A1E7EF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200998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8A2FBA-2B1B-4B4B-B24D-61451B2D55AB}"/>
              </a:ext>
            </a:extLst>
          </p:cNvPr>
          <p:cNvSpPr txBox="1"/>
          <p:nvPr/>
        </p:nvSpPr>
        <p:spPr>
          <a:xfrm>
            <a:off x="967405" y="330162"/>
            <a:ext cx="4923190" cy="1289777"/>
          </a:xfrm>
          <a:prstGeom prst="rect">
            <a:avLst/>
          </a:prstGeom>
          <a:noFill/>
        </p:spPr>
        <p:txBody>
          <a:bodyPr wrap="square">
            <a:spAutoFit/>
          </a:bodyPr>
          <a:lstStyle/>
          <a:p>
            <a:pPr algn="ctr">
              <a:lnSpc>
                <a:spcPct val="300000"/>
              </a:lnSpc>
              <a:spcBef>
                <a:spcPts val="1200"/>
              </a:spcBef>
              <a:spcAft>
                <a:spcPts val="1200"/>
              </a:spcAft>
            </a:pPr>
            <a:r>
              <a:rPr lang="en-US" sz="3200" b="1" dirty="0">
                <a:solidFill>
                  <a:schemeClr val="tx1">
                    <a:lumMod val="75000"/>
                    <a:lumOff val="25000"/>
                  </a:schemeClr>
                </a:solidFill>
                <a:latin typeface="Century Gothic" panose="020B0502020202020204" pitchFamily="34" charset="0"/>
                <a:ea typeface="Helvetica" panose="020B0604020202020204" pitchFamily="34" charset="0"/>
                <a:cs typeface="Verdana" panose="020B0604030504040204" pitchFamily="34" charset="0"/>
              </a:rPr>
              <a:t>Why Value Is Crucial</a:t>
            </a:r>
            <a:endParaRPr lang="en-US" sz="3200" b="1" dirty="0">
              <a:solidFill>
                <a:schemeClr val="tx1">
                  <a:lumMod val="75000"/>
                  <a:lumOff val="25000"/>
                </a:schemeClr>
              </a:solidFill>
              <a:latin typeface="Century Gothic" panose="020B0502020202020204" pitchFamily="34" charset="0"/>
            </a:endParaRPr>
          </a:p>
        </p:txBody>
      </p:sp>
      <p:sp>
        <p:nvSpPr>
          <p:cNvPr id="3" name="TextBox 2">
            <a:extLst>
              <a:ext uri="{FF2B5EF4-FFF2-40B4-BE49-F238E27FC236}">
                <a16:creationId xmlns:a16="http://schemas.microsoft.com/office/drawing/2014/main" id="{1B7B45FA-B36F-4C6A-A104-497754023E40}"/>
              </a:ext>
            </a:extLst>
          </p:cNvPr>
          <p:cNvSpPr txBox="1"/>
          <p:nvPr/>
        </p:nvSpPr>
        <p:spPr>
          <a:xfrm>
            <a:off x="776666" y="2772546"/>
            <a:ext cx="5304668" cy="5740418"/>
          </a:xfrm>
          <a:prstGeom prst="rect">
            <a:avLst/>
          </a:prstGeom>
          <a:solidFill>
            <a:schemeClr val="tx1"/>
          </a:solidFill>
        </p:spPr>
        <p:txBody>
          <a:bodyPr wrap="square">
            <a:spAutoFit/>
          </a:bodyPr>
          <a:lstStyle/>
          <a:p>
            <a:pPr>
              <a:lnSpc>
                <a:spcPct val="115000"/>
              </a:lnSpc>
              <a:spcAft>
                <a:spcPts val="1200"/>
              </a:spcAft>
            </a:pPr>
            <a:endPar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When you provide the value customers are looking for, they buy from you and not from someone else.</a:t>
            </a:r>
          </a:p>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It’s not always easy to differentiate your business if you work in a crowded market. But customers don’t all look for low prices. Many favor other aspects and make choices based on dependability, reputation, or honesty as well as practical aspects that give them more of what they want.</a:t>
            </a:r>
          </a:p>
          <a:p>
            <a:pPr>
              <a:lnSpc>
                <a:spcPct val="115000"/>
              </a:lnSpc>
              <a:spcAft>
                <a:spcPts val="1200"/>
              </a:spcAft>
            </a:pPr>
            <a:endPar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Ask yourself what you can include to add value. For example:</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Free shipping</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Guaranteed 24-hour delivery</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Bonuses</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Extensive support package</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Free setup or installation</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No questions asked money-back guarantee</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Customization</a:t>
            </a:r>
          </a:p>
          <a:p>
            <a:pPr>
              <a:lnSpc>
                <a:spcPct val="115000"/>
              </a:lnSpc>
              <a:spcAft>
                <a:spcPts val="1200"/>
              </a:spcAft>
            </a:pPr>
            <a:endParaRPr lang="en-US" sz="1200" kern="100" dirty="0">
              <a:latin typeface="Verdana" panose="020B0604030504040204" pitchFamily="34" charset="0"/>
              <a:ea typeface="Verdana" panose="020B0604030504040204" pitchFamily="34" charset="0"/>
              <a:cs typeface="Verdana" panose="020B0604030504040204" pitchFamily="34" charset="0"/>
            </a:endParaRP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a:t>Create Your Unique Value Proposition Planner</a:t>
            </a:r>
            <a:endParaRPr lang="en-GB" dirty="0"/>
          </a:p>
        </p:txBody>
      </p:sp>
      <p:pic>
        <p:nvPicPr>
          <p:cNvPr id="4" name="Picture 3" descr="A red and black logo&#10;&#10;Description automatically generated">
            <a:extLst>
              <a:ext uri="{FF2B5EF4-FFF2-40B4-BE49-F238E27FC236}">
                <a16:creationId xmlns:a16="http://schemas.microsoft.com/office/drawing/2014/main" id="{251A3829-7E45-80F9-723A-3C71573513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3585504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7B45FA-B36F-4C6A-A104-497754023E40}"/>
              </a:ext>
            </a:extLst>
          </p:cNvPr>
          <p:cNvSpPr txBox="1"/>
          <p:nvPr/>
        </p:nvSpPr>
        <p:spPr>
          <a:xfrm>
            <a:off x="776666" y="2852768"/>
            <a:ext cx="5304668" cy="4487767"/>
          </a:xfrm>
          <a:prstGeom prst="rect">
            <a:avLst/>
          </a:prstGeom>
          <a:solidFill>
            <a:schemeClr val="tx1"/>
          </a:solidFill>
        </p:spPr>
        <p:txBody>
          <a:bodyPr wrap="square">
            <a:spAutoFit/>
          </a:bodyPr>
          <a:lstStyle/>
          <a:p>
            <a:pPr>
              <a:lnSpc>
                <a:spcPct val="115000"/>
              </a:lnSpc>
              <a:spcAft>
                <a:spcPts val="1200"/>
              </a:spcAft>
            </a:pPr>
            <a:endParaRPr lang="en-US" sz="1200" kern="100" dirty="0">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You run a small online bookstore to complement your retail location, however you have to compete in a market dominated by large retailers like Amazon. Standing out in this crowded space is challenging. You decide to focus on what add-ons you can provide to attract buyers who value convenience, personalization, and customer service.  </a:t>
            </a:r>
          </a:p>
          <a:p>
            <a:pPr>
              <a:lnSpc>
                <a:spcPct val="115000"/>
              </a:lnSpc>
              <a:spcAft>
                <a:spcPts val="1200"/>
              </a:spcAft>
            </a:pPr>
            <a:endPar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You introduce:</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Free shipping on all orders, regardless of the purchase amount </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Guaranteed 24-hour delivery for local areas.</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Tailored book recommendations and reading lists based on customer preferences.</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Personalized bookmarks designed by local artists.</a:t>
            </a:r>
          </a:p>
          <a:p>
            <a:pPr>
              <a:lnSpc>
                <a:spcPct val="115000"/>
              </a:lnSpc>
              <a:spcAft>
                <a:spcPts val="1200"/>
              </a:spcAft>
            </a:pPr>
            <a:endParaRPr lang="en-US" sz="1200" kern="100" dirty="0">
              <a:latin typeface="Verdana" panose="020B0604030504040204" pitchFamily="34" charset="0"/>
              <a:ea typeface="Verdana" panose="020B0604030504040204" pitchFamily="34" charset="0"/>
              <a:cs typeface="Verdana" panose="020B0604030504040204" pitchFamily="34" charset="0"/>
            </a:endParaRP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a:t>Create Your Unique Value Proposition Planner</a:t>
            </a:r>
            <a:endParaRPr lang="en-GB" dirty="0"/>
          </a:p>
        </p:txBody>
      </p:sp>
      <p:sp>
        <p:nvSpPr>
          <p:cNvPr id="4" name="TextBox 3">
            <a:extLst>
              <a:ext uri="{FF2B5EF4-FFF2-40B4-BE49-F238E27FC236}">
                <a16:creationId xmlns:a16="http://schemas.microsoft.com/office/drawing/2014/main" id="{9BCE8FB7-27B2-C6E9-8BA3-90764F4ACFF1}"/>
              </a:ext>
            </a:extLst>
          </p:cNvPr>
          <p:cNvSpPr txBox="1"/>
          <p:nvPr/>
        </p:nvSpPr>
        <p:spPr>
          <a:xfrm>
            <a:off x="649828" y="1183732"/>
            <a:ext cx="5304668" cy="755976"/>
          </a:xfrm>
          <a:prstGeom prst="rect">
            <a:avLst/>
          </a:prstGeom>
          <a:noFill/>
        </p:spPr>
        <p:txBody>
          <a:bodyPr wrap="square">
            <a:spAutoFit/>
          </a:bodyPr>
          <a:lstStyle/>
          <a:p>
            <a:pPr>
              <a:lnSpc>
                <a:spcPct val="115000"/>
              </a:lnSpc>
              <a:spcAft>
                <a:spcPts val="1200"/>
              </a:spcAft>
            </a:pPr>
            <a:r>
              <a:rPr lang="en-US" b="1" kern="100" dirty="0">
                <a:latin typeface="Verdana" panose="020B0604030504040204" pitchFamily="34" charset="0"/>
                <a:ea typeface="Verdana" panose="020B0604030504040204" pitchFamily="34" charset="0"/>
                <a:cs typeface="Verdana" panose="020B0604030504040204" pitchFamily="34" charset="0"/>
              </a:rPr>
              <a:t>Example: </a:t>
            </a:r>
            <a:r>
              <a:rPr lang="en-US" kern="100" dirty="0">
                <a:latin typeface="Verdana" panose="020B0604030504040204" pitchFamily="34" charset="0"/>
                <a:ea typeface="Verdana" panose="020B0604030504040204" pitchFamily="34" charset="0"/>
                <a:cs typeface="Verdana" panose="020B0604030504040204" pitchFamily="34" charset="0"/>
              </a:rPr>
              <a:t>Boutique Online Bookstore</a:t>
            </a:r>
          </a:p>
          <a:p>
            <a:pPr>
              <a:lnSpc>
                <a:spcPct val="115000"/>
              </a:lnSpc>
              <a:spcAft>
                <a:spcPts val="1200"/>
              </a:spcAft>
            </a:pPr>
            <a:endParaRPr lang="en-US" sz="1200" kern="1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A red and black logo&#10;&#10;Description automatically generated">
            <a:extLst>
              <a:ext uri="{FF2B5EF4-FFF2-40B4-BE49-F238E27FC236}">
                <a16:creationId xmlns:a16="http://schemas.microsoft.com/office/drawing/2014/main" id="{819C0853-B9E0-D070-564B-EB96C07118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32535891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a:t>Create Your Unique Value Proposition Planner</a:t>
            </a:r>
            <a:endParaRPr lang="en-GB" dirty="0"/>
          </a:p>
        </p:txBody>
      </p:sp>
      <p:graphicFrame>
        <p:nvGraphicFramePr>
          <p:cNvPr id="4" name="Table 4">
            <a:extLst>
              <a:ext uri="{FF2B5EF4-FFF2-40B4-BE49-F238E27FC236}">
                <a16:creationId xmlns:a16="http://schemas.microsoft.com/office/drawing/2014/main" id="{FCE62F54-9371-5D65-FEBF-2343CC858884}"/>
              </a:ext>
            </a:extLst>
          </p:cNvPr>
          <p:cNvGraphicFramePr>
            <a:graphicFrameLocks noGrp="1"/>
          </p:cNvGraphicFramePr>
          <p:nvPr>
            <p:extLst>
              <p:ext uri="{D42A27DB-BD31-4B8C-83A1-F6EECF244321}">
                <p14:modId xmlns:p14="http://schemas.microsoft.com/office/powerpoint/2010/main" val="3565209833"/>
              </p:ext>
            </p:extLst>
          </p:nvPr>
        </p:nvGraphicFramePr>
        <p:xfrm>
          <a:off x="715730" y="1272731"/>
          <a:ext cx="5485515" cy="7591442"/>
        </p:xfrm>
        <a:graphic>
          <a:graphicData uri="http://schemas.openxmlformats.org/drawingml/2006/table">
            <a:tbl>
              <a:tblPr firstRow="1" bandRow="1">
                <a:tableStyleId>{5C22544A-7EE6-4342-B048-85BDC9FD1C3A}</a:tableStyleId>
              </a:tblPr>
              <a:tblGrid>
                <a:gridCol w="5485515">
                  <a:extLst>
                    <a:ext uri="{9D8B030D-6E8A-4147-A177-3AD203B41FA5}">
                      <a16:colId xmlns:a16="http://schemas.microsoft.com/office/drawing/2014/main" val="1373811663"/>
                    </a:ext>
                  </a:extLst>
                </a:gridCol>
              </a:tblGrid>
              <a:tr h="7591442">
                <a:tc>
                  <a:txBody>
                    <a:bodyPr/>
                    <a:lstStyle/>
                    <a:p>
                      <a:r>
                        <a:rPr lang="en-US" sz="1100" i="1" dirty="0">
                          <a:solidFill>
                            <a:schemeClr val="bg1"/>
                          </a:solidFill>
                          <a:latin typeface="Verdana" panose="020B0604030504040204" pitchFamily="34" charset="0"/>
                          <a:ea typeface="Verdana" panose="020B0604030504040204" pitchFamily="34" charset="0"/>
                        </a:rPr>
                        <a:t> </a:t>
                      </a:r>
                      <a:r>
                        <a:rPr lang="en-US" sz="1100" b="0" i="1" dirty="0">
                          <a:solidFill>
                            <a:schemeClr val="bg1"/>
                          </a:solidFill>
                          <a:latin typeface="Verdana" panose="020B0604030504040204" pitchFamily="34" charset="0"/>
                          <a:ea typeface="Verdana" panose="020B0604030504040204" pitchFamily="34" charset="0"/>
                        </a:rPr>
                        <a:t>E.g., free shipping, money-back guarantee, 1-hour support response time, etc.</a:t>
                      </a:r>
                    </a:p>
                  </a:txBody>
                  <a:tcPr>
                    <a:solidFill>
                      <a:schemeClr val="tx1"/>
                    </a:solidFill>
                  </a:tcPr>
                </a:tc>
                <a:extLst>
                  <a:ext uri="{0D108BD9-81ED-4DB2-BD59-A6C34878D82A}">
                    <a16:rowId xmlns:a16="http://schemas.microsoft.com/office/drawing/2014/main" val="1713756365"/>
                  </a:ext>
                </a:extLst>
              </a:tr>
            </a:tbl>
          </a:graphicData>
        </a:graphic>
      </p:graphicFrame>
      <p:sp>
        <p:nvSpPr>
          <p:cNvPr id="5" name="TextBox 4">
            <a:extLst>
              <a:ext uri="{FF2B5EF4-FFF2-40B4-BE49-F238E27FC236}">
                <a16:creationId xmlns:a16="http://schemas.microsoft.com/office/drawing/2014/main" id="{2595A053-E274-57C7-615E-E1E0DEF46127}"/>
              </a:ext>
            </a:extLst>
          </p:cNvPr>
          <p:cNvSpPr txBox="1"/>
          <p:nvPr/>
        </p:nvSpPr>
        <p:spPr>
          <a:xfrm>
            <a:off x="715730" y="391192"/>
            <a:ext cx="5577807" cy="708271"/>
          </a:xfrm>
          <a:prstGeom prst="rect">
            <a:avLst/>
          </a:prstGeom>
          <a:noFill/>
        </p:spPr>
        <p:txBody>
          <a:bodyPr wrap="square">
            <a:spAutoFit/>
          </a:bodyPr>
          <a:lstStyle/>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Based on the needs and pain points of your target customers, write down what you could add to your business/product/service to increase its value to these customers and help you stand out.</a:t>
            </a:r>
          </a:p>
        </p:txBody>
      </p:sp>
      <p:pic>
        <p:nvPicPr>
          <p:cNvPr id="3" name="Picture 2" descr="A red and black logo&#10;&#10;Description automatically generated">
            <a:extLst>
              <a:ext uri="{FF2B5EF4-FFF2-40B4-BE49-F238E27FC236}">
                <a16:creationId xmlns:a16="http://schemas.microsoft.com/office/drawing/2014/main" id="{521ABF3A-6655-0F9D-3F5F-F3537EE56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6834606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85A9D64-7FA4-4ECB-A4C9-BC6FB0439F41}"/>
              </a:ext>
            </a:extLst>
          </p:cNvPr>
          <p:cNvSpPr>
            <a:spLocks noGrp="1"/>
          </p:cNvSpPr>
          <p:nvPr>
            <p:ph type="ftr" sz="quarter" idx="11"/>
          </p:nvPr>
        </p:nvSpPr>
        <p:spPr/>
        <p:txBody>
          <a:bodyPr/>
          <a:lstStyle/>
          <a:p>
            <a:r>
              <a:rPr lang="en-US"/>
              <a:t>Create Your Unique Value Proposition Planner</a:t>
            </a:r>
            <a:endParaRPr lang="en-GB" dirty="0"/>
          </a:p>
        </p:txBody>
      </p:sp>
      <p:graphicFrame>
        <p:nvGraphicFramePr>
          <p:cNvPr id="3" name="Table 3">
            <a:extLst>
              <a:ext uri="{FF2B5EF4-FFF2-40B4-BE49-F238E27FC236}">
                <a16:creationId xmlns:a16="http://schemas.microsoft.com/office/drawing/2014/main" id="{D0B62850-FAD4-9DDF-7FEB-42056C82DA5E}"/>
              </a:ext>
            </a:extLst>
          </p:cNvPr>
          <p:cNvGraphicFramePr>
            <a:graphicFrameLocks noGrp="1"/>
          </p:cNvGraphicFramePr>
          <p:nvPr/>
        </p:nvGraphicFramePr>
        <p:xfrm>
          <a:off x="620927" y="2815280"/>
          <a:ext cx="5616146" cy="6031584"/>
        </p:xfrm>
        <a:graphic>
          <a:graphicData uri="http://schemas.openxmlformats.org/drawingml/2006/table">
            <a:tbl>
              <a:tblPr firstRow="1" bandRow="1">
                <a:tableStyleId>{5C22544A-7EE6-4342-B048-85BDC9FD1C3A}</a:tableStyleId>
              </a:tblPr>
              <a:tblGrid>
                <a:gridCol w="5616146">
                  <a:extLst>
                    <a:ext uri="{9D8B030D-6E8A-4147-A177-3AD203B41FA5}">
                      <a16:colId xmlns:a16="http://schemas.microsoft.com/office/drawing/2014/main" val="3462950126"/>
                    </a:ext>
                  </a:extLst>
                </a:gridCol>
              </a:tblGrid>
              <a:tr h="6031584">
                <a:tc>
                  <a:txBody>
                    <a:bodyPr/>
                    <a:lstStyle/>
                    <a:p>
                      <a:endParaRPr lang="en-US" sz="1500" dirty="0"/>
                    </a:p>
                  </a:txBody>
                  <a:tcPr>
                    <a:solidFill>
                      <a:schemeClr val="tx1"/>
                    </a:solidFill>
                  </a:tcPr>
                </a:tc>
                <a:extLst>
                  <a:ext uri="{0D108BD9-81ED-4DB2-BD59-A6C34878D82A}">
                    <a16:rowId xmlns:a16="http://schemas.microsoft.com/office/drawing/2014/main" val="3259146471"/>
                  </a:ext>
                </a:extLst>
              </a:tr>
            </a:tbl>
          </a:graphicData>
        </a:graphic>
      </p:graphicFrame>
      <p:sp>
        <p:nvSpPr>
          <p:cNvPr id="12" name="TextBox 11">
            <a:extLst>
              <a:ext uri="{FF2B5EF4-FFF2-40B4-BE49-F238E27FC236}">
                <a16:creationId xmlns:a16="http://schemas.microsoft.com/office/drawing/2014/main" id="{A3D6F211-E999-44F4-AEBF-900024404B4E}"/>
              </a:ext>
            </a:extLst>
          </p:cNvPr>
          <p:cNvSpPr txBox="1"/>
          <p:nvPr/>
        </p:nvSpPr>
        <p:spPr>
          <a:xfrm>
            <a:off x="759940" y="675898"/>
            <a:ext cx="3433482" cy="1446550"/>
          </a:xfrm>
          <a:prstGeom prst="rect">
            <a:avLst/>
          </a:prstGeom>
          <a:noFill/>
        </p:spPr>
        <p:txBody>
          <a:bodyPr wrap="square">
            <a:spAutoFit/>
          </a:bodyPr>
          <a:lstStyle/>
          <a:p>
            <a:endParaRPr lang="en-US" sz="2800" b="1" dirty="0">
              <a:solidFill>
                <a:schemeClr val="tx1">
                  <a:lumMod val="85000"/>
                  <a:lumOff val="15000"/>
                </a:schemeClr>
              </a:solidFill>
              <a:latin typeface="Santorini" pitchFamily="50" charset="0"/>
              <a:ea typeface="Verdana" panose="020B0604030504040204" pitchFamily="34" charset="0"/>
            </a:endParaRPr>
          </a:p>
          <a:p>
            <a:r>
              <a:rPr lang="en-US" sz="3200" b="1" dirty="0">
                <a:solidFill>
                  <a:schemeClr val="tx1">
                    <a:lumMod val="85000"/>
                    <a:lumOff val="15000"/>
                  </a:schemeClr>
                </a:solidFill>
                <a:latin typeface="Century Gothic" panose="020B0502020202020204" pitchFamily="34" charset="0"/>
                <a:ea typeface="Verdana" panose="020B0604030504040204" pitchFamily="34" charset="0"/>
              </a:rPr>
              <a:t>Notes</a:t>
            </a:r>
          </a:p>
          <a:p>
            <a:endParaRPr lang="en-US" sz="2800" b="1" dirty="0">
              <a:solidFill>
                <a:schemeClr val="tx1">
                  <a:lumMod val="85000"/>
                  <a:lumOff val="15000"/>
                </a:schemeClr>
              </a:solidFill>
              <a:latin typeface="Santorini" pitchFamily="50" charset="0"/>
              <a:ea typeface="Verdana" panose="020B0604030504040204" pitchFamily="34" charset="0"/>
            </a:endParaRPr>
          </a:p>
        </p:txBody>
      </p:sp>
      <p:pic>
        <p:nvPicPr>
          <p:cNvPr id="4" name="Picture 3" descr="A red and black logo&#10;&#10;Description automatically generated">
            <a:extLst>
              <a:ext uri="{FF2B5EF4-FFF2-40B4-BE49-F238E27FC236}">
                <a16:creationId xmlns:a16="http://schemas.microsoft.com/office/drawing/2014/main" id="{6C199979-DE2E-526B-0EEF-40CFE8AABD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2615029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8A2FBA-2B1B-4B4B-B24D-61451B2D55AB}"/>
              </a:ext>
            </a:extLst>
          </p:cNvPr>
          <p:cNvSpPr txBox="1"/>
          <p:nvPr/>
        </p:nvSpPr>
        <p:spPr>
          <a:xfrm>
            <a:off x="1158608" y="414246"/>
            <a:ext cx="4540783" cy="1289777"/>
          </a:xfrm>
          <a:prstGeom prst="rect">
            <a:avLst/>
          </a:prstGeom>
          <a:noFill/>
        </p:spPr>
        <p:txBody>
          <a:bodyPr wrap="square">
            <a:spAutoFit/>
          </a:bodyPr>
          <a:lstStyle/>
          <a:p>
            <a:pPr>
              <a:lnSpc>
                <a:spcPct val="300000"/>
              </a:lnSpc>
              <a:spcBef>
                <a:spcPts val="1200"/>
              </a:spcBef>
              <a:spcAft>
                <a:spcPts val="1200"/>
              </a:spcAft>
            </a:pPr>
            <a:r>
              <a:rPr lang="en-US" sz="3200" b="1" dirty="0">
                <a:solidFill>
                  <a:schemeClr val="tx1">
                    <a:lumMod val="75000"/>
                    <a:lumOff val="25000"/>
                  </a:schemeClr>
                </a:solidFill>
                <a:latin typeface="Century Gothic" panose="020B0502020202020204" pitchFamily="34" charset="0"/>
              </a:rPr>
              <a:t>Why You Need A UVP</a:t>
            </a:r>
          </a:p>
        </p:txBody>
      </p:sp>
      <p:sp>
        <p:nvSpPr>
          <p:cNvPr id="3" name="TextBox 2">
            <a:extLst>
              <a:ext uri="{FF2B5EF4-FFF2-40B4-BE49-F238E27FC236}">
                <a16:creationId xmlns:a16="http://schemas.microsoft.com/office/drawing/2014/main" id="{1B7B45FA-B36F-4C6A-A104-497754023E40}"/>
              </a:ext>
            </a:extLst>
          </p:cNvPr>
          <p:cNvSpPr txBox="1"/>
          <p:nvPr/>
        </p:nvSpPr>
        <p:spPr>
          <a:xfrm>
            <a:off x="579312" y="2800210"/>
            <a:ext cx="5699377" cy="6046655"/>
          </a:xfrm>
          <a:prstGeom prst="rect">
            <a:avLst/>
          </a:prstGeom>
          <a:solidFill>
            <a:schemeClr val="tx1"/>
          </a:solidFill>
        </p:spPr>
        <p:txBody>
          <a:bodyPr wrap="square">
            <a:spAutoFit/>
          </a:bodyPr>
          <a:lstStyle/>
          <a:p>
            <a:pPr>
              <a:lnSpc>
                <a:spcPct val="115000"/>
              </a:lnSpc>
              <a:spcAft>
                <a:spcPts val="1200"/>
              </a:spcAft>
            </a:pPr>
            <a:endParaRPr lang="en-US" sz="1200" kern="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1200"/>
              </a:spcAft>
            </a:pPr>
            <a:r>
              <a:rPr lang="en-US" sz="1200" kern="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If you’ve ever struggled to explain to customers why they should buy from you, then it’s time you created a Unique Value Proposition (or UVP for short). It’s the foundation of any successful marketing strategy.</a:t>
            </a:r>
          </a:p>
          <a:p>
            <a:pPr>
              <a:lnSpc>
                <a:spcPct val="115000"/>
              </a:lnSpc>
              <a:spcAft>
                <a:spcPts val="1200"/>
              </a:spcAft>
            </a:pPr>
            <a:r>
              <a:rPr lang="en-US" sz="1200" kern="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Your UVP is a statement that clearly communicates the unique value that your business, product, or service offers your ideal customers.</a:t>
            </a:r>
          </a:p>
          <a:p>
            <a:pPr>
              <a:lnSpc>
                <a:spcPct val="115000"/>
              </a:lnSpc>
              <a:spcAft>
                <a:spcPts val="1200"/>
              </a:spcAft>
            </a:pPr>
            <a:endParaRPr lang="en-US" sz="1200" kern="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1200"/>
              </a:spcAft>
            </a:pPr>
            <a:r>
              <a:rPr lang="en-US" sz="1200" kern="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Defining your UVP is one of the most crucial success factors for any business because it:</a:t>
            </a:r>
          </a:p>
          <a:p>
            <a:pPr marL="171449" indent="-171449">
              <a:lnSpc>
                <a:spcPct val="115000"/>
              </a:lnSpc>
              <a:spcAft>
                <a:spcPts val="1200"/>
              </a:spcAft>
              <a:buFont typeface="Arial" panose="020B0604020202020204" pitchFamily="34" charset="0"/>
              <a:buChar char="•"/>
            </a:pPr>
            <a:r>
              <a:rPr lang="en-US" sz="1200" kern="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Differentiates you from your competitors.</a:t>
            </a:r>
          </a:p>
          <a:p>
            <a:pPr marL="171449" indent="-171449">
              <a:lnSpc>
                <a:spcPct val="115000"/>
              </a:lnSpc>
              <a:spcAft>
                <a:spcPts val="1200"/>
              </a:spcAft>
              <a:buFont typeface="Arial" panose="020B0604020202020204" pitchFamily="34" charset="0"/>
              <a:buChar char="•"/>
            </a:pPr>
            <a:r>
              <a:rPr lang="en-US" sz="1200" kern="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Shows you understand your customers’ needs.</a:t>
            </a:r>
          </a:p>
          <a:p>
            <a:pPr marL="171449" indent="-171449">
              <a:lnSpc>
                <a:spcPct val="115000"/>
              </a:lnSpc>
              <a:spcAft>
                <a:spcPts val="1200"/>
              </a:spcAft>
              <a:buFont typeface="Arial" panose="020B0604020202020204" pitchFamily="34" charset="0"/>
              <a:buChar char="•"/>
            </a:pPr>
            <a:r>
              <a:rPr lang="en-US" sz="1200" kern="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Conveys concisely how you provide a unique solution to your customers’ challenges.</a:t>
            </a:r>
          </a:p>
          <a:p>
            <a:pPr marL="171449" indent="-171449">
              <a:lnSpc>
                <a:spcPct val="115000"/>
              </a:lnSpc>
              <a:spcAft>
                <a:spcPts val="1200"/>
              </a:spcAft>
              <a:buFont typeface="Arial" panose="020B0604020202020204" pitchFamily="34" charset="0"/>
              <a:buChar char="•"/>
            </a:pPr>
            <a:endParaRPr lang="en-US" sz="1200" kern="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1200"/>
              </a:spcAft>
            </a:pPr>
            <a:r>
              <a:rPr lang="en-US" sz="1200" kern="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In this planner, you’ll follow a step-by-step process to create and communicate your compelling UVP to attract and retain loyal customers who recognize the value in what you have to offer.</a:t>
            </a:r>
          </a:p>
          <a:p>
            <a:pPr>
              <a:lnSpc>
                <a:spcPct val="115000"/>
              </a:lnSpc>
              <a:spcAft>
                <a:spcPts val="1200"/>
              </a:spcAft>
            </a:pPr>
            <a:endParaRPr lang="en-US" sz="1400" b="1" kern="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628647" lvl="1" indent="-171449">
              <a:lnSpc>
                <a:spcPct val="115000"/>
              </a:lnSpc>
              <a:spcAft>
                <a:spcPts val="1200"/>
              </a:spcAft>
              <a:buFont typeface="Arial" panose="020B0604020202020204" pitchFamily="34" charset="0"/>
              <a:buChar char="•"/>
            </a:pPr>
            <a:endParaRPr lang="en-US" sz="1200" kern="10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dirty="0"/>
              <a:t>Create Your Unique Value Proposition Planner</a:t>
            </a:r>
            <a:endParaRPr lang="en-GB" dirty="0"/>
          </a:p>
        </p:txBody>
      </p:sp>
      <p:pic>
        <p:nvPicPr>
          <p:cNvPr id="4" name="Picture 3" descr="A red and black logo&#10;&#10;Description automatically generated">
            <a:extLst>
              <a:ext uri="{FF2B5EF4-FFF2-40B4-BE49-F238E27FC236}">
                <a16:creationId xmlns:a16="http://schemas.microsoft.com/office/drawing/2014/main" id="{C799B4B6-6378-0BCF-14F4-BB79C93FBA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23544155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85A9D64-7FA4-4ECB-A4C9-BC6FB0439F41}"/>
              </a:ext>
            </a:extLst>
          </p:cNvPr>
          <p:cNvSpPr>
            <a:spLocks noGrp="1"/>
          </p:cNvSpPr>
          <p:nvPr>
            <p:ph type="ftr" sz="quarter" idx="11"/>
          </p:nvPr>
        </p:nvSpPr>
        <p:spPr/>
        <p:txBody>
          <a:bodyPr/>
          <a:lstStyle/>
          <a:p>
            <a:r>
              <a:rPr lang="en-US"/>
              <a:t>Create Your Unique Value Proposition Planner</a:t>
            </a:r>
            <a:endParaRPr lang="en-GB" dirty="0"/>
          </a:p>
        </p:txBody>
      </p:sp>
      <p:graphicFrame>
        <p:nvGraphicFramePr>
          <p:cNvPr id="3" name="Table 3">
            <a:extLst>
              <a:ext uri="{FF2B5EF4-FFF2-40B4-BE49-F238E27FC236}">
                <a16:creationId xmlns:a16="http://schemas.microsoft.com/office/drawing/2014/main" id="{D0B62850-FAD4-9DDF-7FEB-42056C82DA5E}"/>
              </a:ext>
            </a:extLst>
          </p:cNvPr>
          <p:cNvGraphicFramePr>
            <a:graphicFrameLocks noGrp="1"/>
          </p:cNvGraphicFramePr>
          <p:nvPr/>
        </p:nvGraphicFramePr>
        <p:xfrm>
          <a:off x="620927" y="2815280"/>
          <a:ext cx="5616146" cy="6031584"/>
        </p:xfrm>
        <a:graphic>
          <a:graphicData uri="http://schemas.openxmlformats.org/drawingml/2006/table">
            <a:tbl>
              <a:tblPr firstRow="1" bandRow="1">
                <a:tableStyleId>{5C22544A-7EE6-4342-B048-85BDC9FD1C3A}</a:tableStyleId>
              </a:tblPr>
              <a:tblGrid>
                <a:gridCol w="5616146">
                  <a:extLst>
                    <a:ext uri="{9D8B030D-6E8A-4147-A177-3AD203B41FA5}">
                      <a16:colId xmlns:a16="http://schemas.microsoft.com/office/drawing/2014/main" val="3462950126"/>
                    </a:ext>
                  </a:extLst>
                </a:gridCol>
              </a:tblGrid>
              <a:tr h="6031584">
                <a:tc>
                  <a:txBody>
                    <a:bodyPr/>
                    <a:lstStyle/>
                    <a:p>
                      <a:endParaRPr lang="en-US" sz="1500" dirty="0"/>
                    </a:p>
                  </a:txBody>
                  <a:tcPr>
                    <a:solidFill>
                      <a:schemeClr val="tx1"/>
                    </a:solidFill>
                  </a:tcPr>
                </a:tc>
                <a:extLst>
                  <a:ext uri="{0D108BD9-81ED-4DB2-BD59-A6C34878D82A}">
                    <a16:rowId xmlns:a16="http://schemas.microsoft.com/office/drawing/2014/main" val="3259146471"/>
                  </a:ext>
                </a:extLst>
              </a:tr>
            </a:tbl>
          </a:graphicData>
        </a:graphic>
      </p:graphicFrame>
      <p:sp>
        <p:nvSpPr>
          <p:cNvPr id="12" name="TextBox 11">
            <a:extLst>
              <a:ext uri="{FF2B5EF4-FFF2-40B4-BE49-F238E27FC236}">
                <a16:creationId xmlns:a16="http://schemas.microsoft.com/office/drawing/2014/main" id="{A3D6F211-E999-44F4-AEBF-900024404B4E}"/>
              </a:ext>
            </a:extLst>
          </p:cNvPr>
          <p:cNvSpPr txBox="1"/>
          <p:nvPr/>
        </p:nvSpPr>
        <p:spPr>
          <a:xfrm>
            <a:off x="773387" y="652186"/>
            <a:ext cx="3433482" cy="1446550"/>
          </a:xfrm>
          <a:prstGeom prst="rect">
            <a:avLst/>
          </a:prstGeom>
          <a:noFill/>
        </p:spPr>
        <p:txBody>
          <a:bodyPr wrap="square">
            <a:spAutoFit/>
          </a:bodyPr>
          <a:lstStyle/>
          <a:p>
            <a:endParaRPr lang="en-US" sz="2800" b="1" dirty="0">
              <a:solidFill>
                <a:schemeClr val="tx1">
                  <a:lumMod val="85000"/>
                  <a:lumOff val="15000"/>
                </a:schemeClr>
              </a:solidFill>
              <a:latin typeface="Santorini" pitchFamily="50" charset="0"/>
              <a:ea typeface="Verdana" panose="020B0604030504040204" pitchFamily="34" charset="0"/>
            </a:endParaRPr>
          </a:p>
          <a:p>
            <a:r>
              <a:rPr lang="en-US" sz="3200" b="1" dirty="0">
                <a:solidFill>
                  <a:schemeClr val="tx1">
                    <a:lumMod val="85000"/>
                    <a:lumOff val="15000"/>
                  </a:schemeClr>
                </a:solidFill>
                <a:latin typeface="Century Gothic" panose="020B0502020202020204" pitchFamily="34" charset="0"/>
                <a:ea typeface="Verdana" panose="020B0604030504040204" pitchFamily="34" charset="0"/>
              </a:rPr>
              <a:t>Notes</a:t>
            </a:r>
          </a:p>
          <a:p>
            <a:endParaRPr lang="en-US" sz="2800" b="1" dirty="0">
              <a:solidFill>
                <a:schemeClr val="tx1">
                  <a:lumMod val="85000"/>
                  <a:lumOff val="15000"/>
                </a:schemeClr>
              </a:solidFill>
              <a:latin typeface="Santorini" pitchFamily="50" charset="0"/>
              <a:ea typeface="Verdana" panose="020B0604030504040204" pitchFamily="34" charset="0"/>
            </a:endParaRPr>
          </a:p>
        </p:txBody>
      </p:sp>
      <p:pic>
        <p:nvPicPr>
          <p:cNvPr id="4" name="Picture 3" descr="A red and black logo&#10;&#10;Description automatically generated">
            <a:extLst>
              <a:ext uri="{FF2B5EF4-FFF2-40B4-BE49-F238E27FC236}">
                <a16:creationId xmlns:a16="http://schemas.microsoft.com/office/drawing/2014/main" id="{4782C1C5-6E6C-C392-5D7E-EBD8D9745F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22622848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3C74F2-5C3E-4391-ACBB-3EAD0FF4B0F3}"/>
              </a:ext>
            </a:extLst>
          </p:cNvPr>
          <p:cNvPicPr>
            <a:picLocks noChangeAspect="1"/>
          </p:cNvPicPr>
          <p:nvPr/>
        </p:nvPicPr>
        <p:blipFill>
          <a:blip r:embed="rId2">
            <a:extLst>
              <a:ext uri="{28A0092B-C50C-407E-A947-70E740481C1C}">
                <a14:useLocalDpi xmlns:a14="http://schemas.microsoft.com/office/drawing/2010/main" val="0"/>
              </a:ext>
            </a:extLst>
          </a:blip>
          <a:srcRect l="8602" r="8602"/>
          <a:stretch/>
        </p:blipFill>
        <p:spPr>
          <a:xfrm>
            <a:off x="165339" y="543444"/>
            <a:ext cx="6527322" cy="5920940"/>
          </a:xfrm>
          <a:prstGeom prst="rect">
            <a:avLst/>
          </a:prstGeom>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8C8A2FBA-2B1B-4B4B-B24D-61451B2D55AB}"/>
              </a:ext>
            </a:extLst>
          </p:cNvPr>
          <p:cNvSpPr txBox="1"/>
          <p:nvPr/>
        </p:nvSpPr>
        <p:spPr>
          <a:xfrm>
            <a:off x="572257" y="7083373"/>
            <a:ext cx="6143793" cy="1828708"/>
          </a:xfrm>
          <a:prstGeom prst="rect">
            <a:avLst/>
          </a:prstGeom>
        </p:spPr>
        <p:txBody>
          <a:bodyPr vert="horz" lIns="91440" tIns="45720" rIns="91440" bIns="45720" rtlCol="0" anchor="ctr">
            <a:normAutofit/>
          </a:bodyPr>
          <a:lstStyle/>
          <a:p>
            <a:pPr defTabSz="685796">
              <a:lnSpc>
                <a:spcPct val="90000"/>
              </a:lnSpc>
              <a:spcBef>
                <a:spcPct val="0"/>
              </a:spcBef>
              <a:spcAft>
                <a:spcPts val="1800"/>
              </a:spcAft>
            </a:pPr>
            <a:r>
              <a:rPr lang="en-US" sz="3200" b="1" dirty="0">
                <a:solidFill>
                  <a:srgbClr val="000000"/>
                </a:solidFill>
                <a:latin typeface="+mj-lt"/>
                <a:ea typeface="+mj-ea"/>
                <a:cs typeface="+mj-cs"/>
              </a:rPr>
              <a:t>Step 5: </a:t>
            </a:r>
          </a:p>
          <a:p>
            <a:pPr defTabSz="685796">
              <a:lnSpc>
                <a:spcPct val="90000"/>
              </a:lnSpc>
              <a:spcBef>
                <a:spcPct val="0"/>
              </a:spcBef>
              <a:spcAft>
                <a:spcPts val="1800"/>
              </a:spcAft>
            </a:pPr>
            <a:r>
              <a:rPr lang="en-US" sz="3200" dirty="0">
                <a:solidFill>
                  <a:srgbClr val="000000"/>
                </a:solidFill>
                <a:latin typeface="+mj-lt"/>
                <a:ea typeface="+mj-ea"/>
                <a:cs typeface="+mj-cs"/>
              </a:rPr>
              <a:t>How to Write Your UVP</a:t>
            </a:r>
            <a:endParaRPr lang="en-US" sz="900" dirty="0">
              <a:solidFill>
                <a:srgbClr val="000000"/>
              </a:solidFill>
              <a:latin typeface="+mj-lt"/>
              <a:ea typeface="+mj-ea"/>
              <a:cs typeface="+mj-cs"/>
            </a:endParaRP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a:xfrm>
            <a:off x="1577038" y="9234030"/>
            <a:ext cx="3703922" cy="163074"/>
          </a:xfrm>
        </p:spPr>
        <p:txBody>
          <a:bodyPr vert="horz" lIns="91440" tIns="45720" rIns="91440" bIns="45720" rtlCol="0" anchor="ctr">
            <a:normAutofit/>
          </a:bodyPr>
          <a:lstStyle/>
          <a:p>
            <a:pPr defTabSz="514347">
              <a:lnSpc>
                <a:spcPct val="90000"/>
              </a:lnSpc>
              <a:spcAft>
                <a:spcPts val="600"/>
              </a:spcAft>
              <a:defRPr/>
            </a:pPr>
            <a:r>
              <a:rPr lang="en-US" sz="500">
                <a:solidFill>
                  <a:srgbClr val="898989"/>
                </a:solidFill>
              </a:rPr>
              <a:t>Create Your Unique Value Proposition Planner</a:t>
            </a:r>
            <a:endParaRPr lang="en-US" sz="500" dirty="0">
              <a:solidFill>
                <a:srgbClr val="898989"/>
              </a:solidFill>
            </a:endParaRPr>
          </a:p>
        </p:txBody>
      </p:sp>
      <p:pic>
        <p:nvPicPr>
          <p:cNvPr id="3" name="Picture 2" descr="A red and black logo&#10;&#10;Description automatically generated">
            <a:extLst>
              <a:ext uri="{FF2B5EF4-FFF2-40B4-BE49-F238E27FC236}">
                <a16:creationId xmlns:a16="http://schemas.microsoft.com/office/drawing/2014/main" id="{6D7BD5CA-806D-B911-F4C9-0D809E0B23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18434666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8A2FBA-2B1B-4B4B-B24D-61451B2D55AB}"/>
              </a:ext>
            </a:extLst>
          </p:cNvPr>
          <p:cNvSpPr txBox="1"/>
          <p:nvPr/>
        </p:nvSpPr>
        <p:spPr>
          <a:xfrm>
            <a:off x="631738" y="652186"/>
            <a:ext cx="5594527" cy="1164229"/>
          </a:xfrm>
          <a:prstGeom prst="rect">
            <a:avLst/>
          </a:prstGeom>
          <a:noFill/>
        </p:spPr>
        <p:txBody>
          <a:bodyPr wrap="square">
            <a:spAutoFit/>
          </a:bodyPr>
          <a:lstStyle/>
          <a:p>
            <a:pPr algn="ctr">
              <a:lnSpc>
                <a:spcPct val="114000"/>
              </a:lnSpc>
              <a:spcBef>
                <a:spcPts val="1200"/>
              </a:spcBef>
              <a:spcAft>
                <a:spcPts val="1200"/>
              </a:spcAft>
            </a:pPr>
            <a:r>
              <a:rPr lang="en-US" sz="3200" b="1" dirty="0">
                <a:solidFill>
                  <a:schemeClr val="tx1">
                    <a:lumMod val="75000"/>
                    <a:lumOff val="25000"/>
                  </a:schemeClr>
                </a:solidFill>
                <a:latin typeface="Century Gothic" panose="020B0502020202020204" pitchFamily="34" charset="0"/>
                <a:ea typeface="Helvetica" panose="020B0604020202020204" pitchFamily="34" charset="0"/>
                <a:cs typeface="Verdana" panose="020B0604030504040204" pitchFamily="34" charset="0"/>
              </a:rPr>
              <a:t>What Makes an Effective UVP?</a:t>
            </a:r>
            <a:endParaRPr lang="en-US" sz="3200" b="1" dirty="0">
              <a:solidFill>
                <a:schemeClr val="tx1">
                  <a:lumMod val="75000"/>
                  <a:lumOff val="25000"/>
                </a:schemeClr>
              </a:solidFill>
              <a:latin typeface="Century Gothic" panose="020B0502020202020204" pitchFamily="34" charset="0"/>
            </a:endParaRPr>
          </a:p>
        </p:txBody>
      </p:sp>
      <p:sp>
        <p:nvSpPr>
          <p:cNvPr id="3" name="TextBox 2">
            <a:extLst>
              <a:ext uri="{FF2B5EF4-FFF2-40B4-BE49-F238E27FC236}">
                <a16:creationId xmlns:a16="http://schemas.microsoft.com/office/drawing/2014/main" id="{1B7B45FA-B36F-4C6A-A104-497754023E40}"/>
              </a:ext>
            </a:extLst>
          </p:cNvPr>
          <p:cNvSpPr txBox="1"/>
          <p:nvPr/>
        </p:nvSpPr>
        <p:spPr>
          <a:xfrm>
            <a:off x="631737" y="2816891"/>
            <a:ext cx="5594528" cy="5717334"/>
          </a:xfrm>
          <a:prstGeom prst="rect">
            <a:avLst/>
          </a:prstGeom>
          <a:solidFill>
            <a:schemeClr val="tx1"/>
          </a:solidFill>
        </p:spPr>
        <p:txBody>
          <a:bodyPr wrap="square">
            <a:spAutoFit/>
          </a:bodyPr>
          <a:lstStyle/>
          <a:p>
            <a:pPr>
              <a:lnSpc>
                <a:spcPct val="115000"/>
              </a:lnSpc>
              <a:spcAft>
                <a:spcPts val="1200"/>
              </a:spcAft>
            </a:pPr>
            <a:endPar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Every UVP needs to be clear, concise, and compelling.</a:t>
            </a:r>
          </a:p>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It’s a statement that brings together the key elements of:</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The value you offer your customers  </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The benefits you provide that solve your customers' problems  </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The difference between you and your competition</a:t>
            </a:r>
          </a:p>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a:lnSpc>
                <a:spcPct val="115000"/>
              </a:lnSpc>
              <a:spcAft>
                <a:spcPts val="1200"/>
              </a:spcAft>
            </a:pPr>
            <a:r>
              <a:rPr lang="en-US" sz="1400" b="1" kern="100" dirty="0">
                <a:solidFill>
                  <a:schemeClr val="bg1"/>
                </a:solidFill>
                <a:latin typeface="Verdana" panose="020B0604030504040204" pitchFamily="34" charset="0"/>
                <a:ea typeface="Verdana" panose="020B0604030504040204" pitchFamily="34" charset="0"/>
                <a:cs typeface="Verdana" panose="020B0604030504040204" pitchFamily="34" charset="0"/>
              </a:rPr>
              <a:t>Tips for Writing Effective UVP Statements:</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Avoid jargon, technical language, and humor. Your audience must understand your message right away.</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Use strong, active, and persuasive language.  </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Highlight the benefits that you offer with your product/service to show your audience how it will help them solve their problems or meet their needs.</a:t>
            </a:r>
          </a:p>
          <a:p>
            <a:pPr marL="171449" indent="-171449">
              <a:lnSpc>
                <a:spcPct val="115000"/>
              </a:lnSpc>
              <a:spcAft>
                <a:spcPts val="1200"/>
              </a:spcAft>
              <a:buFont typeface="Arial" panose="020B0604020202020204" pitchFamily="34" charset="0"/>
              <a:buChar char="•"/>
            </a:pPr>
            <a:endPar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71449" indent="-171449">
              <a:lnSpc>
                <a:spcPct val="115000"/>
              </a:lnSpc>
              <a:spcAft>
                <a:spcPts val="1200"/>
              </a:spcAft>
              <a:buFont typeface="Arial" panose="020B0604020202020204" pitchFamily="34" charset="0"/>
              <a:buChar char="•"/>
            </a:pPr>
            <a:endPar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71449" indent="-171449">
              <a:lnSpc>
                <a:spcPct val="115000"/>
              </a:lnSpc>
              <a:spcAft>
                <a:spcPts val="1200"/>
              </a:spcAft>
              <a:buFont typeface="Arial" panose="020B0604020202020204" pitchFamily="34" charset="0"/>
              <a:buChar char="•"/>
            </a:pPr>
            <a:endPar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a:t>Create Your Unique Value Proposition Planner</a:t>
            </a:r>
            <a:endParaRPr lang="en-GB" dirty="0"/>
          </a:p>
        </p:txBody>
      </p:sp>
      <p:pic>
        <p:nvPicPr>
          <p:cNvPr id="4" name="Picture 3" descr="A red and black logo&#10;&#10;Description automatically generated">
            <a:extLst>
              <a:ext uri="{FF2B5EF4-FFF2-40B4-BE49-F238E27FC236}">
                <a16:creationId xmlns:a16="http://schemas.microsoft.com/office/drawing/2014/main" id="{D11ED037-E822-AE9E-CFE8-8C8C8A45F4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18036043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8A2FBA-2B1B-4B4B-B24D-61451B2D55AB}"/>
              </a:ext>
            </a:extLst>
          </p:cNvPr>
          <p:cNvSpPr txBox="1"/>
          <p:nvPr/>
        </p:nvSpPr>
        <p:spPr>
          <a:xfrm>
            <a:off x="967405" y="842013"/>
            <a:ext cx="4923190" cy="602857"/>
          </a:xfrm>
          <a:prstGeom prst="rect">
            <a:avLst/>
          </a:prstGeom>
          <a:noFill/>
        </p:spPr>
        <p:txBody>
          <a:bodyPr wrap="square">
            <a:spAutoFit/>
          </a:bodyPr>
          <a:lstStyle/>
          <a:p>
            <a:pPr algn="ctr">
              <a:lnSpc>
                <a:spcPct val="114000"/>
              </a:lnSpc>
              <a:spcBef>
                <a:spcPts val="1200"/>
              </a:spcBef>
              <a:spcAft>
                <a:spcPts val="1200"/>
              </a:spcAft>
            </a:pPr>
            <a:r>
              <a:rPr lang="en-US" sz="3200" b="1" dirty="0">
                <a:solidFill>
                  <a:schemeClr val="tx1">
                    <a:lumMod val="75000"/>
                    <a:lumOff val="25000"/>
                  </a:schemeClr>
                </a:solidFill>
                <a:latin typeface="Century Gothic" panose="020B0502020202020204" pitchFamily="34" charset="0"/>
                <a:ea typeface="Helvetica" panose="020B0604020202020204" pitchFamily="34" charset="0"/>
                <a:cs typeface="Verdana" panose="020B0604030504040204" pitchFamily="34" charset="0"/>
              </a:rPr>
              <a:t>Write Your UVP</a:t>
            </a:r>
            <a:endParaRPr lang="en-US" sz="3200" b="1" dirty="0">
              <a:solidFill>
                <a:schemeClr val="tx1">
                  <a:lumMod val="75000"/>
                  <a:lumOff val="25000"/>
                </a:schemeClr>
              </a:solidFill>
              <a:latin typeface="Century Gothic" panose="020B0502020202020204" pitchFamily="34" charset="0"/>
            </a:endParaRPr>
          </a:p>
        </p:txBody>
      </p:sp>
      <p:sp>
        <p:nvSpPr>
          <p:cNvPr id="3" name="TextBox 2">
            <a:extLst>
              <a:ext uri="{FF2B5EF4-FFF2-40B4-BE49-F238E27FC236}">
                <a16:creationId xmlns:a16="http://schemas.microsoft.com/office/drawing/2014/main" id="{1B7B45FA-B36F-4C6A-A104-497754023E40}"/>
              </a:ext>
            </a:extLst>
          </p:cNvPr>
          <p:cNvSpPr txBox="1"/>
          <p:nvPr/>
        </p:nvSpPr>
        <p:spPr>
          <a:xfrm>
            <a:off x="631737" y="1870706"/>
            <a:ext cx="5594528" cy="7110023"/>
          </a:xfrm>
          <a:prstGeom prst="rect">
            <a:avLst/>
          </a:prstGeom>
          <a:solidFill>
            <a:schemeClr val="tx1"/>
          </a:solidFill>
        </p:spPr>
        <p:txBody>
          <a:bodyPr wrap="square">
            <a:spAutoFit/>
          </a:bodyPr>
          <a:lstStyle/>
          <a:p>
            <a:pPr>
              <a:lnSpc>
                <a:spcPct val="115000"/>
              </a:lnSpc>
              <a:spcAft>
                <a:spcPts val="1200"/>
              </a:spcAft>
            </a:pPr>
            <a:b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Here’s a fill-in-the-blanks template you can use to create your UVP:</a:t>
            </a:r>
            <a:b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200" b="1" kern="100" dirty="0">
                <a:solidFill>
                  <a:schemeClr val="bg1"/>
                </a:solidFill>
                <a:latin typeface="Verdana" panose="020B0604030504040204" pitchFamily="34" charset="0"/>
                <a:ea typeface="Verdana" panose="020B0604030504040204" pitchFamily="34" charset="0"/>
                <a:cs typeface="Verdana" panose="020B0604030504040204" pitchFamily="34" charset="0"/>
              </a:rPr>
              <a:t>Your business/ product/ service</a:t>
            </a: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  provides  </a:t>
            </a:r>
          </a:p>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200" b="1" kern="100" dirty="0">
                <a:solidFill>
                  <a:schemeClr val="bg1"/>
                </a:solidFill>
                <a:latin typeface="Verdana" panose="020B0604030504040204" pitchFamily="34" charset="0"/>
                <a:ea typeface="Verdana" panose="020B0604030504040204" pitchFamily="34" charset="0"/>
                <a:cs typeface="Verdana" panose="020B0604030504040204" pitchFamily="34" charset="0"/>
              </a:rPr>
              <a:t>your target audience</a:t>
            </a: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   with   [</a:t>
            </a:r>
            <a:r>
              <a:rPr lang="en-US" sz="1200" b="1" kern="100" dirty="0">
                <a:solidFill>
                  <a:schemeClr val="bg1"/>
                </a:solidFill>
                <a:latin typeface="Verdana" panose="020B0604030504040204" pitchFamily="34" charset="0"/>
                <a:ea typeface="Verdana" panose="020B0604030504040204" pitchFamily="34" charset="0"/>
                <a:cs typeface="Verdana" panose="020B0604030504040204" pitchFamily="34" charset="0"/>
              </a:rPr>
              <a:t>unique feature/benefit</a:t>
            </a: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   to   </a:t>
            </a:r>
          </a:p>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200" b="1" kern="100" dirty="0">
                <a:solidFill>
                  <a:schemeClr val="bg1"/>
                </a:solidFill>
                <a:latin typeface="Verdana" panose="020B0604030504040204" pitchFamily="34" charset="0"/>
                <a:ea typeface="Verdana" panose="020B0604030504040204" pitchFamily="34" charset="0"/>
                <a:cs typeface="Verdana" panose="020B0604030504040204" pitchFamily="34" charset="0"/>
              </a:rPr>
              <a:t>solve a problem/ meet this need</a:t>
            </a: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   by   </a:t>
            </a:r>
          </a:p>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200" b="1" kern="100" dirty="0">
                <a:solidFill>
                  <a:schemeClr val="bg1"/>
                </a:solidFill>
                <a:latin typeface="Verdana" panose="020B0604030504040204" pitchFamily="34" charset="0"/>
                <a:ea typeface="Verdana" panose="020B0604030504040204" pitchFamily="34" charset="0"/>
                <a:cs typeface="Verdana" panose="020B0604030504040204" pitchFamily="34" charset="0"/>
              </a:rPr>
              <a:t>your offering's benefits/ differentiator</a:t>
            </a: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pPr>
              <a:lnSpc>
                <a:spcPct val="115000"/>
              </a:lnSpc>
              <a:spcAft>
                <a:spcPts val="1200"/>
              </a:spcAft>
            </a:pPr>
            <a:endPar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1200"/>
              </a:spcAft>
            </a:pPr>
            <a:r>
              <a:rPr lang="en-US" sz="1200" b="1" kern="100" dirty="0">
                <a:solidFill>
                  <a:schemeClr val="bg1"/>
                </a:solidFill>
                <a:latin typeface="Verdana" panose="020B0604030504040204" pitchFamily="34" charset="0"/>
                <a:ea typeface="Verdana" panose="020B0604030504040204" pitchFamily="34" charset="0"/>
                <a:cs typeface="Verdana" panose="020B0604030504040204" pitchFamily="34" charset="0"/>
              </a:rPr>
              <a:t>Examples</a:t>
            </a:r>
          </a:p>
          <a:p>
            <a:pPr>
              <a:lnSpc>
                <a:spcPct val="115000"/>
              </a:lnSpc>
              <a:spcAft>
                <a:spcPts val="1200"/>
              </a:spcAft>
            </a:pPr>
            <a:r>
              <a:rPr lang="en-US" sz="1200" b="1" kern="100" dirty="0">
                <a:solidFill>
                  <a:schemeClr val="bg1"/>
                </a:solidFill>
                <a:latin typeface="Verdana" panose="020B0604030504040204" pitchFamily="34" charset="0"/>
                <a:ea typeface="Verdana" panose="020B0604030504040204" pitchFamily="34" charset="0"/>
                <a:cs typeface="Verdana" panose="020B0604030504040204" pitchFamily="34" charset="0"/>
              </a:rPr>
              <a:t>Business</a:t>
            </a: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 Cloud Storage Solutions </a:t>
            </a:r>
          </a:p>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Our cloud storage service provides small businesses with secure, scalable storage solutions to manage their data efficiently by offering advanced encryption and easy integration with existing software.</a:t>
            </a:r>
          </a:p>
          <a:p>
            <a:pPr>
              <a:lnSpc>
                <a:spcPct val="115000"/>
              </a:lnSpc>
              <a:spcAft>
                <a:spcPts val="1200"/>
              </a:spcAft>
            </a:pPr>
            <a:endPar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1200"/>
              </a:spcAft>
            </a:pPr>
            <a:r>
              <a:rPr lang="en-US" sz="1200" b="1" kern="100" dirty="0">
                <a:solidFill>
                  <a:schemeClr val="bg1"/>
                </a:solidFill>
                <a:latin typeface="Verdana" panose="020B0604030504040204" pitchFamily="34" charset="0"/>
                <a:ea typeface="Verdana" panose="020B0604030504040204" pitchFamily="34" charset="0"/>
                <a:cs typeface="Verdana" panose="020B0604030504040204" pitchFamily="34" charset="0"/>
              </a:rPr>
              <a:t>Product</a:t>
            </a: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 Gluten-Free Snacks</a:t>
            </a:r>
          </a:p>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Our organic snacks provide health-conscious consumers with guilt-free, gluten-free bites made from natural, nutrient-rich, non-GMO ingredients sourced from sustainable farms.  </a:t>
            </a:r>
          </a:p>
          <a:p>
            <a:pPr>
              <a:lnSpc>
                <a:spcPct val="115000"/>
              </a:lnSpc>
              <a:spcAft>
                <a:spcPts val="1200"/>
              </a:spcAft>
            </a:pPr>
            <a:endPar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1200"/>
              </a:spcAft>
            </a:pPr>
            <a:r>
              <a:rPr lang="en-US" sz="1200" b="1" kern="100" dirty="0">
                <a:solidFill>
                  <a:schemeClr val="bg1"/>
                </a:solidFill>
                <a:latin typeface="Verdana" panose="020B0604030504040204" pitchFamily="34" charset="0"/>
                <a:ea typeface="Verdana" panose="020B0604030504040204" pitchFamily="34" charset="0"/>
                <a:cs typeface="Verdana" panose="020B0604030504040204" pitchFamily="34" charset="0"/>
              </a:rPr>
              <a:t>Service</a:t>
            </a: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 Health &amp; Wellness Program</a:t>
            </a:r>
          </a:p>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My fitness program provides busy professionals with customized, quick workout plans to stay fit within a tight schedule by offering 15-minute routines personalized to individual fitness levels and goals.</a:t>
            </a: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a:t>Create Your Unique Value Proposition Planner</a:t>
            </a:r>
            <a:endParaRPr lang="en-GB" dirty="0"/>
          </a:p>
        </p:txBody>
      </p:sp>
      <p:pic>
        <p:nvPicPr>
          <p:cNvPr id="4" name="Picture 3" descr="A red and black logo&#10;&#10;Description automatically generated">
            <a:extLst>
              <a:ext uri="{FF2B5EF4-FFF2-40B4-BE49-F238E27FC236}">
                <a16:creationId xmlns:a16="http://schemas.microsoft.com/office/drawing/2014/main" id="{959A0CF9-7F08-6F47-061B-647FB0F4B5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10573288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7B45FA-B36F-4C6A-A104-497754023E40}"/>
              </a:ext>
            </a:extLst>
          </p:cNvPr>
          <p:cNvSpPr txBox="1"/>
          <p:nvPr/>
        </p:nvSpPr>
        <p:spPr>
          <a:xfrm>
            <a:off x="715730" y="545919"/>
            <a:ext cx="5594528" cy="495905"/>
          </a:xfrm>
          <a:prstGeom prst="rect">
            <a:avLst/>
          </a:prstGeom>
          <a:noFill/>
        </p:spPr>
        <p:txBody>
          <a:bodyPr wrap="square">
            <a:spAutoFit/>
          </a:bodyPr>
          <a:lstStyle/>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Based on your previous work, draft a clear, concise, and compelling UVP using the provided template:</a:t>
            </a: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a:t>Create Your Unique Value Proposition Planner</a:t>
            </a:r>
            <a:endParaRPr lang="en-GB" dirty="0"/>
          </a:p>
        </p:txBody>
      </p:sp>
      <p:graphicFrame>
        <p:nvGraphicFramePr>
          <p:cNvPr id="4" name="Table 4">
            <a:extLst>
              <a:ext uri="{FF2B5EF4-FFF2-40B4-BE49-F238E27FC236}">
                <a16:creationId xmlns:a16="http://schemas.microsoft.com/office/drawing/2014/main" id="{781EDD47-9E6A-DC44-47CA-7905DA228CA9}"/>
              </a:ext>
            </a:extLst>
          </p:cNvPr>
          <p:cNvGraphicFramePr>
            <a:graphicFrameLocks noGrp="1"/>
          </p:cNvGraphicFramePr>
          <p:nvPr>
            <p:extLst>
              <p:ext uri="{D42A27DB-BD31-4B8C-83A1-F6EECF244321}">
                <p14:modId xmlns:p14="http://schemas.microsoft.com/office/powerpoint/2010/main" val="2075663885"/>
              </p:ext>
            </p:extLst>
          </p:nvPr>
        </p:nvGraphicFramePr>
        <p:xfrm>
          <a:off x="715730" y="1196789"/>
          <a:ext cx="5485515" cy="7667388"/>
        </p:xfrm>
        <a:graphic>
          <a:graphicData uri="http://schemas.openxmlformats.org/drawingml/2006/table">
            <a:tbl>
              <a:tblPr firstRow="1" bandRow="1">
                <a:tableStyleId>{5C22544A-7EE6-4342-B048-85BDC9FD1C3A}</a:tableStyleId>
              </a:tblPr>
              <a:tblGrid>
                <a:gridCol w="5485515">
                  <a:extLst>
                    <a:ext uri="{9D8B030D-6E8A-4147-A177-3AD203B41FA5}">
                      <a16:colId xmlns:a16="http://schemas.microsoft.com/office/drawing/2014/main" val="1373811663"/>
                    </a:ext>
                  </a:extLst>
                </a:gridCol>
              </a:tblGrid>
              <a:tr h="7667388">
                <a:tc>
                  <a:txBody>
                    <a:bodyPr/>
                    <a:lstStyle/>
                    <a:p>
                      <a:endParaRPr lang="en-US" sz="1100" b="0" i="1" dirty="0">
                        <a:solidFill>
                          <a:schemeClr val="tx1"/>
                        </a:solidFill>
                        <a:latin typeface="Verdana" panose="020B0604030504040204" pitchFamily="34" charset="0"/>
                        <a:ea typeface="Verdana" panose="020B0604030504040204" pitchFamily="34" charset="0"/>
                      </a:endParaRPr>
                    </a:p>
                  </a:txBody>
                  <a:tcPr>
                    <a:solidFill>
                      <a:schemeClr val="tx1"/>
                    </a:solidFill>
                  </a:tcPr>
                </a:tc>
                <a:extLst>
                  <a:ext uri="{0D108BD9-81ED-4DB2-BD59-A6C34878D82A}">
                    <a16:rowId xmlns:a16="http://schemas.microsoft.com/office/drawing/2014/main" val="1713756365"/>
                  </a:ext>
                </a:extLst>
              </a:tr>
            </a:tbl>
          </a:graphicData>
        </a:graphic>
      </p:graphicFrame>
      <p:sp>
        <p:nvSpPr>
          <p:cNvPr id="5" name="TextBox 4">
            <a:extLst>
              <a:ext uri="{FF2B5EF4-FFF2-40B4-BE49-F238E27FC236}">
                <a16:creationId xmlns:a16="http://schemas.microsoft.com/office/drawing/2014/main" id="{63B37BB3-A1DE-E078-0A0A-CD8A3548BF73}"/>
              </a:ext>
            </a:extLst>
          </p:cNvPr>
          <p:cNvSpPr txBox="1"/>
          <p:nvPr/>
        </p:nvSpPr>
        <p:spPr>
          <a:xfrm>
            <a:off x="800295" y="1828243"/>
            <a:ext cx="5594528" cy="1382301"/>
          </a:xfrm>
          <a:prstGeom prst="rect">
            <a:avLst/>
          </a:prstGeom>
          <a:noFill/>
        </p:spPr>
        <p:txBody>
          <a:bodyPr wrap="square">
            <a:spAutoFit/>
          </a:bodyPr>
          <a:lstStyle/>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200" b="1" kern="100" dirty="0">
                <a:solidFill>
                  <a:schemeClr val="bg1"/>
                </a:solidFill>
                <a:latin typeface="Verdana" panose="020B0604030504040204" pitchFamily="34" charset="0"/>
                <a:ea typeface="Verdana" panose="020B0604030504040204" pitchFamily="34" charset="0"/>
                <a:cs typeface="Verdana" panose="020B0604030504040204" pitchFamily="34" charset="0"/>
              </a:rPr>
              <a:t>Your business/ product/ service</a:t>
            </a: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  provides  </a:t>
            </a:r>
          </a:p>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200" b="1" kern="100" dirty="0">
                <a:solidFill>
                  <a:schemeClr val="bg1"/>
                </a:solidFill>
                <a:latin typeface="Verdana" panose="020B0604030504040204" pitchFamily="34" charset="0"/>
                <a:ea typeface="Verdana" panose="020B0604030504040204" pitchFamily="34" charset="0"/>
                <a:cs typeface="Verdana" panose="020B0604030504040204" pitchFamily="34" charset="0"/>
              </a:rPr>
              <a:t>your target audience</a:t>
            </a: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   with   [</a:t>
            </a:r>
            <a:r>
              <a:rPr lang="en-US" sz="1200" b="1" kern="100" dirty="0">
                <a:solidFill>
                  <a:schemeClr val="bg1"/>
                </a:solidFill>
                <a:latin typeface="Verdana" panose="020B0604030504040204" pitchFamily="34" charset="0"/>
                <a:ea typeface="Verdana" panose="020B0604030504040204" pitchFamily="34" charset="0"/>
                <a:cs typeface="Verdana" panose="020B0604030504040204" pitchFamily="34" charset="0"/>
              </a:rPr>
              <a:t>unique feature/benefit</a:t>
            </a: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   to   </a:t>
            </a:r>
          </a:p>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200" b="1" kern="100" dirty="0">
                <a:solidFill>
                  <a:schemeClr val="bg1"/>
                </a:solidFill>
                <a:latin typeface="Verdana" panose="020B0604030504040204" pitchFamily="34" charset="0"/>
                <a:ea typeface="Verdana" panose="020B0604030504040204" pitchFamily="34" charset="0"/>
                <a:cs typeface="Verdana" panose="020B0604030504040204" pitchFamily="34" charset="0"/>
              </a:rPr>
              <a:t>solve a problem/ meet this need</a:t>
            </a: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   by   </a:t>
            </a:r>
          </a:p>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200" b="1" kern="100" dirty="0">
                <a:solidFill>
                  <a:schemeClr val="bg1"/>
                </a:solidFill>
                <a:latin typeface="Verdana" panose="020B0604030504040204" pitchFamily="34" charset="0"/>
                <a:ea typeface="Verdana" panose="020B0604030504040204" pitchFamily="34" charset="0"/>
                <a:cs typeface="Verdana" panose="020B0604030504040204" pitchFamily="34" charset="0"/>
              </a:rPr>
              <a:t>your offering's benefits/ differentiator</a:t>
            </a: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a:t>
            </a:r>
          </a:p>
        </p:txBody>
      </p:sp>
      <p:pic>
        <p:nvPicPr>
          <p:cNvPr id="6" name="Picture 5" descr="A red and black logo&#10;&#10;Description automatically generated">
            <a:extLst>
              <a:ext uri="{FF2B5EF4-FFF2-40B4-BE49-F238E27FC236}">
                <a16:creationId xmlns:a16="http://schemas.microsoft.com/office/drawing/2014/main" id="{C2C73C29-A347-55AD-F173-E0CD748ED0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11851487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a:t>Create Your Unique Value Proposition Planner</a:t>
            </a:r>
            <a:endParaRPr lang="en-GB" dirty="0"/>
          </a:p>
        </p:txBody>
      </p:sp>
      <p:graphicFrame>
        <p:nvGraphicFramePr>
          <p:cNvPr id="4" name="Table 4">
            <a:extLst>
              <a:ext uri="{FF2B5EF4-FFF2-40B4-BE49-F238E27FC236}">
                <a16:creationId xmlns:a16="http://schemas.microsoft.com/office/drawing/2014/main" id="{FCE62F54-9371-5D65-FEBF-2343CC858884}"/>
              </a:ext>
            </a:extLst>
          </p:cNvPr>
          <p:cNvGraphicFramePr>
            <a:graphicFrameLocks noGrp="1"/>
          </p:cNvGraphicFramePr>
          <p:nvPr>
            <p:extLst>
              <p:ext uri="{D42A27DB-BD31-4B8C-83A1-F6EECF244321}">
                <p14:modId xmlns:p14="http://schemas.microsoft.com/office/powerpoint/2010/main" val="1005699629"/>
              </p:ext>
            </p:extLst>
          </p:nvPr>
        </p:nvGraphicFramePr>
        <p:xfrm>
          <a:off x="736497" y="903159"/>
          <a:ext cx="5485515" cy="3467135"/>
        </p:xfrm>
        <a:graphic>
          <a:graphicData uri="http://schemas.openxmlformats.org/drawingml/2006/table">
            <a:tbl>
              <a:tblPr firstRow="1" bandRow="1">
                <a:tableStyleId>{5C22544A-7EE6-4342-B048-85BDC9FD1C3A}</a:tableStyleId>
              </a:tblPr>
              <a:tblGrid>
                <a:gridCol w="5485515">
                  <a:extLst>
                    <a:ext uri="{9D8B030D-6E8A-4147-A177-3AD203B41FA5}">
                      <a16:colId xmlns:a16="http://schemas.microsoft.com/office/drawing/2014/main" val="1373811663"/>
                    </a:ext>
                  </a:extLst>
                </a:gridCol>
              </a:tblGrid>
              <a:tr h="3467135">
                <a:tc>
                  <a:txBody>
                    <a:bodyPr/>
                    <a:lstStyle/>
                    <a:p>
                      <a:endParaRPr lang="en-US" sz="1100" b="0" i="1" dirty="0">
                        <a:solidFill>
                          <a:schemeClr val="tx1"/>
                        </a:solidFill>
                        <a:latin typeface="Verdana" panose="020B0604030504040204" pitchFamily="34" charset="0"/>
                        <a:ea typeface="Verdana" panose="020B0604030504040204" pitchFamily="34" charset="0"/>
                      </a:endParaRPr>
                    </a:p>
                  </a:txBody>
                  <a:tcPr>
                    <a:solidFill>
                      <a:schemeClr val="tx1"/>
                    </a:solidFill>
                  </a:tcPr>
                </a:tc>
                <a:extLst>
                  <a:ext uri="{0D108BD9-81ED-4DB2-BD59-A6C34878D82A}">
                    <a16:rowId xmlns:a16="http://schemas.microsoft.com/office/drawing/2014/main" val="1713756365"/>
                  </a:ext>
                </a:extLst>
              </a:tr>
            </a:tbl>
          </a:graphicData>
        </a:graphic>
      </p:graphicFrame>
      <p:sp>
        <p:nvSpPr>
          <p:cNvPr id="5" name="TextBox 4">
            <a:extLst>
              <a:ext uri="{FF2B5EF4-FFF2-40B4-BE49-F238E27FC236}">
                <a16:creationId xmlns:a16="http://schemas.microsoft.com/office/drawing/2014/main" id="{2595A053-E274-57C7-615E-E1E0DEF46127}"/>
              </a:ext>
            </a:extLst>
          </p:cNvPr>
          <p:cNvSpPr txBox="1"/>
          <p:nvPr/>
        </p:nvSpPr>
        <p:spPr>
          <a:xfrm>
            <a:off x="736497" y="247827"/>
            <a:ext cx="5577807" cy="495905"/>
          </a:xfrm>
          <a:prstGeom prst="rect">
            <a:avLst/>
          </a:prstGeom>
          <a:noFill/>
        </p:spPr>
        <p:txBody>
          <a:bodyPr wrap="square">
            <a:spAutoFit/>
          </a:bodyPr>
          <a:lstStyle/>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Review and revise your UVP until you're satisfied it accurately represents your business/product/service.</a:t>
            </a:r>
          </a:p>
        </p:txBody>
      </p:sp>
      <p:sp>
        <p:nvSpPr>
          <p:cNvPr id="3" name="TextBox 2">
            <a:extLst>
              <a:ext uri="{FF2B5EF4-FFF2-40B4-BE49-F238E27FC236}">
                <a16:creationId xmlns:a16="http://schemas.microsoft.com/office/drawing/2014/main" id="{C6049000-3A43-2033-F070-6432695A0DD9}"/>
              </a:ext>
            </a:extLst>
          </p:cNvPr>
          <p:cNvSpPr txBox="1"/>
          <p:nvPr/>
        </p:nvSpPr>
        <p:spPr>
          <a:xfrm>
            <a:off x="736497" y="4745713"/>
            <a:ext cx="5485515" cy="708271"/>
          </a:xfrm>
          <a:prstGeom prst="rect">
            <a:avLst/>
          </a:prstGeom>
          <a:noFill/>
        </p:spPr>
        <p:txBody>
          <a:bodyPr wrap="square">
            <a:spAutoFit/>
          </a:bodyPr>
          <a:lstStyle/>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If you already have a UVP, compare it to the new one you just wrote. Ensure your new UVP conveys how your business/product/ service meets a specific need your ideal customer has. </a:t>
            </a:r>
          </a:p>
        </p:txBody>
      </p:sp>
      <p:graphicFrame>
        <p:nvGraphicFramePr>
          <p:cNvPr id="6" name="Table 4">
            <a:extLst>
              <a:ext uri="{FF2B5EF4-FFF2-40B4-BE49-F238E27FC236}">
                <a16:creationId xmlns:a16="http://schemas.microsoft.com/office/drawing/2014/main" id="{A8141703-C954-9C1C-F5B6-FA7ABAD5D293}"/>
              </a:ext>
            </a:extLst>
          </p:cNvPr>
          <p:cNvGraphicFramePr>
            <a:graphicFrameLocks noGrp="1"/>
          </p:cNvGraphicFramePr>
          <p:nvPr>
            <p:extLst>
              <p:ext uri="{D42A27DB-BD31-4B8C-83A1-F6EECF244321}">
                <p14:modId xmlns:p14="http://schemas.microsoft.com/office/powerpoint/2010/main" val="1971703161"/>
              </p:ext>
            </p:extLst>
          </p:nvPr>
        </p:nvGraphicFramePr>
        <p:xfrm>
          <a:off x="736498" y="5453984"/>
          <a:ext cx="5485515" cy="3548857"/>
        </p:xfrm>
        <a:graphic>
          <a:graphicData uri="http://schemas.openxmlformats.org/drawingml/2006/table">
            <a:tbl>
              <a:tblPr firstRow="1" bandRow="1">
                <a:tableStyleId>{5C22544A-7EE6-4342-B048-85BDC9FD1C3A}</a:tableStyleId>
              </a:tblPr>
              <a:tblGrid>
                <a:gridCol w="5485515">
                  <a:extLst>
                    <a:ext uri="{9D8B030D-6E8A-4147-A177-3AD203B41FA5}">
                      <a16:colId xmlns:a16="http://schemas.microsoft.com/office/drawing/2014/main" val="1373811663"/>
                    </a:ext>
                  </a:extLst>
                </a:gridCol>
              </a:tblGrid>
              <a:tr h="3548857">
                <a:tc>
                  <a:txBody>
                    <a:bodyPr/>
                    <a:lstStyle/>
                    <a:p>
                      <a:endParaRPr lang="en-US" sz="1100" b="0" i="1" dirty="0">
                        <a:solidFill>
                          <a:schemeClr val="tx1"/>
                        </a:solidFill>
                        <a:latin typeface="Verdana" panose="020B0604030504040204" pitchFamily="34" charset="0"/>
                        <a:ea typeface="Verdana" panose="020B0604030504040204" pitchFamily="34" charset="0"/>
                      </a:endParaRPr>
                    </a:p>
                  </a:txBody>
                  <a:tcPr>
                    <a:solidFill>
                      <a:schemeClr val="tx1"/>
                    </a:solidFill>
                  </a:tcPr>
                </a:tc>
                <a:extLst>
                  <a:ext uri="{0D108BD9-81ED-4DB2-BD59-A6C34878D82A}">
                    <a16:rowId xmlns:a16="http://schemas.microsoft.com/office/drawing/2014/main" val="1713756365"/>
                  </a:ext>
                </a:extLst>
              </a:tr>
            </a:tbl>
          </a:graphicData>
        </a:graphic>
      </p:graphicFrame>
      <p:pic>
        <p:nvPicPr>
          <p:cNvPr id="7" name="Picture 6" descr="A red and black logo&#10;&#10;Description automatically generated">
            <a:extLst>
              <a:ext uri="{FF2B5EF4-FFF2-40B4-BE49-F238E27FC236}">
                <a16:creationId xmlns:a16="http://schemas.microsoft.com/office/drawing/2014/main" id="{19E26A1D-07B2-8DCE-E783-E0384DE376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36149711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85A9D64-7FA4-4ECB-A4C9-BC6FB0439F41}"/>
              </a:ext>
            </a:extLst>
          </p:cNvPr>
          <p:cNvSpPr>
            <a:spLocks noGrp="1"/>
          </p:cNvSpPr>
          <p:nvPr>
            <p:ph type="ftr" sz="quarter" idx="11"/>
          </p:nvPr>
        </p:nvSpPr>
        <p:spPr/>
        <p:txBody>
          <a:bodyPr/>
          <a:lstStyle/>
          <a:p>
            <a:r>
              <a:rPr lang="en-US"/>
              <a:t>Create Your Unique Value Proposition Planner</a:t>
            </a:r>
            <a:endParaRPr lang="en-GB" dirty="0"/>
          </a:p>
        </p:txBody>
      </p:sp>
      <p:graphicFrame>
        <p:nvGraphicFramePr>
          <p:cNvPr id="3" name="Table 3">
            <a:extLst>
              <a:ext uri="{FF2B5EF4-FFF2-40B4-BE49-F238E27FC236}">
                <a16:creationId xmlns:a16="http://schemas.microsoft.com/office/drawing/2014/main" id="{D0B62850-FAD4-9DDF-7FEB-42056C82DA5E}"/>
              </a:ext>
            </a:extLst>
          </p:cNvPr>
          <p:cNvGraphicFramePr>
            <a:graphicFrameLocks noGrp="1"/>
          </p:cNvGraphicFramePr>
          <p:nvPr/>
        </p:nvGraphicFramePr>
        <p:xfrm>
          <a:off x="620927" y="2815280"/>
          <a:ext cx="5616146" cy="6031584"/>
        </p:xfrm>
        <a:graphic>
          <a:graphicData uri="http://schemas.openxmlformats.org/drawingml/2006/table">
            <a:tbl>
              <a:tblPr firstRow="1" bandRow="1">
                <a:tableStyleId>{5C22544A-7EE6-4342-B048-85BDC9FD1C3A}</a:tableStyleId>
              </a:tblPr>
              <a:tblGrid>
                <a:gridCol w="5616146">
                  <a:extLst>
                    <a:ext uri="{9D8B030D-6E8A-4147-A177-3AD203B41FA5}">
                      <a16:colId xmlns:a16="http://schemas.microsoft.com/office/drawing/2014/main" val="3462950126"/>
                    </a:ext>
                  </a:extLst>
                </a:gridCol>
              </a:tblGrid>
              <a:tr h="6031584">
                <a:tc>
                  <a:txBody>
                    <a:bodyPr/>
                    <a:lstStyle/>
                    <a:p>
                      <a:endParaRPr lang="en-US" sz="1500" dirty="0"/>
                    </a:p>
                  </a:txBody>
                  <a:tcPr>
                    <a:solidFill>
                      <a:schemeClr val="tx1"/>
                    </a:solidFill>
                  </a:tcPr>
                </a:tc>
                <a:extLst>
                  <a:ext uri="{0D108BD9-81ED-4DB2-BD59-A6C34878D82A}">
                    <a16:rowId xmlns:a16="http://schemas.microsoft.com/office/drawing/2014/main" val="3259146471"/>
                  </a:ext>
                </a:extLst>
              </a:tr>
            </a:tbl>
          </a:graphicData>
        </a:graphic>
      </p:graphicFrame>
      <p:sp>
        <p:nvSpPr>
          <p:cNvPr id="12" name="TextBox 11">
            <a:extLst>
              <a:ext uri="{FF2B5EF4-FFF2-40B4-BE49-F238E27FC236}">
                <a16:creationId xmlns:a16="http://schemas.microsoft.com/office/drawing/2014/main" id="{A3D6F211-E999-44F4-AEBF-900024404B4E}"/>
              </a:ext>
            </a:extLst>
          </p:cNvPr>
          <p:cNvSpPr txBox="1"/>
          <p:nvPr/>
        </p:nvSpPr>
        <p:spPr>
          <a:xfrm>
            <a:off x="759940" y="716240"/>
            <a:ext cx="3433482" cy="1446550"/>
          </a:xfrm>
          <a:prstGeom prst="rect">
            <a:avLst/>
          </a:prstGeom>
          <a:noFill/>
        </p:spPr>
        <p:txBody>
          <a:bodyPr wrap="square">
            <a:spAutoFit/>
          </a:bodyPr>
          <a:lstStyle/>
          <a:p>
            <a:endParaRPr lang="en-US" sz="2800" b="1" dirty="0">
              <a:solidFill>
                <a:schemeClr val="tx1">
                  <a:lumMod val="85000"/>
                  <a:lumOff val="15000"/>
                </a:schemeClr>
              </a:solidFill>
              <a:latin typeface="Santorini" pitchFamily="50" charset="0"/>
              <a:ea typeface="Verdana" panose="020B0604030504040204" pitchFamily="34" charset="0"/>
            </a:endParaRPr>
          </a:p>
          <a:p>
            <a:r>
              <a:rPr lang="en-US" sz="3200" b="1" dirty="0">
                <a:solidFill>
                  <a:schemeClr val="tx1">
                    <a:lumMod val="85000"/>
                    <a:lumOff val="15000"/>
                  </a:schemeClr>
                </a:solidFill>
                <a:latin typeface="Century Gothic" panose="020B0502020202020204" pitchFamily="34" charset="0"/>
                <a:ea typeface="Verdana" panose="020B0604030504040204" pitchFamily="34" charset="0"/>
              </a:rPr>
              <a:t>Notes</a:t>
            </a:r>
          </a:p>
          <a:p>
            <a:endParaRPr lang="en-US" sz="2800" b="1" dirty="0">
              <a:solidFill>
                <a:schemeClr val="tx1">
                  <a:lumMod val="85000"/>
                  <a:lumOff val="15000"/>
                </a:schemeClr>
              </a:solidFill>
              <a:latin typeface="Santorini" pitchFamily="50" charset="0"/>
              <a:ea typeface="Verdana" panose="020B0604030504040204" pitchFamily="34" charset="0"/>
            </a:endParaRPr>
          </a:p>
        </p:txBody>
      </p:sp>
      <p:pic>
        <p:nvPicPr>
          <p:cNvPr id="4" name="Picture 3" descr="A red and black logo&#10;&#10;Description automatically generated">
            <a:extLst>
              <a:ext uri="{FF2B5EF4-FFF2-40B4-BE49-F238E27FC236}">
                <a16:creationId xmlns:a16="http://schemas.microsoft.com/office/drawing/2014/main" id="{14934E1D-9E7C-8CC4-6C14-884278352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27205731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3C74F2-5C3E-4391-ACBB-3EAD0FF4B0F3}"/>
              </a:ext>
            </a:extLst>
          </p:cNvPr>
          <p:cNvPicPr>
            <a:picLocks noChangeAspect="1"/>
          </p:cNvPicPr>
          <p:nvPr/>
        </p:nvPicPr>
        <p:blipFill>
          <a:blip r:embed="rId2">
            <a:extLst>
              <a:ext uri="{28A0092B-C50C-407E-A947-70E740481C1C}">
                <a14:useLocalDpi xmlns:a14="http://schemas.microsoft.com/office/drawing/2010/main" val="0"/>
              </a:ext>
            </a:extLst>
          </a:blip>
          <a:srcRect l="13253" r="13253"/>
          <a:stretch/>
        </p:blipFill>
        <p:spPr>
          <a:xfrm>
            <a:off x="165339" y="508896"/>
            <a:ext cx="6527322" cy="5920940"/>
          </a:xfrm>
          <a:prstGeom prst="rect">
            <a:avLst/>
          </a:prstGeom>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8C8A2FBA-2B1B-4B4B-B24D-61451B2D55AB}"/>
              </a:ext>
            </a:extLst>
          </p:cNvPr>
          <p:cNvSpPr txBox="1"/>
          <p:nvPr/>
        </p:nvSpPr>
        <p:spPr>
          <a:xfrm>
            <a:off x="572257" y="7083373"/>
            <a:ext cx="6143793" cy="1828708"/>
          </a:xfrm>
          <a:prstGeom prst="rect">
            <a:avLst/>
          </a:prstGeom>
        </p:spPr>
        <p:txBody>
          <a:bodyPr vert="horz" lIns="91440" tIns="45720" rIns="91440" bIns="45720" rtlCol="0" anchor="ctr">
            <a:normAutofit/>
          </a:bodyPr>
          <a:lstStyle/>
          <a:p>
            <a:pPr defTabSz="685796">
              <a:lnSpc>
                <a:spcPct val="90000"/>
              </a:lnSpc>
              <a:spcBef>
                <a:spcPct val="0"/>
              </a:spcBef>
              <a:spcAft>
                <a:spcPts val="1800"/>
              </a:spcAft>
            </a:pPr>
            <a:r>
              <a:rPr lang="en-US" sz="3200" b="1" dirty="0">
                <a:solidFill>
                  <a:srgbClr val="000000"/>
                </a:solidFill>
                <a:latin typeface="+mj-lt"/>
                <a:ea typeface="+mj-ea"/>
                <a:cs typeface="+mj-cs"/>
              </a:rPr>
              <a:t>Step 6: </a:t>
            </a:r>
          </a:p>
          <a:p>
            <a:pPr defTabSz="685796">
              <a:lnSpc>
                <a:spcPct val="90000"/>
              </a:lnSpc>
              <a:spcBef>
                <a:spcPct val="0"/>
              </a:spcBef>
              <a:spcAft>
                <a:spcPts val="1800"/>
              </a:spcAft>
            </a:pPr>
            <a:r>
              <a:rPr lang="en-US" sz="3200" dirty="0">
                <a:solidFill>
                  <a:srgbClr val="000000"/>
                </a:solidFill>
                <a:latin typeface="+mj-lt"/>
                <a:ea typeface="+mj-ea"/>
                <a:cs typeface="+mj-cs"/>
              </a:rPr>
              <a:t>Communicate Your Message</a:t>
            </a:r>
            <a:endParaRPr lang="en-US" sz="900" dirty="0">
              <a:solidFill>
                <a:srgbClr val="000000"/>
              </a:solidFill>
              <a:latin typeface="+mj-lt"/>
              <a:ea typeface="+mj-ea"/>
              <a:cs typeface="+mj-cs"/>
            </a:endParaRP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a:xfrm>
            <a:off x="1577038" y="9234030"/>
            <a:ext cx="3703922" cy="163074"/>
          </a:xfrm>
        </p:spPr>
        <p:txBody>
          <a:bodyPr vert="horz" lIns="91440" tIns="45720" rIns="91440" bIns="45720" rtlCol="0" anchor="ctr">
            <a:normAutofit/>
          </a:bodyPr>
          <a:lstStyle/>
          <a:p>
            <a:pPr defTabSz="514347">
              <a:lnSpc>
                <a:spcPct val="90000"/>
              </a:lnSpc>
              <a:spcAft>
                <a:spcPts val="600"/>
              </a:spcAft>
              <a:defRPr/>
            </a:pPr>
            <a:r>
              <a:rPr lang="en-US" sz="500">
                <a:solidFill>
                  <a:srgbClr val="898989"/>
                </a:solidFill>
              </a:rPr>
              <a:t>Create Your Unique Value Proposition Planner</a:t>
            </a:r>
            <a:endParaRPr lang="en-US" sz="500" dirty="0">
              <a:solidFill>
                <a:srgbClr val="898989"/>
              </a:solidFill>
            </a:endParaRPr>
          </a:p>
        </p:txBody>
      </p:sp>
      <p:pic>
        <p:nvPicPr>
          <p:cNvPr id="3" name="Picture 2" descr="A red and black logo&#10;&#10;Description automatically generated">
            <a:extLst>
              <a:ext uri="{FF2B5EF4-FFF2-40B4-BE49-F238E27FC236}">
                <a16:creationId xmlns:a16="http://schemas.microsoft.com/office/drawing/2014/main" id="{CC2A5E89-A140-B8D8-EBD5-CA44206B82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20865925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8A2FBA-2B1B-4B4B-B24D-61451B2D55AB}"/>
              </a:ext>
            </a:extLst>
          </p:cNvPr>
          <p:cNvSpPr txBox="1"/>
          <p:nvPr/>
        </p:nvSpPr>
        <p:spPr>
          <a:xfrm>
            <a:off x="562232" y="616176"/>
            <a:ext cx="5733536" cy="1164229"/>
          </a:xfrm>
          <a:prstGeom prst="rect">
            <a:avLst/>
          </a:prstGeom>
          <a:noFill/>
        </p:spPr>
        <p:txBody>
          <a:bodyPr wrap="square">
            <a:spAutoFit/>
          </a:bodyPr>
          <a:lstStyle/>
          <a:p>
            <a:pPr algn="ctr">
              <a:lnSpc>
                <a:spcPct val="114000"/>
              </a:lnSpc>
            </a:pPr>
            <a:r>
              <a:rPr lang="en-US" sz="3200" b="1" dirty="0">
                <a:solidFill>
                  <a:schemeClr val="tx1">
                    <a:lumMod val="75000"/>
                    <a:lumOff val="25000"/>
                  </a:schemeClr>
                </a:solidFill>
                <a:latin typeface="Century Gothic" panose="020B0502020202020204" pitchFamily="34" charset="0"/>
                <a:ea typeface="Helvetica" panose="020B0604020202020204" pitchFamily="34" charset="0"/>
                <a:cs typeface="Verdana" panose="020B0604030504040204" pitchFamily="34" charset="0"/>
              </a:rPr>
              <a:t>Where Will You Publish Your UVP?</a:t>
            </a:r>
            <a:endParaRPr lang="en-US" sz="3200" b="1" dirty="0">
              <a:solidFill>
                <a:schemeClr val="tx1">
                  <a:lumMod val="75000"/>
                  <a:lumOff val="25000"/>
                </a:schemeClr>
              </a:solidFill>
              <a:latin typeface="Century Gothic" panose="020B0502020202020204" pitchFamily="34" charset="0"/>
            </a:endParaRPr>
          </a:p>
        </p:txBody>
      </p:sp>
      <p:sp>
        <p:nvSpPr>
          <p:cNvPr id="3" name="TextBox 2">
            <a:extLst>
              <a:ext uri="{FF2B5EF4-FFF2-40B4-BE49-F238E27FC236}">
                <a16:creationId xmlns:a16="http://schemas.microsoft.com/office/drawing/2014/main" id="{1B7B45FA-B36F-4C6A-A104-497754023E40}"/>
              </a:ext>
            </a:extLst>
          </p:cNvPr>
          <p:cNvSpPr txBox="1"/>
          <p:nvPr/>
        </p:nvSpPr>
        <p:spPr>
          <a:xfrm>
            <a:off x="765808" y="2827945"/>
            <a:ext cx="5733536" cy="6118983"/>
          </a:xfrm>
          <a:prstGeom prst="rect">
            <a:avLst/>
          </a:prstGeom>
          <a:solidFill>
            <a:schemeClr val="tx1"/>
          </a:solidFill>
        </p:spPr>
        <p:txBody>
          <a:bodyPr wrap="square">
            <a:spAutoFit/>
          </a:bodyPr>
          <a:lstStyle/>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Now you have your UVP, you need to make sure people know about it.</a:t>
            </a:r>
          </a:p>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Start by picking channels and platforms where your audience is most likely to find you.</a:t>
            </a:r>
          </a:p>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Channels for publishing your UVP include:</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Website</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Social media</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Email marketing</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Sales materials</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Blog posts, videos, and podcasts</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Webinar </a:t>
            </a:r>
            <a:b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sz="1400" b="1" kern="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1200"/>
              </a:spcAft>
            </a:pPr>
            <a:r>
              <a:rPr lang="en-US" sz="1400" b="1" kern="100" dirty="0">
                <a:solidFill>
                  <a:schemeClr val="bg1"/>
                </a:solidFill>
                <a:latin typeface="Verdana" panose="020B0604030504040204" pitchFamily="34" charset="0"/>
                <a:ea typeface="Verdana" panose="020B0604030504040204" pitchFamily="34" charset="0"/>
                <a:cs typeface="Verdana" panose="020B0604030504040204" pitchFamily="34" charset="0"/>
              </a:rPr>
              <a:t>Keep Your UVP Consistent</a:t>
            </a:r>
          </a:p>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While your UVP should project a consistent message across all your channels and platforms, you may need to adapt it slightly for each one. </a:t>
            </a:r>
          </a:p>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For example, you may need to: </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Shorten it for social media posts.</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Expand it for blog posts.</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Use it in different formats, e.g. audio, or video.</a:t>
            </a: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a:t>Create Your Unique Value Proposition Planner</a:t>
            </a:r>
            <a:endParaRPr lang="en-GB" dirty="0"/>
          </a:p>
        </p:txBody>
      </p:sp>
      <p:pic>
        <p:nvPicPr>
          <p:cNvPr id="4" name="Picture 3" descr="A red and black logo&#10;&#10;Description automatically generated">
            <a:extLst>
              <a:ext uri="{FF2B5EF4-FFF2-40B4-BE49-F238E27FC236}">
                <a16:creationId xmlns:a16="http://schemas.microsoft.com/office/drawing/2014/main" id="{12E7B9CF-377B-5381-A9CF-1CA254D62E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18683834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a:t>Create Your Unique Value Proposition Planner</a:t>
            </a:r>
            <a:endParaRPr lang="en-GB" dirty="0"/>
          </a:p>
        </p:txBody>
      </p:sp>
      <p:graphicFrame>
        <p:nvGraphicFramePr>
          <p:cNvPr id="4" name="Table 4">
            <a:extLst>
              <a:ext uri="{FF2B5EF4-FFF2-40B4-BE49-F238E27FC236}">
                <a16:creationId xmlns:a16="http://schemas.microsoft.com/office/drawing/2014/main" id="{FCE62F54-9371-5D65-FEBF-2343CC858884}"/>
              </a:ext>
            </a:extLst>
          </p:cNvPr>
          <p:cNvGraphicFramePr>
            <a:graphicFrameLocks noGrp="1"/>
          </p:cNvGraphicFramePr>
          <p:nvPr>
            <p:extLst>
              <p:ext uri="{D42A27DB-BD31-4B8C-83A1-F6EECF244321}">
                <p14:modId xmlns:p14="http://schemas.microsoft.com/office/powerpoint/2010/main" val="112208206"/>
              </p:ext>
            </p:extLst>
          </p:nvPr>
        </p:nvGraphicFramePr>
        <p:xfrm>
          <a:off x="828789" y="864657"/>
          <a:ext cx="5485515" cy="2409568"/>
        </p:xfrm>
        <a:graphic>
          <a:graphicData uri="http://schemas.openxmlformats.org/drawingml/2006/table">
            <a:tbl>
              <a:tblPr firstRow="1" bandRow="1">
                <a:tableStyleId>{5C22544A-7EE6-4342-B048-85BDC9FD1C3A}</a:tableStyleId>
              </a:tblPr>
              <a:tblGrid>
                <a:gridCol w="5485515">
                  <a:extLst>
                    <a:ext uri="{9D8B030D-6E8A-4147-A177-3AD203B41FA5}">
                      <a16:colId xmlns:a16="http://schemas.microsoft.com/office/drawing/2014/main" val="1373811663"/>
                    </a:ext>
                  </a:extLst>
                </a:gridCol>
              </a:tblGrid>
              <a:tr h="2409568">
                <a:tc>
                  <a:txBody>
                    <a:bodyPr/>
                    <a:lstStyle/>
                    <a:p>
                      <a:pPr>
                        <a:spcBef>
                          <a:spcPts val="1200"/>
                        </a:spcBef>
                      </a:pPr>
                      <a:r>
                        <a:rPr lang="en-US" sz="1100" b="0" i="1" dirty="0">
                          <a:solidFill>
                            <a:schemeClr val="bg1"/>
                          </a:solidFill>
                          <a:latin typeface="Verdana" panose="020B0604030504040204" pitchFamily="34" charset="0"/>
                          <a:ea typeface="Verdana" panose="020B0604030504040204" pitchFamily="34" charset="0"/>
                        </a:rPr>
                        <a:t>E.g., Facebook, Instagram, YouTube, Pinterest, X.</a:t>
                      </a:r>
                    </a:p>
                  </a:txBody>
                  <a:tcPr>
                    <a:solidFill>
                      <a:schemeClr val="tx1"/>
                    </a:solidFill>
                  </a:tcPr>
                </a:tc>
                <a:extLst>
                  <a:ext uri="{0D108BD9-81ED-4DB2-BD59-A6C34878D82A}">
                    <a16:rowId xmlns:a16="http://schemas.microsoft.com/office/drawing/2014/main" val="1713756365"/>
                  </a:ext>
                </a:extLst>
              </a:tr>
            </a:tbl>
          </a:graphicData>
        </a:graphic>
      </p:graphicFrame>
      <p:sp>
        <p:nvSpPr>
          <p:cNvPr id="5" name="TextBox 4">
            <a:extLst>
              <a:ext uri="{FF2B5EF4-FFF2-40B4-BE49-F238E27FC236}">
                <a16:creationId xmlns:a16="http://schemas.microsoft.com/office/drawing/2014/main" id="{2595A053-E274-57C7-615E-E1E0DEF46127}"/>
              </a:ext>
            </a:extLst>
          </p:cNvPr>
          <p:cNvSpPr txBox="1"/>
          <p:nvPr/>
        </p:nvSpPr>
        <p:spPr>
          <a:xfrm>
            <a:off x="736497" y="378997"/>
            <a:ext cx="5577807" cy="283539"/>
          </a:xfrm>
          <a:prstGeom prst="rect">
            <a:avLst/>
          </a:prstGeom>
          <a:noFill/>
        </p:spPr>
        <p:txBody>
          <a:bodyPr wrap="square">
            <a:spAutoFit/>
          </a:bodyPr>
          <a:lstStyle/>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Which social media platforms do your target customers use most? </a:t>
            </a:r>
          </a:p>
        </p:txBody>
      </p:sp>
      <p:sp>
        <p:nvSpPr>
          <p:cNvPr id="3" name="TextBox 2">
            <a:extLst>
              <a:ext uri="{FF2B5EF4-FFF2-40B4-BE49-F238E27FC236}">
                <a16:creationId xmlns:a16="http://schemas.microsoft.com/office/drawing/2014/main" id="{C6049000-3A43-2033-F070-6432695A0DD9}"/>
              </a:ext>
            </a:extLst>
          </p:cNvPr>
          <p:cNvSpPr txBox="1"/>
          <p:nvPr/>
        </p:nvSpPr>
        <p:spPr>
          <a:xfrm>
            <a:off x="794750" y="3522489"/>
            <a:ext cx="5485515" cy="283539"/>
          </a:xfrm>
          <a:prstGeom prst="rect">
            <a:avLst/>
          </a:prstGeom>
          <a:noFill/>
        </p:spPr>
        <p:txBody>
          <a:bodyPr wrap="square">
            <a:spAutoFit/>
          </a:bodyPr>
          <a:lstStyle/>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Pick the channels and platforms that best suit your audience. </a:t>
            </a:r>
          </a:p>
        </p:txBody>
      </p:sp>
      <p:graphicFrame>
        <p:nvGraphicFramePr>
          <p:cNvPr id="7" name="Table 6">
            <a:extLst>
              <a:ext uri="{FF2B5EF4-FFF2-40B4-BE49-F238E27FC236}">
                <a16:creationId xmlns:a16="http://schemas.microsoft.com/office/drawing/2014/main" id="{C797549E-834E-6734-A39E-158A0661EE82}"/>
              </a:ext>
            </a:extLst>
          </p:cNvPr>
          <p:cNvGraphicFramePr>
            <a:graphicFrameLocks noGrp="1"/>
          </p:cNvGraphicFramePr>
          <p:nvPr>
            <p:extLst>
              <p:ext uri="{D42A27DB-BD31-4B8C-83A1-F6EECF244321}">
                <p14:modId xmlns:p14="http://schemas.microsoft.com/office/powerpoint/2010/main" val="3535356082"/>
              </p:ext>
            </p:extLst>
          </p:nvPr>
        </p:nvGraphicFramePr>
        <p:xfrm>
          <a:off x="828789" y="4054292"/>
          <a:ext cx="5543768" cy="4820770"/>
        </p:xfrm>
        <a:graphic>
          <a:graphicData uri="http://schemas.openxmlformats.org/drawingml/2006/table">
            <a:tbl>
              <a:tblPr firstRow="1" bandRow="1">
                <a:tableStyleId>{F5AB1C69-6EDB-4FF4-983F-18BD219EF322}</a:tableStyleId>
              </a:tblPr>
              <a:tblGrid>
                <a:gridCol w="2117915">
                  <a:extLst>
                    <a:ext uri="{9D8B030D-6E8A-4147-A177-3AD203B41FA5}">
                      <a16:colId xmlns:a16="http://schemas.microsoft.com/office/drawing/2014/main" val="3260044437"/>
                    </a:ext>
                  </a:extLst>
                </a:gridCol>
                <a:gridCol w="3425853">
                  <a:extLst>
                    <a:ext uri="{9D8B030D-6E8A-4147-A177-3AD203B41FA5}">
                      <a16:colId xmlns:a16="http://schemas.microsoft.com/office/drawing/2014/main" val="3614276846"/>
                    </a:ext>
                  </a:extLst>
                </a:gridCol>
              </a:tblGrid>
              <a:tr h="427255">
                <a:tc>
                  <a:txBody>
                    <a:bodyPr/>
                    <a:lstStyle/>
                    <a:p>
                      <a:pPr algn="ctr"/>
                      <a:r>
                        <a:rPr lang="en-US" sz="1200" b="1" dirty="0">
                          <a:solidFill>
                            <a:schemeClr val="bg1"/>
                          </a:solidFill>
                          <a:latin typeface="Verdana" panose="020B0604030504040204" pitchFamily="34" charset="0"/>
                          <a:ea typeface="Verdana" panose="020B0604030504040204" pitchFamily="34" charset="0"/>
                        </a:rPr>
                        <a:t>Channel</a:t>
                      </a:r>
                    </a:p>
                  </a:txBody>
                  <a:tcPr anchor="ctr">
                    <a:solidFill>
                      <a:schemeClr val="tx1"/>
                    </a:solidFill>
                  </a:tcPr>
                </a:tc>
                <a:tc>
                  <a:txBody>
                    <a:bodyPr/>
                    <a:lstStyle/>
                    <a:p>
                      <a:pPr algn="ctr"/>
                      <a:r>
                        <a:rPr lang="en-US" sz="1200" b="1" i="0" dirty="0">
                          <a:solidFill>
                            <a:schemeClr val="bg1"/>
                          </a:solidFill>
                          <a:latin typeface="Verdana" panose="020B0604030504040204" pitchFamily="34" charset="0"/>
                          <a:ea typeface="Verdana" panose="020B0604030504040204" pitchFamily="34" charset="0"/>
                        </a:rPr>
                        <a:t>Platforms</a:t>
                      </a:r>
                    </a:p>
                  </a:txBody>
                  <a:tcPr anchor="ctr">
                    <a:solidFill>
                      <a:schemeClr val="tx1"/>
                    </a:solidFill>
                  </a:tcPr>
                </a:tc>
                <a:extLst>
                  <a:ext uri="{0D108BD9-81ED-4DB2-BD59-A6C34878D82A}">
                    <a16:rowId xmlns:a16="http://schemas.microsoft.com/office/drawing/2014/main" val="336391380"/>
                  </a:ext>
                </a:extLst>
              </a:tr>
              <a:tr h="528747">
                <a:tc>
                  <a:txBody>
                    <a:bodyPr/>
                    <a:lstStyle/>
                    <a:p>
                      <a:pPr algn="l"/>
                      <a:r>
                        <a:rPr lang="en-US" sz="1100" b="0" i="1" dirty="0">
                          <a:solidFill>
                            <a:schemeClr val="bg1"/>
                          </a:solidFill>
                          <a:latin typeface="Verdana" panose="020B0604030504040204" pitchFamily="34" charset="0"/>
                          <a:ea typeface="Verdana" panose="020B0604030504040204" pitchFamily="34" charset="0"/>
                        </a:rPr>
                        <a:t>e.g., Website </a:t>
                      </a:r>
                    </a:p>
                  </a:txBody>
                  <a:tcPr anchor="ctr">
                    <a:solidFill>
                      <a:schemeClr val="tx1"/>
                    </a:solidFill>
                  </a:tcPr>
                </a:tc>
                <a:tc>
                  <a:txBody>
                    <a:bodyPr/>
                    <a:lstStyle/>
                    <a:p>
                      <a:pPr algn="l"/>
                      <a:r>
                        <a:rPr lang="en-US" sz="1100" b="0" i="1" dirty="0">
                          <a:solidFill>
                            <a:schemeClr val="bg1"/>
                          </a:solidFill>
                        </a:rPr>
                        <a:t>WordPress</a:t>
                      </a:r>
                    </a:p>
                  </a:txBody>
                  <a:tcPr anchor="ctr">
                    <a:solidFill>
                      <a:schemeClr val="tx1"/>
                    </a:solidFill>
                  </a:tcPr>
                </a:tc>
                <a:extLst>
                  <a:ext uri="{0D108BD9-81ED-4DB2-BD59-A6C34878D82A}">
                    <a16:rowId xmlns:a16="http://schemas.microsoft.com/office/drawing/2014/main" val="3339744942"/>
                  </a:ext>
                </a:extLst>
              </a:tr>
              <a:tr h="528747">
                <a:tc>
                  <a:txBody>
                    <a:bodyPr/>
                    <a:lstStyle/>
                    <a:p>
                      <a:pPr algn="l"/>
                      <a:r>
                        <a:rPr lang="en-US" sz="1100" b="0" i="1" dirty="0">
                          <a:solidFill>
                            <a:schemeClr val="bg1"/>
                          </a:solidFill>
                          <a:latin typeface="Verdana" panose="020B0604030504040204" pitchFamily="34" charset="0"/>
                          <a:ea typeface="Verdana" panose="020B0604030504040204" pitchFamily="34" charset="0"/>
                        </a:rPr>
                        <a:t>e.g., Social Media </a:t>
                      </a:r>
                    </a:p>
                  </a:txBody>
                  <a:tcPr anchor="ctr">
                    <a:solidFill>
                      <a:schemeClr val="tx1"/>
                    </a:solidFill>
                  </a:tcPr>
                </a:tc>
                <a:tc>
                  <a:txBody>
                    <a:bodyPr/>
                    <a:lstStyle/>
                    <a:p>
                      <a:pPr algn="l"/>
                      <a:r>
                        <a:rPr lang="en-US" sz="1100" b="0" i="1" dirty="0">
                          <a:solidFill>
                            <a:schemeClr val="bg1"/>
                          </a:solidFill>
                        </a:rPr>
                        <a:t>Facebook, Instagram, &amp; X</a:t>
                      </a:r>
                    </a:p>
                  </a:txBody>
                  <a:tcPr anchor="ctr">
                    <a:solidFill>
                      <a:schemeClr val="tx1"/>
                    </a:solidFill>
                  </a:tcPr>
                </a:tc>
                <a:extLst>
                  <a:ext uri="{0D108BD9-81ED-4DB2-BD59-A6C34878D82A}">
                    <a16:rowId xmlns:a16="http://schemas.microsoft.com/office/drawing/2014/main" val="4092996679"/>
                  </a:ext>
                </a:extLst>
              </a:tr>
              <a:tr h="528747">
                <a:tc>
                  <a:txBody>
                    <a:bodyPr/>
                    <a:lstStyle/>
                    <a:p>
                      <a:pPr algn="ctr"/>
                      <a:endParaRPr lang="en-US" sz="1200" b="1" dirty="0">
                        <a:solidFill>
                          <a:schemeClr val="bg1"/>
                        </a:solidFill>
                        <a:latin typeface="Verdana" panose="020B0604030504040204" pitchFamily="34" charset="0"/>
                        <a:ea typeface="Verdana" panose="020B0604030504040204" pitchFamily="34" charset="0"/>
                      </a:endParaRPr>
                    </a:p>
                  </a:txBody>
                  <a:tcPr anchor="ctr">
                    <a:solidFill>
                      <a:schemeClr val="tx1"/>
                    </a:solidFill>
                  </a:tcPr>
                </a:tc>
                <a:tc>
                  <a:txBody>
                    <a:bodyPr/>
                    <a:lstStyle/>
                    <a:p>
                      <a:endParaRPr lang="en-US" sz="1500" dirty="0">
                        <a:solidFill>
                          <a:schemeClr val="bg1"/>
                        </a:solidFill>
                      </a:endParaRPr>
                    </a:p>
                  </a:txBody>
                  <a:tcPr>
                    <a:solidFill>
                      <a:schemeClr val="tx1"/>
                    </a:solidFill>
                  </a:tcPr>
                </a:tc>
                <a:extLst>
                  <a:ext uri="{0D108BD9-81ED-4DB2-BD59-A6C34878D82A}">
                    <a16:rowId xmlns:a16="http://schemas.microsoft.com/office/drawing/2014/main" val="1722582168"/>
                  </a:ext>
                </a:extLst>
              </a:tr>
              <a:tr h="528747">
                <a:tc>
                  <a:txBody>
                    <a:bodyPr/>
                    <a:lstStyle/>
                    <a:p>
                      <a:pPr algn="ctr"/>
                      <a:endParaRPr lang="en-US" sz="1200" b="1" dirty="0">
                        <a:solidFill>
                          <a:schemeClr val="bg1"/>
                        </a:solidFill>
                        <a:latin typeface="Verdana" panose="020B0604030504040204" pitchFamily="34" charset="0"/>
                        <a:ea typeface="Verdana" panose="020B0604030504040204" pitchFamily="34" charset="0"/>
                      </a:endParaRPr>
                    </a:p>
                  </a:txBody>
                  <a:tcPr anchor="ctr">
                    <a:solidFill>
                      <a:schemeClr val="tx1"/>
                    </a:solidFill>
                  </a:tcPr>
                </a:tc>
                <a:tc>
                  <a:txBody>
                    <a:bodyPr/>
                    <a:lstStyle/>
                    <a:p>
                      <a:endParaRPr lang="en-US" sz="1500" dirty="0">
                        <a:solidFill>
                          <a:schemeClr val="bg1"/>
                        </a:solidFill>
                      </a:endParaRPr>
                    </a:p>
                  </a:txBody>
                  <a:tcPr>
                    <a:solidFill>
                      <a:schemeClr val="tx1"/>
                    </a:solidFill>
                  </a:tcPr>
                </a:tc>
                <a:extLst>
                  <a:ext uri="{0D108BD9-81ED-4DB2-BD59-A6C34878D82A}">
                    <a16:rowId xmlns:a16="http://schemas.microsoft.com/office/drawing/2014/main" val="4064859723"/>
                  </a:ext>
                </a:extLst>
              </a:tr>
              <a:tr h="528747">
                <a:tc>
                  <a:txBody>
                    <a:bodyPr/>
                    <a:lstStyle/>
                    <a:p>
                      <a:pPr algn="ctr"/>
                      <a:endParaRPr lang="en-US" sz="1200" b="1" dirty="0">
                        <a:solidFill>
                          <a:schemeClr val="bg1"/>
                        </a:solidFill>
                        <a:latin typeface="Verdana" panose="020B0604030504040204" pitchFamily="34" charset="0"/>
                        <a:ea typeface="Verdana" panose="020B0604030504040204" pitchFamily="34" charset="0"/>
                      </a:endParaRPr>
                    </a:p>
                  </a:txBody>
                  <a:tcPr anchor="ctr">
                    <a:solidFill>
                      <a:schemeClr val="tx1"/>
                    </a:solidFill>
                  </a:tcPr>
                </a:tc>
                <a:tc>
                  <a:txBody>
                    <a:bodyPr/>
                    <a:lstStyle/>
                    <a:p>
                      <a:endParaRPr lang="en-US" sz="1500" dirty="0">
                        <a:solidFill>
                          <a:schemeClr val="bg1"/>
                        </a:solidFill>
                      </a:endParaRPr>
                    </a:p>
                  </a:txBody>
                  <a:tcPr>
                    <a:solidFill>
                      <a:schemeClr val="tx1"/>
                    </a:solidFill>
                  </a:tcPr>
                </a:tc>
                <a:extLst>
                  <a:ext uri="{0D108BD9-81ED-4DB2-BD59-A6C34878D82A}">
                    <a16:rowId xmlns:a16="http://schemas.microsoft.com/office/drawing/2014/main" val="224474491"/>
                  </a:ext>
                </a:extLst>
              </a:tr>
              <a:tr h="528747">
                <a:tc>
                  <a:txBody>
                    <a:bodyPr/>
                    <a:lstStyle/>
                    <a:p>
                      <a:pPr algn="ctr"/>
                      <a:endParaRPr lang="en-US" sz="1200" b="1" dirty="0">
                        <a:solidFill>
                          <a:schemeClr val="bg1"/>
                        </a:solidFill>
                        <a:latin typeface="Verdana" panose="020B0604030504040204" pitchFamily="34" charset="0"/>
                        <a:ea typeface="Verdana" panose="020B0604030504040204" pitchFamily="34" charset="0"/>
                      </a:endParaRPr>
                    </a:p>
                  </a:txBody>
                  <a:tcPr anchor="ctr">
                    <a:solidFill>
                      <a:schemeClr val="tx1"/>
                    </a:solidFill>
                  </a:tcPr>
                </a:tc>
                <a:tc>
                  <a:txBody>
                    <a:bodyPr/>
                    <a:lstStyle/>
                    <a:p>
                      <a:endParaRPr lang="en-US" sz="1500" dirty="0">
                        <a:solidFill>
                          <a:schemeClr val="bg1"/>
                        </a:solidFill>
                      </a:endParaRPr>
                    </a:p>
                  </a:txBody>
                  <a:tcPr>
                    <a:solidFill>
                      <a:schemeClr val="tx1"/>
                    </a:solidFill>
                  </a:tcPr>
                </a:tc>
                <a:extLst>
                  <a:ext uri="{0D108BD9-81ED-4DB2-BD59-A6C34878D82A}">
                    <a16:rowId xmlns:a16="http://schemas.microsoft.com/office/drawing/2014/main" val="316050822"/>
                  </a:ext>
                </a:extLst>
              </a:tr>
              <a:tr h="528747">
                <a:tc>
                  <a:txBody>
                    <a:bodyPr/>
                    <a:lstStyle/>
                    <a:p>
                      <a:pPr algn="ctr"/>
                      <a:endParaRPr lang="en-US" sz="1200" b="1" dirty="0">
                        <a:solidFill>
                          <a:schemeClr val="bg1"/>
                        </a:solidFill>
                        <a:latin typeface="Verdana" panose="020B0604030504040204" pitchFamily="34" charset="0"/>
                        <a:ea typeface="Verdana" panose="020B0604030504040204" pitchFamily="34" charset="0"/>
                      </a:endParaRPr>
                    </a:p>
                  </a:txBody>
                  <a:tcPr anchor="ctr">
                    <a:solidFill>
                      <a:schemeClr val="tx1"/>
                    </a:solidFill>
                  </a:tcPr>
                </a:tc>
                <a:tc>
                  <a:txBody>
                    <a:bodyPr/>
                    <a:lstStyle/>
                    <a:p>
                      <a:endParaRPr lang="en-US" sz="1500" dirty="0">
                        <a:solidFill>
                          <a:schemeClr val="bg1"/>
                        </a:solidFill>
                      </a:endParaRPr>
                    </a:p>
                  </a:txBody>
                  <a:tcPr>
                    <a:solidFill>
                      <a:schemeClr val="tx1"/>
                    </a:solidFill>
                  </a:tcPr>
                </a:tc>
                <a:extLst>
                  <a:ext uri="{0D108BD9-81ED-4DB2-BD59-A6C34878D82A}">
                    <a16:rowId xmlns:a16="http://schemas.microsoft.com/office/drawing/2014/main" val="2897438057"/>
                  </a:ext>
                </a:extLst>
              </a:tr>
              <a:tr h="692286">
                <a:tc>
                  <a:txBody>
                    <a:bodyPr/>
                    <a:lstStyle/>
                    <a:p>
                      <a:pPr algn="ctr"/>
                      <a:endParaRPr lang="en-US" sz="1200" b="1" dirty="0">
                        <a:solidFill>
                          <a:schemeClr val="bg1"/>
                        </a:solidFill>
                        <a:latin typeface="Verdana" panose="020B0604030504040204" pitchFamily="34" charset="0"/>
                        <a:ea typeface="Verdana" panose="020B0604030504040204" pitchFamily="34" charset="0"/>
                      </a:endParaRPr>
                    </a:p>
                  </a:txBody>
                  <a:tcPr anchor="ctr">
                    <a:solidFill>
                      <a:schemeClr val="tx1"/>
                    </a:solidFill>
                  </a:tcPr>
                </a:tc>
                <a:tc>
                  <a:txBody>
                    <a:bodyPr/>
                    <a:lstStyle/>
                    <a:p>
                      <a:endParaRPr lang="en-US" sz="1500" dirty="0">
                        <a:solidFill>
                          <a:schemeClr val="bg1"/>
                        </a:solidFill>
                      </a:endParaRPr>
                    </a:p>
                  </a:txBody>
                  <a:tcPr>
                    <a:solidFill>
                      <a:schemeClr val="tx1"/>
                    </a:solidFill>
                  </a:tcPr>
                </a:tc>
                <a:extLst>
                  <a:ext uri="{0D108BD9-81ED-4DB2-BD59-A6C34878D82A}">
                    <a16:rowId xmlns:a16="http://schemas.microsoft.com/office/drawing/2014/main" val="3314323551"/>
                  </a:ext>
                </a:extLst>
              </a:tr>
            </a:tbl>
          </a:graphicData>
        </a:graphic>
      </p:graphicFrame>
      <p:pic>
        <p:nvPicPr>
          <p:cNvPr id="6" name="Picture 5" descr="A red and black logo&#10;&#10;Description automatically generated">
            <a:extLst>
              <a:ext uri="{FF2B5EF4-FFF2-40B4-BE49-F238E27FC236}">
                <a16:creationId xmlns:a16="http://schemas.microsoft.com/office/drawing/2014/main" id="{B7919DDB-21EF-6AAC-5939-23E6A9475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852280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8A2FBA-2B1B-4B4B-B24D-61451B2D55AB}"/>
              </a:ext>
            </a:extLst>
          </p:cNvPr>
          <p:cNvSpPr txBox="1"/>
          <p:nvPr/>
        </p:nvSpPr>
        <p:spPr>
          <a:xfrm>
            <a:off x="690886" y="425340"/>
            <a:ext cx="5476227" cy="1289777"/>
          </a:xfrm>
          <a:prstGeom prst="rect">
            <a:avLst/>
          </a:prstGeom>
          <a:noFill/>
        </p:spPr>
        <p:txBody>
          <a:bodyPr wrap="square">
            <a:spAutoFit/>
          </a:bodyPr>
          <a:lstStyle/>
          <a:p>
            <a:pPr algn="ctr">
              <a:lnSpc>
                <a:spcPct val="300000"/>
              </a:lnSpc>
              <a:spcBef>
                <a:spcPts val="1200"/>
              </a:spcBef>
              <a:spcAft>
                <a:spcPts val="1200"/>
              </a:spcAft>
            </a:pPr>
            <a:r>
              <a:rPr lang="en-US" sz="3200" b="1" dirty="0">
                <a:solidFill>
                  <a:schemeClr val="tx1">
                    <a:lumMod val="75000"/>
                    <a:lumOff val="25000"/>
                  </a:schemeClr>
                </a:solidFill>
                <a:latin typeface="Century Gothic" panose="020B0502020202020204" pitchFamily="34" charset="0"/>
              </a:rPr>
              <a:t>How to Use Your Planner</a:t>
            </a:r>
          </a:p>
        </p:txBody>
      </p:sp>
      <p:sp>
        <p:nvSpPr>
          <p:cNvPr id="3" name="TextBox 2">
            <a:extLst>
              <a:ext uri="{FF2B5EF4-FFF2-40B4-BE49-F238E27FC236}">
                <a16:creationId xmlns:a16="http://schemas.microsoft.com/office/drawing/2014/main" id="{1B7B45FA-B36F-4C6A-A104-497754023E40}"/>
              </a:ext>
            </a:extLst>
          </p:cNvPr>
          <p:cNvSpPr txBox="1"/>
          <p:nvPr/>
        </p:nvSpPr>
        <p:spPr>
          <a:xfrm>
            <a:off x="601665" y="2932966"/>
            <a:ext cx="5654673" cy="6025111"/>
          </a:xfrm>
          <a:prstGeom prst="rect">
            <a:avLst/>
          </a:prstGeom>
          <a:solidFill>
            <a:schemeClr val="tx1"/>
          </a:solidFill>
        </p:spPr>
        <p:txBody>
          <a:bodyPr wrap="square">
            <a:spAutoFit/>
          </a:bodyPr>
          <a:lstStyle/>
          <a:p>
            <a:pPr>
              <a:lnSpc>
                <a:spcPct val="115000"/>
              </a:lnSpc>
              <a:spcAft>
                <a:spcPts val="1200"/>
              </a:spcAft>
            </a:pPr>
            <a:endParaRPr lang="en-US" sz="1200" kern="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1200"/>
              </a:spcAft>
            </a:pPr>
            <a:r>
              <a:rPr lang="en-US" sz="1200" b="1" kern="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Your planner is divided up into 8 steps:</a:t>
            </a:r>
          </a:p>
          <a:p>
            <a:pPr>
              <a:lnSpc>
                <a:spcPct val="115000"/>
              </a:lnSpc>
              <a:spcAft>
                <a:spcPts val="1200"/>
              </a:spcAft>
            </a:pPr>
            <a:endParaRPr lang="en-US" sz="1200" kern="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171449" indent="-171449">
              <a:lnSpc>
                <a:spcPct val="115000"/>
              </a:lnSpc>
              <a:spcAft>
                <a:spcPts val="1200"/>
              </a:spcAft>
              <a:buFont typeface="Arial" panose="020B0604020202020204" pitchFamily="34" charset="0"/>
              <a:buChar char="•"/>
            </a:pPr>
            <a:r>
              <a:rPr lang="en-US" sz="1200" kern="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Step 1: Create a Target Audience Profile</a:t>
            </a:r>
          </a:p>
          <a:p>
            <a:pPr marL="171449" indent="-171449">
              <a:lnSpc>
                <a:spcPct val="115000"/>
              </a:lnSpc>
              <a:spcAft>
                <a:spcPts val="1200"/>
              </a:spcAft>
              <a:buFont typeface="Arial" panose="020B0604020202020204" pitchFamily="34" charset="0"/>
              <a:buChar char="•"/>
            </a:pPr>
            <a:r>
              <a:rPr lang="en-US" sz="1200" kern="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Step 2: Describe Your Product or Service</a:t>
            </a:r>
          </a:p>
          <a:p>
            <a:pPr marL="171449" indent="-171449">
              <a:lnSpc>
                <a:spcPct val="115000"/>
              </a:lnSpc>
              <a:spcAft>
                <a:spcPts val="1200"/>
              </a:spcAft>
              <a:buFont typeface="Arial" panose="020B0604020202020204" pitchFamily="34" charset="0"/>
              <a:buChar char="•"/>
            </a:pPr>
            <a:r>
              <a:rPr lang="en-US" sz="1200" kern="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Step 3: Conduct a Competitor Analysis </a:t>
            </a:r>
          </a:p>
          <a:p>
            <a:pPr marL="171449" indent="-171449">
              <a:lnSpc>
                <a:spcPct val="115000"/>
              </a:lnSpc>
              <a:spcAft>
                <a:spcPts val="1200"/>
              </a:spcAft>
              <a:buFont typeface="Arial" panose="020B0604020202020204" pitchFamily="34" charset="0"/>
              <a:buChar char="•"/>
            </a:pPr>
            <a:r>
              <a:rPr lang="en-US" sz="1200" kern="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Step 4: Articulate Your Value</a:t>
            </a:r>
          </a:p>
          <a:p>
            <a:pPr marL="171449" indent="-171449">
              <a:lnSpc>
                <a:spcPct val="115000"/>
              </a:lnSpc>
              <a:spcAft>
                <a:spcPts val="1200"/>
              </a:spcAft>
              <a:buFont typeface="Arial" panose="020B0604020202020204" pitchFamily="34" charset="0"/>
              <a:buChar char="•"/>
            </a:pPr>
            <a:r>
              <a:rPr lang="en-US" sz="1200" kern="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Step 5: Write Your UVP</a:t>
            </a:r>
          </a:p>
          <a:p>
            <a:pPr marL="171449" indent="-171449">
              <a:lnSpc>
                <a:spcPct val="115000"/>
              </a:lnSpc>
              <a:spcAft>
                <a:spcPts val="1200"/>
              </a:spcAft>
              <a:buFont typeface="Arial" panose="020B0604020202020204" pitchFamily="34" charset="0"/>
              <a:buChar char="•"/>
            </a:pPr>
            <a:r>
              <a:rPr lang="en-US" sz="1200" kern="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Step 6: Communicate Your Message</a:t>
            </a:r>
          </a:p>
          <a:p>
            <a:pPr marL="171449" indent="-171449">
              <a:lnSpc>
                <a:spcPct val="115000"/>
              </a:lnSpc>
              <a:spcAft>
                <a:spcPts val="1200"/>
              </a:spcAft>
              <a:buFont typeface="Arial" panose="020B0604020202020204" pitchFamily="34" charset="0"/>
              <a:buChar char="•"/>
            </a:pPr>
            <a:r>
              <a:rPr lang="en-US" sz="1200" kern="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Step 7: Assess Your UVP’s Effectiveness</a:t>
            </a:r>
          </a:p>
          <a:p>
            <a:pPr marL="171449" indent="-171449">
              <a:lnSpc>
                <a:spcPct val="115000"/>
              </a:lnSpc>
              <a:spcAft>
                <a:spcPts val="1200"/>
              </a:spcAft>
              <a:buFont typeface="Arial" panose="020B0604020202020204" pitchFamily="34" charset="0"/>
              <a:buChar char="•"/>
            </a:pPr>
            <a:r>
              <a:rPr lang="en-US" sz="1200" kern="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Step 8: Schedule UVP Check-Ins</a:t>
            </a:r>
          </a:p>
          <a:p>
            <a:pPr>
              <a:lnSpc>
                <a:spcPct val="115000"/>
              </a:lnSpc>
              <a:spcAft>
                <a:spcPts val="1200"/>
              </a:spcAft>
            </a:pPr>
            <a:endParaRPr lang="en-US" sz="1200" kern="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1200"/>
              </a:spcAft>
            </a:pPr>
            <a:r>
              <a:rPr lang="en-US" sz="1200" kern="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Complete the steps in the order presented to help you create a UVP that you can effectively use in all your marketing activities.</a:t>
            </a:r>
          </a:p>
          <a:p>
            <a:pPr marL="285748" indent="-285748">
              <a:lnSpc>
                <a:spcPct val="115000"/>
              </a:lnSpc>
              <a:spcAft>
                <a:spcPts val="1200"/>
              </a:spcAft>
              <a:buFont typeface="Arial" panose="020B0604020202020204" pitchFamily="34" charset="0"/>
              <a:buChar char="•"/>
            </a:pPr>
            <a:endParaRPr lang="en-US" sz="1400" b="1" kern="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628647" lvl="1" indent="-171449">
              <a:lnSpc>
                <a:spcPct val="115000"/>
              </a:lnSpc>
              <a:spcAft>
                <a:spcPts val="1200"/>
              </a:spcAft>
              <a:buFont typeface="Arial" panose="020B0604020202020204" pitchFamily="34" charset="0"/>
              <a:buChar char="•"/>
            </a:pPr>
            <a:endParaRPr lang="en-US" sz="1200" kern="10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a:p>
            <a:pPr marL="628647" lvl="1" indent="-171449">
              <a:lnSpc>
                <a:spcPct val="115000"/>
              </a:lnSpc>
              <a:spcAft>
                <a:spcPts val="1200"/>
              </a:spcAft>
              <a:buFont typeface="Arial" panose="020B0604020202020204" pitchFamily="34" charset="0"/>
              <a:buChar char="•"/>
            </a:pPr>
            <a:endParaRPr lang="en-US" sz="1200" kern="10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a:t>Create Your Unique Value Proposition Planner</a:t>
            </a:r>
            <a:endParaRPr lang="en-GB" dirty="0"/>
          </a:p>
        </p:txBody>
      </p:sp>
      <p:pic>
        <p:nvPicPr>
          <p:cNvPr id="4" name="Picture 3" descr="A red and black logo&#10;&#10;Description automatically generated">
            <a:extLst>
              <a:ext uri="{FF2B5EF4-FFF2-40B4-BE49-F238E27FC236}">
                <a16:creationId xmlns:a16="http://schemas.microsoft.com/office/drawing/2014/main" id="{82489F70-0684-E2C6-EEAF-10B928E95B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31584818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a:t>Create Your Unique Value Proposition Planner</a:t>
            </a:r>
            <a:endParaRPr lang="en-GB" dirty="0"/>
          </a:p>
        </p:txBody>
      </p:sp>
      <p:graphicFrame>
        <p:nvGraphicFramePr>
          <p:cNvPr id="4" name="Table 4">
            <a:extLst>
              <a:ext uri="{FF2B5EF4-FFF2-40B4-BE49-F238E27FC236}">
                <a16:creationId xmlns:a16="http://schemas.microsoft.com/office/drawing/2014/main" id="{FCE62F54-9371-5D65-FEBF-2343CC858884}"/>
              </a:ext>
            </a:extLst>
          </p:cNvPr>
          <p:cNvGraphicFramePr>
            <a:graphicFrameLocks noGrp="1"/>
          </p:cNvGraphicFramePr>
          <p:nvPr>
            <p:extLst>
              <p:ext uri="{D42A27DB-BD31-4B8C-83A1-F6EECF244321}">
                <p14:modId xmlns:p14="http://schemas.microsoft.com/office/powerpoint/2010/main" val="3661721914"/>
              </p:ext>
            </p:extLst>
          </p:nvPr>
        </p:nvGraphicFramePr>
        <p:xfrm>
          <a:off x="782641" y="1059723"/>
          <a:ext cx="5485515" cy="1878630"/>
        </p:xfrm>
        <a:graphic>
          <a:graphicData uri="http://schemas.openxmlformats.org/drawingml/2006/table">
            <a:tbl>
              <a:tblPr firstRow="1" bandRow="1">
                <a:tableStyleId>{5C22544A-7EE6-4342-B048-85BDC9FD1C3A}</a:tableStyleId>
              </a:tblPr>
              <a:tblGrid>
                <a:gridCol w="5485515">
                  <a:extLst>
                    <a:ext uri="{9D8B030D-6E8A-4147-A177-3AD203B41FA5}">
                      <a16:colId xmlns:a16="http://schemas.microsoft.com/office/drawing/2014/main" val="1373811663"/>
                    </a:ext>
                  </a:extLst>
                </a:gridCol>
              </a:tblGrid>
              <a:tr h="1878630">
                <a:tc>
                  <a:txBody>
                    <a:bodyPr/>
                    <a:lstStyle/>
                    <a:p>
                      <a:pPr>
                        <a:spcBef>
                          <a:spcPts val="1200"/>
                        </a:spcBef>
                      </a:pPr>
                      <a:endParaRPr lang="en-US" sz="1100" b="0" i="1" dirty="0">
                        <a:solidFill>
                          <a:schemeClr val="tx1"/>
                        </a:solidFill>
                        <a:latin typeface="Verdana" panose="020B0604030504040204" pitchFamily="34" charset="0"/>
                        <a:ea typeface="Verdana" panose="020B0604030504040204" pitchFamily="34" charset="0"/>
                      </a:endParaRPr>
                    </a:p>
                  </a:txBody>
                  <a:tcPr>
                    <a:solidFill>
                      <a:schemeClr val="tx1"/>
                    </a:solidFill>
                  </a:tcPr>
                </a:tc>
                <a:extLst>
                  <a:ext uri="{0D108BD9-81ED-4DB2-BD59-A6C34878D82A}">
                    <a16:rowId xmlns:a16="http://schemas.microsoft.com/office/drawing/2014/main" val="1713756365"/>
                  </a:ext>
                </a:extLst>
              </a:tr>
            </a:tbl>
          </a:graphicData>
        </a:graphic>
      </p:graphicFrame>
      <p:sp>
        <p:nvSpPr>
          <p:cNvPr id="5" name="TextBox 4">
            <a:extLst>
              <a:ext uri="{FF2B5EF4-FFF2-40B4-BE49-F238E27FC236}">
                <a16:creationId xmlns:a16="http://schemas.microsoft.com/office/drawing/2014/main" id="{2595A053-E274-57C7-615E-E1E0DEF46127}"/>
              </a:ext>
            </a:extLst>
          </p:cNvPr>
          <p:cNvSpPr txBox="1"/>
          <p:nvPr/>
        </p:nvSpPr>
        <p:spPr>
          <a:xfrm>
            <a:off x="782641" y="404233"/>
            <a:ext cx="5577807" cy="495905"/>
          </a:xfrm>
          <a:prstGeom prst="rect">
            <a:avLst/>
          </a:prstGeom>
          <a:noFill/>
        </p:spPr>
        <p:txBody>
          <a:bodyPr wrap="square">
            <a:spAutoFit/>
          </a:bodyPr>
          <a:lstStyle/>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Specify any changes you need to make to your UVP to integrate it into each chosen channel.</a:t>
            </a:r>
          </a:p>
        </p:txBody>
      </p:sp>
      <p:sp>
        <p:nvSpPr>
          <p:cNvPr id="3" name="TextBox 2">
            <a:extLst>
              <a:ext uri="{FF2B5EF4-FFF2-40B4-BE49-F238E27FC236}">
                <a16:creationId xmlns:a16="http://schemas.microsoft.com/office/drawing/2014/main" id="{C6049000-3A43-2033-F070-6432695A0DD9}"/>
              </a:ext>
            </a:extLst>
          </p:cNvPr>
          <p:cNvSpPr txBox="1"/>
          <p:nvPr/>
        </p:nvSpPr>
        <p:spPr>
          <a:xfrm>
            <a:off x="753515" y="3316433"/>
            <a:ext cx="5485515" cy="283539"/>
          </a:xfrm>
          <a:prstGeom prst="rect">
            <a:avLst/>
          </a:prstGeom>
          <a:noFill/>
        </p:spPr>
        <p:txBody>
          <a:bodyPr wrap="square">
            <a:spAutoFit/>
          </a:bodyPr>
          <a:lstStyle/>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Schedule publishing your UVP across these channels.</a:t>
            </a:r>
          </a:p>
        </p:txBody>
      </p:sp>
      <p:graphicFrame>
        <p:nvGraphicFramePr>
          <p:cNvPr id="7" name="Table 6">
            <a:extLst>
              <a:ext uri="{FF2B5EF4-FFF2-40B4-BE49-F238E27FC236}">
                <a16:creationId xmlns:a16="http://schemas.microsoft.com/office/drawing/2014/main" id="{BC70952C-B913-D2CD-6A7D-B171612184A0}"/>
              </a:ext>
            </a:extLst>
          </p:cNvPr>
          <p:cNvGraphicFramePr>
            <a:graphicFrameLocks noGrp="1"/>
          </p:cNvGraphicFramePr>
          <p:nvPr>
            <p:extLst>
              <p:ext uri="{D42A27DB-BD31-4B8C-83A1-F6EECF244321}">
                <p14:modId xmlns:p14="http://schemas.microsoft.com/office/powerpoint/2010/main" val="1268689556"/>
              </p:ext>
            </p:extLst>
          </p:nvPr>
        </p:nvGraphicFramePr>
        <p:xfrm>
          <a:off x="753515" y="3724835"/>
          <a:ext cx="5543767" cy="5194664"/>
        </p:xfrm>
        <a:graphic>
          <a:graphicData uri="http://schemas.openxmlformats.org/drawingml/2006/table">
            <a:tbl>
              <a:tblPr firstRow="1" bandRow="1">
                <a:tableStyleId>{F5AB1C69-6EDB-4FF4-983F-18BD219EF322}</a:tableStyleId>
              </a:tblPr>
              <a:tblGrid>
                <a:gridCol w="3307445">
                  <a:extLst>
                    <a:ext uri="{9D8B030D-6E8A-4147-A177-3AD203B41FA5}">
                      <a16:colId xmlns:a16="http://schemas.microsoft.com/office/drawing/2014/main" val="3260044437"/>
                    </a:ext>
                  </a:extLst>
                </a:gridCol>
                <a:gridCol w="2236322">
                  <a:extLst>
                    <a:ext uri="{9D8B030D-6E8A-4147-A177-3AD203B41FA5}">
                      <a16:colId xmlns:a16="http://schemas.microsoft.com/office/drawing/2014/main" val="3614276846"/>
                    </a:ext>
                  </a:extLst>
                </a:gridCol>
              </a:tblGrid>
              <a:tr h="388374">
                <a:tc>
                  <a:txBody>
                    <a:bodyPr/>
                    <a:lstStyle/>
                    <a:p>
                      <a:pPr algn="ctr"/>
                      <a:r>
                        <a:rPr lang="en-US" sz="1200" b="1" dirty="0">
                          <a:solidFill>
                            <a:schemeClr val="bg1"/>
                          </a:solidFill>
                          <a:latin typeface="Verdana" panose="020B0604030504040204" pitchFamily="34" charset="0"/>
                          <a:ea typeface="Verdana" panose="020B0604030504040204" pitchFamily="34" charset="0"/>
                        </a:rPr>
                        <a:t>Channel</a:t>
                      </a:r>
                    </a:p>
                  </a:txBody>
                  <a:tcPr anchor="ctr">
                    <a:solidFill>
                      <a:schemeClr val="tx1"/>
                    </a:solidFill>
                  </a:tcPr>
                </a:tc>
                <a:tc>
                  <a:txBody>
                    <a:bodyPr/>
                    <a:lstStyle/>
                    <a:p>
                      <a:pPr algn="ctr"/>
                      <a:r>
                        <a:rPr lang="en-US" sz="1200" b="1" i="0" dirty="0">
                          <a:solidFill>
                            <a:schemeClr val="bg1"/>
                          </a:solidFill>
                          <a:latin typeface="Verdana" panose="020B0604030504040204" pitchFamily="34" charset="0"/>
                          <a:ea typeface="Verdana" panose="020B0604030504040204" pitchFamily="34" charset="0"/>
                        </a:rPr>
                        <a:t>Publish Date</a:t>
                      </a:r>
                    </a:p>
                  </a:txBody>
                  <a:tcPr anchor="ctr">
                    <a:solidFill>
                      <a:schemeClr val="tx1"/>
                    </a:solidFill>
                  </a:tcPr>
                </a:tc>
                <a:extLst>
                  <a:ext uri="{0D108BD9-81ED-4DB2-BD59-A6C34878D82A}">
                    <a16:rowId xmlns:a16="http://schemas.microsoft.com/office/drawing/2014/main" val="336391380"/>
                  </a:ext>
                </a:extLst>
              </a:tr>
              <a:tr h="480629">
                <a:tc>
                  <a:txBody>
                    <a:bodyPr/>
                    <a:lstStyle/>
                    <a:p>
                      <a:pPr algn="ctr"/>
                      <a:endParaRPr lang="en-US" sz="1200" b="1" dirty="0">
                        <a:solidFill>
                          <a:schemeClr val="bg1"/>
                        </a:solidFill>
                        <a:latin typeface="Verdana" panose="020B0604030504040204" pitchFamily="34" charset="0"/>
                        <a:ea typeface="Verdana" panose="020B0604030504040204" pitchFamily="34" charset="0"/>
                      </a:endParaRPr>
                    </a:p>
                  </a:txBody>
                  <a:tcPr anchor="ctr">
                    <a:solidFill>
                      <a:schemeClr val="tx1"/>
                    </a:solidFill>
                  </a:tcPr>
                </a:tc>
                <a:tc>
                  <a:txBody>
                    <a:bodyPr/>
                    <a:lstStyle/>
                    <a:p>
                      <a:endParaRPr lang="en-US" sz="1500" dirty="0">
                        <a:solidFill>
                          <a:schemeClr val="bg1"/>
                        </a:solidFill>
                      </a:endParaRPr>
                    </a:p>
                  </a:txBody>
                  <a:tcPr>
                    <a:solidFill>
                      <a:schemeClr val="tx1"/>
                    </a:solidFill>
                  </a:tcPr>
                </a:tc>
                <a:extLst>
                  <a:ext uri="{0D108BD9-81ED-4DB2-BD59-A6C34878D82A}">
                    <a16:rowId xmlns:a16="http://schemas.microsoft.com/office/drawing/2014/main" val="3339744942"/>
                  </a:ext>
                </a:extLst>
              </a:tr>
              <a:tr h="480629">
                <a:tc>
                  <a:txBody>
                    <a:bodyPr/>
                    <a:lstStyle/>
                    <a:p>
                      <a:pPr algn="ctr"/>
                      <a:endParaRPr lang="en-US" sz="1200" b="1" dirty="0">
                        <a:solidFill>
                          <a:schemeClr val="bg1"/>
                        </a:solidFill>
                        <a:latin typeface="Verdana" panose="020B0604030504040204" pitchFamily="34" charset="0"/>
                        <a:ea typeface="Verdana" panose="020B0604030504040204" pitchFamily="34" charset="0"/>
                      </a:endParaRPr>
                    </a:p>
                  </a:txBody>
                  <a:tcPr anchor="ctr">
                    <a:solidFill>
                      <a:schemeClr val="tx1"/>
                    </a:solidFill>
                  </a:tcPr>
                </a:tc>
                <a:tc>
                  <a:txBody>
                    <a:bodyPr/>
                    <a:lstStyle/>
                    <a:p>
                      <a:endParaRPr lang="en-US" sz="1500" dirty="0">
                        <a:solidFill>
                          <a:schemeClr val="bg1"/>
                        </a:solidFill>
                      </a:endParaRPr>
                    </a:p>
                  </a:txBody>
                  <a:tcPr>
                    <a:solidFill>
                      <a:schemeClr val="tx1"/>
                    </a:solidFill>
                  </a:tcPr>
                </a:tc>
                <a:extLst>
                  <a:ext uri="{0D108BD9-81ED-4DB2-BD59-A6C34878D82A}">
                    <a16:rowId xmlns:a16="http://schemas.microsoft.com/office/drawing/2014/main" val="4092996679"/>
                  </a:ext>
                </a:extLst>
              </a:tr>
              <a:tr h="480629">
                <a:tc>
                  <a:txBody>
                    <a:bodyPr/>
                    <a:lstStyle/>
                    <a:p>
                      <a:pPr algn="ctr"/>
                      <a:endParaRPr lang="en-US" sz="1200" b="1" dirty="0">
                        <a:solidFill>
                          <a:schemeClr val="bg1"/>
                        </a:solidFill>
                        <a:latin typeface="Verdana" panose="020B0604030504040204" pitchFamily="34" charset="0"/>
                        <a:ea typeface="Verdana" panose="020B0604030504040204" pitchFamily="34" charset="0"/>
                      </a:endParaRPr>
                    </a:p>
                  </a:txBody>
                  <a:tcPr anchor="ctr">
                    <a:solidFill>
                      <a:schemeClr val="tx1"/>
                    </a:solidFill>
                  </a:tcPr>
                </a:tc>
                <a:tc>
                  <a:txBody>
                    <a:bodyPr/>
                    <a:lstStyle/>
                    <a:p>
                      <a:endParaRPr lang="en-US" sz="1500" dirty="0">
                        <a:solidFill>
                          <a:schemeClr val="bg1"/>
                        </a:solidFill>
                      </a:endParaRPr>
                    </a:p>
                  </a:txBody>
                  <a:tcPr>
                    <a:solidFill>
                      <a:schemeClr val="tx1"/>
                    </a:solidFill>
                  </a:tcPr>
                </a:tc>
                <a:extLst>
                  <a:ext uri="{0D108BD9-81ED-4DB2-BD59-A6C34878D82A}">
                    <a16:rowId xmlns:a16="http://schemas.microsoft.com/office/drawing/2014/main" val="1722582168"/>
                  </a:ext>
                </a:extLst>
              </a:tr>
              <a:tr h="480629">
                <a:tc>
                  <a:txBody>
                    <a:bodyPr/>
                    <a:lstStyle/>
                    <a:p>
                      <a:pPr algn="ctr"/>
                      <a:endParaRPr lang="en-US" sz="1200" b="1" dirty="0">
                        <a:solidFill>
                          <a:schemeClr val="bg1"/>
                        </a:solidFill>
                        <a:latin typeface="Verdana" panose="020B0604030504040204" pitchFamily="34" charset="0"/>
                        <a:ea typeface="Verdana" panose="020B0604030504040204" pitchFamily="34" charset="0"/>
                      </a:endParaRPr>
                    </a:p>
                  </a:txBody>
                  <a:tcPr anchor="ctr">
                    <a:solidFill>
                      <a:schemeClr val="tx1"/>
                    </a:solidFill>
                  </a:tcPr>
                </a:tc>
                <a:tc>
                  <a:txBody>
                    <a:bodyPr/>
                    <a:lstStyle/>
                    <a:p>
                      <a:endParaRPr lang="en-US" sz="1500" dirty="0">
                        <a:solidFill>
                          <a:schemeClr val="bg1"/>
                        </a:solidFill>
                      </a:endParaRPr>
                    </a:p>
                  </a:txBody>
                  <a:tcPr>
                    <a:solidFill>
                      <a:schemeClr val="tx1"/>
                    </a:solidFill>
                  </a:tcPr>
                </a:tc>
                <a:extLst>
                  <a:ext uri="{0D108BD9-81ED-4DB2-BD59-A6C34878D82A}">
                    <a16:rowId xmlns:a16="http://schemas.microsoft.com/office/drawing/2014/main" val="4064859723"/>
                  </a:ext>
                </a:extLst>
              </a:tr>
              <a:tr h="480629">
                <a:tc>
                  <a:txBody>
                    <a:bodyPr/>
                    <a:lstStyle/>
                    <a:p>
                      <a:pPr algn="ctr"/>
                      <a:endParaRPr lang="en-US" sz="1200" b="1" dirty="0">
                        <a:solidFill>
                          <a:schemeClr val="bg1"/>
                        </a:solidFill>
                        <a:latin typeface="Verdana" panose="020B0604030504040204" pitchFamily="34" charset="0"/>
                        <a:ea typeface="Verdana" panose="020B0604030504040204" pitchFamily="34" charset="0"/>
                      </a:endParaRPr>
                    </a:p>
                  </a:txBody>
                  <a:tcPr anchor="ctr">
                    <a:solidFill>
                      <a:schemeClr val="tx1"/>
                    </a:solidFill>
                  </a:tcPr>
                </a:tc>
                <a:tc>
                  <a:txBody>
                    <a:bodyPr/>
                    <a:lstStyle/>
                    <a:p>
                      <a:endParaRPr lang="en-US" sz="1500" dirty="0">
                        <a:solidFill>
                          <a:schemeClr val="bg1"/>
                        </a:solidFill>
                      </a:endParaRPr>
                    </a:p>
                  </a:txBody>
                  <a:tcPr>
                    <a:solidFill>
                      <a:schemeClr val="tx1"/>
                    </a:solidFill>
                  </a:tcPr>
                </a:tc>
                <a:extLst>
                  <a:ext uri="{0D108BD9-81ED-4DB2-BD59-A6C34878D82A}">
                    <a16:rowId xmlns:a16="http://schemas.microsoft.com/office/drawing/2014/main" val="224474491"/>
                  </a:ext>
                </a:extLst>
              </a:tr>
              <a:tr h="480629">
                <a:tc>
                  <a:txBody>
                    <a:bodyPr/>
                    <a:lstStyle/>
                    <a:p>
                      <a:pPr algn="ctr"/>
                      <a:endParaRPr lang="en-US" sz="1200" b="1" dirty="0">
                        <a:solidFill>
                          <a:schemeClr val="bg1"/>
                        </a:solidFill>
                        <a:latin typeface="Verdana" panose="020B0604030504040204" pitchFamily="34" charset="0"/>
                        <a:ea typeface="Verdana" panose="020B0604030504040204" pitchFamily="34" charset="0"/>
                      </a:endParaRPr>
                    </a:p>
                  </a:txBody>
                  <a:tcPr anchor="ctr">
                    <a:solidFill>
                      <a:schemeClr val="tx1"/>
                    </a:solidFill>
                  </a:tcPr>
                </a:tc>
                <a:tc>
                  <a:txBody>
                    <a:bodyPr/>
                    <a:lstStyle/>
                    <a:p>
                      <a:endParaRPr lang="en-US" sz="1500" dirty="0">
                        <a:solidFill>
                          <a:schemeClr val="bg1"/>
                        </a:solidFill>
                      </a:endParaRPr>
                    </a:p>
                  </a:txBody>
                  <a:tcPr>
                    <a:solidFill>
                      <a:schemeClr val="tx1"/>
                    </a:solidFill>
                  </a:tcPr>
                </a:tc>
                <a:extLst>
                  <a:ext uri="{0D108BD9-81ED-4DB2-BD59-A6C34878D82A}">
                    <a16:rowId xmlns:a16="http://schemas.microsoft.com/office/drawing/2014/main" val="316050822"/>
                  </a:ext>
                </a:extLst>
              </a:tr>
              <a:tr h="480629">
                <a:tc>
                  <a:txBody>
                    <a:bodyPr/>
                    <a:lstStyle/>
                    <a:p>
                      <a:pPr algn="ctr"/>
                      <a:endParaRPr lang="en-US" sz="1200" b="1" dirty="0">
                        <a:solidFill>
                          <a:schemeClr val="bg1"/>
                        </a:solidFill>
                        <a:latin typeface="Verdana" panose="020B0604030504040204" pitchFamily="34" charset="0"/>
                        <a:ea typeface="Verdana" panose="020B0604030504040204" pitchFamily="34" charset="0"/>
                      </a:endParaRPr>
                    </a:p>
                  </a:txBody>
                  <a:tcPr anchor="ctr">
                    <a:solidFill>
                      <a:schemeClr val="tx1"/>
                    </a:solidFill>
                  </a:tcPr>
                </a:tc>
                <a:tc>
                  <a:txBody>
                    <a:bodyPr/>
                    <a:lstStyle/>
                    <a:p>
                      <a:endParaRPr lang="en-US" sz="1500" dirty="0">
                        <a:solidFill>
                          <a:schemeClr val="bg1"/>
                        </a:solidFill>
                      </a:endParaRPr>
                    </a:p>
                  </a:txBody>
                  <a:tcPr>
                    <a:solidFill>
                      <a:schemeClr val="tx1"/>
                    </a:solidFill>
                  </a:tcPr>
                </a:tc>
                <a:extLst>
                  <a:ext uri="{0D108BD9-81ED-4DB2-BD59-A6C34878D82A}">
                    <a16:rowId xmlns:a16="http://schemas.microsoft.com/office/drawing/2014/main" val="2897438057"/>
                  </a:ext>
                </a:extLst>
              </a:tr>
              <a:tr h="480629">
                <a:tc>
                  <a:txBody>
                    <a:bodyPr/>
                    <a:lstStyle/>
                    <a:p>
                      <a:pPr algn="ctr"/>
                      <a:endParaRPr lang="en-US" sz="1200" b="1" dirty="0">
                        <a:solidFill>
                          <a:schemeClr val="bg1"/>
                        </a:solidFill>
                        <a:latin typeface="Verdana" panose="020B0604030504040204" pitchFamily="34" charset="0"/>
                        <a:ea typeface="Verdana" panose="020B0604030504040204" pitchFamily="34" charset="0"/>
                      </a:endParaRPr>
                    </a:p>
                  </a:txBody>
                  <a:tcPr anchor="ctr">
                    <a:solidFill>
                      <a:schemeClr val="tx1"/>
                    </a:solidFill>
                  </a:tcPr>
                </a:tc>
                <a:tc>
                  <a:txBody>
                    <a:bodyPr/>
                    <a:lstStyle/>
                    <a:p>
                      <a:endParaRPr lang="en-US" sz="1500" dirty="0">
                        <a:solidFill>
                          <a:schemeClr val="bg1"/>
                        </a:solidFill>
                      </a:endParaRPr>
                    </a:p>
                  </a:txBody>
                  <a:tcPr>
                    <a:solidFill>
                      <a:schemeClr val="tx1"/>
                    </a:solidFill>
                  </a:tcPr>
                </a:tc>
                <a:extLst>
                  <a:ext uri="{0D108BD9-81ED-4DB2-BD59-A6C34878D82A}">
                    <a16:rowId xmlns:a16="http://schemas.microsoft.com/office/drawing/2014/main" val="3314323551"/>
                  </a:ext>
                </a:extLst>
              </a:tr>
              <a:tr h="480629">
                <a:tc>
                  <a:txBody>
                    <a:bodyPr/>
                    <a:lstStyle/>
                    <a:p>
                      <a:pPr algn="ctr"/>
                      <a:endParaRPr lang="en-US" sz="1200" b="1" dirty="0">
                        <a:solidFill>
                          <a:schemeClr val="bg1"/>
                        </a:solidFill>
                        <a:latin typeface="Verdana" panose="020B0604030504040204" pitchFamily="34" charset="0"/>
                        <a:ea typeface="Verdana" panose="020B0604030504040204" pitchFamily="34" charset="0"/>
                      </a:endParaRPr>
                    </a:p>
                  </a:txBody>
                  <a:tcPr anchor="ctr">
                    <a:solidFill>
                      <a:schemeClr val="tx1"/>
                    </a:solidFill>
                  </a:tcPr>
                </a:tc>
                <a:tc>
                  <a:txBody>
                    <a:bodyPr/>
                    <a:lstStyle/>
                    <a:p>
                      <a:endParaRPr lang="en-US" sz="1500" dirty="0">
                        <a:solidFill>
                          <a:schemeClr val="bg1"/>
                        </a:solidFill>
                      </a:endParaRPr>
                    </a:p>
                  </a:txBody>
                  <a:tcPr>
                    <a:solidFill>
                      <a:schemeClr val="tx1"/>
                    </a:solidFill>
                  </a:tcPr>
                </a:tc>
                <a:extLst>
                  <a:ext uri="{0D108BD9-81ED-4DB2-BD59-A6C34878D82A}">
                    <a16:rowId xmlns:a16="http://schemas.microsoft.com/office/drawing/2014/main" val="2502707921"/>
                  </a:ext>
                </a:extLst>
              </a:tr>
              <a:tr h="480629">
                <a:tc>
                  <a:txBody>
                    <a:bodyPr/>
                    <a:lstStyle/>
                    <a:p>
                      <a:pPr algn="ctr"/>
                      <a:endParaRPr lang="en-US" sz="1200" b="1" dirty="0">
                        <a:solidFill>
                          <a:schemeClr val="bg1"/>
                        </a:solidFill>
                        <a:latin typeface="Verdana" panose="020B0604030504040204" pitchFamily="34" charset="0"/>
                        <a:ea typeface="Verdana" panose="020B0604030504040204" pitchFamily="34" charset="0"/>
                      </a:endParaRPr>
                    </a:p>
                  </a:txBody>
                  <a:tcPr anchor="ctr">
                    <a:solidFill>
                      <a:schemeClr val="tx1"/>
                    </a:solidFill>
                  </a:tcPr>
                </a:tc>
                <a:tc>
                  <a:txBody>
                    <a:bodyPr/>
                    <a:lstStyle/>
                    <a:p>
                      <a:endParaRPr lang="en-US" sz="1500" dirty="0">
                        <a:solidFill>
                          <a:schemeClr val="bg1"/>
                        </a:solidFill>
                      </a:endParaRPr>
                    </a:p>
                  </a:txBody>
                  <a:tcPr>
                    <a:solidFill>
                      <a:schemeClr val="tx1"/>
                    </a:solidFill>
                  </a:tcPr>
                </a:tc>
                <a:extLst>
                  <a:ext uri="{0D108BD9-81ED-4DB2-BD59-A6C34878D82A}">
                    <a16:rowId xmlns:a16="http://schemas.microsoft.com/office/drawing/2014/main" val="3779932169"/>
                  </a:ext>
                </a:extLst>
              </a:tr>
            </a:tbl>
          </a:graphicData>
        </a:graphic>
      </p:graphicFrame>
      <p:pic>
        <p:nvPicPr>
          <p:cNvPr id="6" name="Picture 5" descr="A red and black logo&#10;&#10;Description automatically generated">
            <a:extLst>
              <a:ext uri="{FF2B5EF4-FFF2-40B4-BE49-F238E27FC236}">
                <a16:creationId xmlns:a16="http://schemas.microsoft.com/office/drawing/2014/main" id="{55F9A22A-AFE1-30DA-9B38-CB4E4B7D71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826767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85A9D64-7FA4-4ECB-A4C9-BC6FB0439F41}"/>
              </a:ext>
            </a:extLst>
          </p:cNvPr>
          <p:cNvSpPr>
            <a:spLocks noGrp="1"/>
          </p:cNvSpPr>
          <p:nvPr>
            <p:ph type="ftr" sz="quarter" idx="11"/>
          </p:nvPr>
        </p:nvSpPr>
        <p:spPr/>
        <p:txBody>
          <a:bodyPr/>
          <a:lstStyle/>
          <a:p>
            <a:r>
              <a:rPr lang="en-US"/>
              <a:t>Create Your Unique Value Proposition Planner</a:t>
            </a:r>
            <a:endParaRPr lang="en-GB" dirty="0"/>
          </a:p>
        </p:txBody>
      </p:sp>
      <p:graphicFrame>
        <p:nvGraphicFramePr>
          <p:cNvPr id="3" name="Table 3">
            <a:extLst>
              <a:ext uri="{FF2B5EF4-FFF2-40B4-BE49-F238E27FC236}">
                <a16:creationId xmlns:a16="http://schemas.microsoft.com/office/drawing/2014/main" id="{D0B62850-FAD4-9DDF-7FEB-42056C82DA5E}"/>
              </a:ext>
            </a:extLst>
          </p:cNvPr>
          <p:cNvGraphicFramePr>
            <a:graphicFrameLocks noGrp="1"/>
          </p:cNvGraphicFramePr>
          <p:nvPr/>
        </p:nvGraphicFramePr>
        <p:xfrm>
          <a:off x="620927" y="2815280"/>
          <a:ext cx="5616146" cy="6031584"/>
        </p:xfrm>
        <a:graphic>
          <a:graphicData uri="http://schemas.openxmlformats.org/drawingml/2006/table">
            <a:tbl>
              <a:tblPr firstRow="1" bandRow="1">
                <a:tableStyleId>{5C22544A-7EE6-4342-B048-85BDC9FD1C3A}</a:tableStyleId>
              </a:tblPr>
              <a:tblGrid>
                <a:gridCol w="5616146">
                  <a:extLst>
                    <a:ext uri="{9D8B030D-6E8A-4147-A177-3AD203B41FA5}">
                      <a16:colId xmlns:a16="http://schemas.microsoft.com/office/drawing/2014/main" val="3462950126"/>
                    </a:ext>
                  </a:extLst>
                </a:gridCol>
              </a:tblGrid>
              <a:tr h="6031584">
                <a:tc>
                  <a:txBody>
                    <a:bodyPr/>
                    <a:lstStyle/>
                    <a:p>
                      <a:endParaRPr lang="en-US" sz="1500" dirty="0"/>
                    </a:p>
                  </a:txBody>
                  <a:tcPr>
                    <a:solidFill>
                      <a:schemeClr val="tx1"/>
                    </a:solidFill>
                  </a:tcPr>
                </a:tc>
                <a:extLst>
                  <a:ext uri="{0D108BD9-81ED-4DB2-BD59-A6C34878D82A}">
                    <a16:rowId xmlns:a16="http://schemas.microsoft.com/office/drawing/2014/main" val="3259146471"/>
                  </a:ext>
                </a:extLst>
              </a:tr>
            </a:tbl>
          </a:graphicData>
        </a:graphic>
      </p:graphicFrame>
      <p:sp>
        <p:nvSpPr>
          <p:cNvPr id="12" name="TextBox 11">
            <a:extLst>
              <a:ext uri="{FF2B5EF4-FFF2-40B4-BE49-F238E27FC236}">
                <a16:creationId xmlns:a16="http://schemas.microsoft.com/office/drawing/2014/main" id="{A3D6F211-E999-44F4-AEBF-900024404B4E}"/>
              </a:ext>
            </a:extLst>
          </p:cNvPr>
          <p:cNvSpPr txBox="1"/>
          <p:nvPr/>
        </p:nvSpPr>
        <p:spPr>
          <a:xfrm>
            <a:off x="786834" y="652186"/>
            <a:ext cx="3433482" cy="1446550"/>
          </a:xfrm>
          <a:prstGeom prst="rect">
            <a:avLst/>
          </a:prstGeom>
          <a:noFill/>
        </p:spPr>
        <p:txBody>
          <a:bodyPr wrap="square">
            <a:spAutoFit/>
          </a:bodyPr>
          <a:lstStyle/>
          <a:p>
            <a:endParaRPr lang="en-US" sz="2800" b="1" dirty="0">
              <a:solidFill>
                <a:schemeClr val="tx1">
                  <a:lumMod val="85000"/>
                  <a:lumOff val="15000"/>
                </a:schemeClr>
              </a:solidFill>
              <a:latin typeface="Santorini" pitchFamily="50" charset="0"/>
              <a:ea typeface="Verdana" panose="020B0604030504040204" pitchFamily="34" charset="0"/>
            </a:endParaRPr>
          </a:p>
          <a:p>
            <a:r>
              <a:rPr lang="en-US" sz="3200" b="1" dirty="0">
                <a:solidFill>
                  <a:schemeClr val="tx1">
                    <a:lumMod val="85000"/>
                    <a:lumOff val="15000"/>
                  </a:schemeClr>
                </a:solidFill>
                <a:latin typeface="Century Gothic" panose="020B0502020202020204" pitchFamily="34" charset="0"/>
                <a:ea typeface="Verdana" panose="020B0604030504040204" pitchFamily="34" charset="0"/>
              </a:rPr>
              <a:t>Notes</a:t>
            </a:r>
          </a:p>
          <a:p>
            <a:endParaRPr lang="en-US" sz="2800" b="1" dirty="0">
              <a:solidFill>
                <a:schemeClr val="tx1">
                  <a:lumMod val="85000"/>
                  <a:lumOff val="15000"/>
                </a:schemeClr>
              </a:solidFill>
              <a:latin typeface="Santorini" pitchFamily="50" charset="0"/>
              <a:ea typeface="Verdana" panose="020B0604030504040204" pitchFamily="34" charset="0"/>
            </a:endParaRPr>
          </a:p>
        </p:txBody>
      </p:sp>
      <p:pic>
        <p:nvPicPr>
          <p:cNvPr id="4" name="Picture 3" descr="A red and black logo&#10;&#10;Description automatically generated">
            <a:extLst>
              <a:ext uri="{FF2B5EF4-FFF2-40B4-BE49-F238E27FC236}">
                <a16:creationId xmlns:a16="http://schemas.microsoft.com/office/drawing/2014/main" id="{626720CC-1A31-0794-9FF9-F0490F74B9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18312958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85A9D64-7FA4-4ECB-A4C9-BC6FB0439F41}"/>
              </a:ext>
            </a:extLst>
          </p:cNvPr>
          <p:cNvSpPr>
            <a:spLocks noGrp="1"/>
          </p:cNvSpPr>
          <p:nvPr>
            <p:ph type="ftr" sz="quarter" idx="11"/>
          </p:nvPr>
        </p:nvSpPr>
        <p:spPr/>
        <p:txBody>
          <a:bodyPr/>
          <a:lstStyle/>
          <a:p>
            <a:r>
              <a:rPr lang="en-US"/>
              <a:t>Create Your Unique Value Proposition Planner</a:t>
            </a:r>
            <a:endParaRPr lang="en-GB" dirty="0"/>
          </a:p>
        </p:txBody>
      </p:sp>
      <p:graphicFrame>
        <p:nvGraphicFramePr>
          <p:cNvPr id="3" name="Table 3">
            <a:extLst>
              <a:ext uri="{FF2B5EF4-FFF2-40B4-BE49-F238E27FC236}">
                <a16:creationId xmlns:a16="http://schemas.microsoft.com/office/drawing/2014/main" id="{D0B62850-FAD4-9DDF-7FEB-42056C82DA5E}"/>
              </a:ext>
            </a:extLst>
          </p:cNvPr>
          <p:cNvGraphicFramePr>
            <a:graphicFrameLocks noGrp="1"/>
          </p:cNvGraphicFramePr>
          <p:nvPr/>
        </p:nvGraphicFramePr>
        <p:xfrm>
          <a:off x="620927" y="2815280"/>
          <a:ext cx="5616146" cy="6031584"/>
        </p:xfrm>
        <a:graphic>
          <a:graphicData uri="http://schemas.openxmlformats.org/drawingml/2006/table">
            <a:tbl>
              <a:tblPr firstRow="1" bandRow="1">
                <a:tableStyleId>{5C22544A-7EE6-4342-B048-85BDC9FD1C3A}</a:tableStyleId>
              </a:tblPr>
              <a:tblGrid>
                <a:gridCol w="5616146">
                  <a:extLst>
                    <a:ext uri="{9D8B030D-6E8A-4147-A177-3AD203B41FA5}">
                      <a16:colId xmlns:a16="http://schemas.microsoft.com/office/drawing/2014/main" val="3462950126"/>
                    </a:ext>
                  </a:extLst>
                </a:gridCol>
              </a:tblGrid>
              <a:tr h="6031584">
                <a:tc>
                  <a:txBody>
                    <a:bodyPr/>
                    <a:lstStyle/>
                    <a:p>
                      <a:endParaRPr lang="en-US" sz="1500" dirty="0"/>
                    </a:p>
                  </a:txBody>
                  <a:tcPr>
                    <a:solidFill>
                      <a:schemeClr val="tx1"/>
                    </a:solidFill>
                  </a:tcPr>
                </a:tc>
                <a:extLst>
                  <a:ext uri="{0D108BD9-81ED-4DB2-BD59-A6C34878D82A}">
                    <a16:rowId xmlns:a16="http://schemas.microsoft.com/office/drawing/2014/main" val="3259146471"/>
                  </a:ext>
                </a:extLst>
              </a:tr>
            </a:tbl>
          </a:graphicData>
        </a:graphic>
      </p:graphicFrame>
      <p:sp>
        <p:nvSpPr>
          <p:cNvPr id="12" name="TextBox 11">
            <a:extLst>
              <a:ext uri="{FF2B5EF4-FFF2-40B4-BE49-F238E27FC236}">
                <a16:creationId xmlns:a16="http://schemas.microsoft.com/office/drawing/2014/main" id="{A3D6F211-E999-44F4-AEBF-900024404B4E}"/>
              </a:ext>
            </a:extLst>
          </p:cNvPr>
          <p:cNvSpPr txBox="1"/>
          <p:nvPr/>
        </p:nvSpPr>
        <p:spPr>
          <a:xfrm>
            <a:off x="759940" y="1070007"/>
            <a:ext cx="3433482" cy="1446550"/>
          </a:xfrm>
          <a:prstGeom prst="rect">
            <a:avLst/>
          </a:prstGeom>
          <a:noFill/>
        </p:spPr>
        <p:txBody>
          <a:bodyPr wrap="square">
            <a:spAutoFit/>
          </a:bodyPr>
          <a:lstStyle/>
          <a:p>
            <a:endParaRPr lang="en-US" sz="2800" b="1" dirty="0">
              <a:solidFill>
                <a:schemeClr val="tx1">
                  <a:lumMod val="85000"/>
                  <a:lumOff val="15000"/>
                </a:schemeClr>
              </a:solidFill>
              <a:latin typeface="Santorini" pitchFamily="50" charset="0"/>
              <a:ea typeface="Verdana" panose="020B0604030504040204" pitchFamily="34" charset="0"/>
            </a:endParaRPr>
          </a:p>
          <a:p>
            <a:r>
              <a:rPr lang="en-US" sz="3200" b="1" dirty="0">
                <a:solidFill>
                  <a:schemeClr val="tx1">
                    <a:lumMod val="85000"/>
                    <a:lumOff val="15000"/>
                  </a:schemeClr>
                </a:solidFill>
                <a:latin typeface="Century Gothic" panose="020B0502020202020204" pitchFamily="34" charset="0"/>
                <a:ea typeface="Verdana" panose="020B0604030504040204" pitchFamily="34" charset="0"/>
              </a:rPr>
              <a:t>Notes</a:t>
            </a:r>
          </a:p>
          <a:p>
            <a:endParaRPr lang="en-US" sz="2800" b="1" dirty="0">
              <a:solidFill>
                <a:schemeClr val="tx1">
                  <a:lumMod val="85000"/>
                  <a:lumOff val="15000"/>
                </a:schemeClr>
              </a:solidFill>
              <a:latin typeface="Santorini" pitchFamily="50" charset="0"/>
              <a:ea typeface="Verdana" panose="020B0604030504040204" pitchFamily="34" charset="0"/>
            </a:endParaRPr>
          </a:p>
        </p:txBody>
      </p:sp>
      <p:pic>
        <p:nvPicPr>
          <p:cNvPr id="4" name="Picture 3" descr="A red and black logo&#10;&#10;Description automatically generated">
            <a:extLst>
              <a:ext uri="{FF2B5EF4-FFF2-40B4-BE49-F238E27FC236}">
                <a16:creationId xmlns:a16="http://schemas.microsoft.com/office/drawing/2014/main" id="{24C69E3D-F43E-CEFD-8435-094A5D1613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42622421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3C74F2-5C3E-4391-ACBB-3EAD0FF4B0F3}"/>
              </a:ext>
            </a:extLst>
          </p:cNvPr>
          <p:cNvPicPr>
            <a:picLocks noChangeAspect="1"/>
          </p:cNvPicPr>
          <p:nvPr/>
        </p:nvPicPr>
        <p:blipFill>
          <a:blip r:embed="rId2">
            <a:extLst>
              <a:ext uri="{28A0092B-C50C-407E-A947-70E740481C1C}">
                <a14:useLocalDpi xmlns:a14="http://schemas.microsoft.com/office/drawing/2010/main" val="0"/>
              </a:ext>
            </a:extLst>
          </a:blip>
          <a:srcRect l="10325" r="10325"/>
          <a:stretch/>
        </p:blipFill>
        <p:spPr>
          <a:xfrm>
            <a:off x="188727" y="543444"/>
            <a:ext cx="6527322" cy="5920940"/>
          </a:xfrm>
          <a:prstGeom prst="rect">
            <a:avLst/>
          </a:prstGeom>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8C8A2FBA-2B1B-4B4B-B24D-61451B2D55AB}"/>
              </a:ext>
            </a:extLst>
          </p:cNvPr>
          <p:cNvSpPr txBox="1"/>
          <p:nvPr/>
        </p:nvSpPr>
        <p:spPr>
          <a:xfrm>
            <a:off x="572257" y="7083373"/>
            <a:ext cx="6143793" cy="1828708"/>
          </a:xfrm>
          <a:prstGeom prst="rect">
            <a:avLst/>
          </a:prstGeom>
        </p:spPr>
        <p:txBody>
          <a:bodyPr vert="horz" lIns="91440" tIns="45720" rIns="91440" bIns="45720" rtlCol="0" anchor="ctr">
            <a:normAutofit/>
          </a:bodyPr>
          <a:lstStyle/>
          <a:p>
            <a:pPr defTabSz="685796">
              <a:lnSpc>
                <a:spcPct val="90000"/>
              </a:lnSpc>
              <a:spcBef>
                <a:spcPct val="0"/>
              </a:spcBef>
              <a:spcAft>
                <a:spcPts val="1800"/>
              </a:spcAft>
            </a:pPr>
            <a:r>
              <a:rPr lang="en-US" sz="3200" b="1" dirty="0">
                <a:solidFill>
                  <a:srgbClr val="000000"/>
                </a:solidFill>
                <a:latin typeface="+mj-lt"/>
                <a:ea typeface="+mj-ea"/>
                <a:cs typeface="+mj-cs"/>
              </a:rPr>
              <a:t>Step 7: </a:t>
            </a:r>
            <a:r>
              <a:rPr lang="en-US" sz="3200" dirty="0">
                <a:solidFill>
                  <a:srgbClr val="000000"/>
                </a:solidFill>
                <a:latin typeface="+mj-lt"/>
                <a:ea typeface="+mj-ea"/>
                <a:cs typeface="+mj-cs"/>
              </a:rPr>
              <a:t>Assess Your UVP’s Effectiveness</a:t>
            </a:r>
            <a:endParaRPr lang="en-US" sz="900" dirty="0">
              <a:solidFill>
                <a:srgbClr val="000000"/>
              </a:solidFill>
              <a:latin typeface="+mj-lt"/>
              <a:ea typeface="+mj-ea"/>
              <a:cs typeface="+mj-cs"/>
            </a:endParaRP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a:xfrm>
            <a:off x="1577038" y="9234030"/>
            <a:ext cx="3703922" cy="163074"/>
          </a:xfrm>
        </p:spPr>
        <p:txBody>
          <a:bodyPr vert="horz" lIns="91440" tIns="45720" rIns="91440" bIns="45720" rtlCol="0" anchor="ctr">
            <a:normAutofit/>
          </a:bodyPr>
          <a:lstStyle/>
          <a:p>
            <a:pPr defTabSz="514347">
              <a:lnSpc>
                <a:spcPct val="90000"/>
              </a:lnSpc>
              <a:spcAft>
                <a:spcPts val="600"/>
              </a:spcAft>
              <a:defRPr/>
            </a:pPr>
            <a:r>
              <a:rPr lang="en-US" sz="500">
                <a:solidFill>
                  <a:srgbClr val="898989"/>
                </a:solidFill>
              </a:rPr>
              <a:t>Create Your Unique Value Proposition Planner</a:t>
            </a:r>
            <a:endParaRPr lang="en-US" sz="500" dirty="0">
              <a:solidFill>
                <a:srgbClr val="898989"/>
              </a:solidFill>
            </a:endParaRPr>
          </a:p>
        </p:txBody>
      </p:sp>
      <p:pic>
        <p:nvPicPr>
          <p:cNvPr id="3" name="Picture 2" descr="A red and black logo&#10;&#10;Description automatically generated">
            <a:extLst>
              <a:ext uri="{FF2B5EF4-FFF2-40B4-BE49-F238E27FC236}">
                <a16:creationId xmlns:a16="http://schemas.microsoft.com/office/drawing/2014/main" id="{350D8FE3-C5FF-BEFD-804F-BBFECBDB5A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28408668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8A2FBA-2B1B-4B4B-B24D-61451B2D55AB}"/>
              </a:ext>
            </a:extLst>
          </p:cNvPr>
          <p:cNvSpPr txBox="1"/>
          <p:nvPr/>
        </p:nvSpPr>
        <p:spPr>
          <a:xfrm>
            <a:off x="599148" y="546908"/>
            <a:ext cx="5733536" cy="1164229"/>
          </a:xfrm>
          <a:prstGeom prst="rect">
            <a:avLst/>
          </a:prstGeom>
          <a:noFill/>
        </p:spPr>
        <p:txBody>
          <a:bodyPr wrap="square">
            <a:spAutoFit/>
          </a:bodyPr>
          <a:lstStyle/>
          <a:p>
            <a:pPr algn="ctr">
              <a:lnSpc>
                <a:spcPct val="114000"/>
              </a:lnSpc>
            </a:pPr>
            <a:r>
              <a:rPr lang="en-US" sz="3200" b="1" dirty="0">
                <a:solidFill>
                  <a:schemeClr val="tx1">
                    <a:lumMod val="75000"/>
                    <a:lumOff val="25000"/>
                  </a:schemeClr>
                </a:solidFill>
                <a:latin typeface="Century Gothic" panose="020B0502020202020204" pitchFamily="34" charset="0"/>
                <a:ea typeface="Helvetica" panose="020B0604020202020204" pitchFamily="34" charset="0"/>
                <a:cs typeface="Verdana" panose="020B0604030504040204" pitchFamily="34" charset="0"/>
              </a:rPr>
              <a:t>Assess Your UVP’s Effectiveness</a:t>
            </a:r>
            <a:endParaRPr lang="en-US" sz="3200" b="1" dirty="0">
              <a:solidFill>
                <a:schemeClr val="tx1">
                  <a:lumMod val="75000"/>
                  <a:lumOff val="25000"/>
                </a:schemeClr>
              </a:solidFill>
              <a:latin typeface="Century Gothic" panose="020B0502020202020204" pitchFamily="34" charset="0"/>
            </a:endParaRPr>
          </a:p>
        </p:txBody>
      </p:sp>
      <p:sp>
        <p:nvSpPr>
          <p:cNvPr id="3" name="TextBox 2">
            <a:extLst>
              <a:ext uri="{FF2B5EF4-FFF2-40B4-BE49-F238E27FC236}">
                <a16:creationId xmlns:a16="http://schemas.microsoft.com/office/drawing/2014/main" id="{1B7B45FA-B36F-4C6A-A104-497754023E40}"/>
              </a:ext>
            </a:extLst>
          </p:cNvPr>
          <p:cNvSpPr txBox="1"/>
          <p:nvPr/>
        </p:nvSpPr>
        <p:spPr>
          <a:xfrm>
            <a:off x="682479" y="2824194"/>
            <a:ext cx="5566875" cy="5952783"/>
          </a:xfrm>
          <a:prstGeom prst="rect">
            <a:avLst/>
          </a:prstGeom>
          <a:solidFill>
            <a:schemeClr val="tx1"/>
          </a:solidFill>
        </p:spPr>
        <p:txBody>
          <a:bodyPr wrap="square">
            <a:spAutoFit/>
          </a:bodyPr>
          <a:lstStyle/>
          <a:p>
            <a:pPr>
              <a:lnSpc>
                <a:spcPct val="115000"/>
              </a:lnSpc>
              <a:spcAft>
                <a:spcPts val="1200"/>
              </a:spcAft>
            </a:pPr>
            <a:endPar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Even though you defined your target audience earlier, you need to make sure that your UVP resonates with the ideal customers you identified.</a:t>
            </a:r>
          </a:p>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Testing can provide valuable insights about your potential customers and their preferences so that you can refine your target audience and your UVP as you learn more about them.</a:t>
            </a:r>
          </a:p>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There are various ways to test that this is the case, for example:</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Send out surveys to hot leads.</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Set up one-on-one conversations with trusted customers.</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Set up A/B testing for one of your channels.</a:t>
            </a:r>
          </a:p>
          <a:p>
            <a:pPr>
              <a:lnSpc>
                <a:spcPct val="115000"/>
              </a:lnSpc>
              <a:spcAft>
                <a:spcPts val="1200"/>
              </a:spcAft>
            </a:pPr>
            <a:endPar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When you see the results of your testing, you’ll be able to judge which messages customers respond to best and take appropriate action. </a:t>
            </a:r>
          </a:p>
          <a:p>
            <a:pPr>
              <a:lnSpc>
                <a:spcPct val="115000"/>
              </a:lnSpc>
              <a:spcAft>
                <a:spcPts val="1200"/>
              </a:spcAft>
            </a:pPr>
            <a:endPar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1200"/>
              </a:spcAft>
            </a:pPr>
            <a:endPar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1200"/>
              </a:spcAft>
            </a:pPr>
            <a:endPar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1200"/>
              </a:spcAft>
            </a:pPr>
            <a:endParaRPr lang="en-US" sz="1200" kern="100" dirty="0">
              <a:latin typeface="Verdana" panose="020B0604030504040204" pitchFamily="34" charset="0"/>
              <a:ea typeface="Verdana" panose="020B0604030504040204" pitchFamily="34" charset="0"/>
              <a:cs typeface="Verdana" panose="020B0604030504040204" pitchFamily="34" charset="0"/>
            </a:endParaRP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a:t>Create Your Unique Value Proposition Planner</a:t>
            </a:r>
            <a:endParaRPr lang="en-GB" dirty="0"/>
          </a:p>
        </p:txBody>
      </p:sp>
      <p:pic>
        <p:nvPicPr>
          <p:cNvPr id="4" name="Picture 3" descr="A red and black logo&#10;&#10;Description automatically generated">
            <a:extLst>
              <a:ext uri="{FF2B5EF4-FFF2-40B4-BE49-F238E27FC236}">
                <a16:creationId xmlns:a16="http://schemas.microsoft.com/office/drawing/2014/main" id="{7742D125-9F36-FAE8-7F16-8ABCAD2D1B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33252222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a:t>Create Your Unique Value Proposition Planner</a:t>
            </a:r>
            <a:endParaRPr lang="en-GB" dirty="0"/>
          </a:p>
        </p:txBody>
      </p:sp>
      <p:graphicFrame>
        <p:nvGraphicFramePr>
          <p:cNvPr id="4" name="Table 4">
            <a:extLst>
              <a:ext uri="{FF2B5EF4-FFF2-40B4-BE49-F238E27FC236}">
                <a16:creationId xmlns:a16="http://schemas.microsoft.com/office/drawing/2014/main" id="{FCE62F54-9371-5D65-FEBF-2343CC858884}"/>
              </a:ext>
            </a:extLst>
          </p:cNvPr>
          <p:cNvGraphicFramePr>
            <a:graphicFrameLocks noGrp="1"/>
          </p:cNvGraphicFramePr>
          <p:nvPr>
            <p:extLst>
              <p:ext uri="{D42A27DB-BD31-4B8C-83A1-F6EECF244321}">
                <p14:modId xmlns:p14="http://schemas.microsoft.com/office/powerpoint/2010/main" val="1570417679"/>
              </p:ext>
            </p:extLst>
          </p:nvPr>
        </p:nvGraphicFramePr>
        <p:xfrm>
          <a:off x="782642" y="808130"/>
          <a:ext cx="5485515" cy="2211858"/>
        </p:xfrm>
        <a:graphic>
          <a:graphicData uri="http://schemas.openxmlformats.org/drawingml/2006/table">
            <a:tbl>
              <a:tblPr firstRow="1" bandRow="1">
                <a:tableStyleId>{5C22544A-7EE6-4342-B048-85BDC9FD1C3A}</a:tableStyleId>
              </a:tblPr>
              <a:tblGrid>
                <a:gridCol w="5485515">
                  <a:extLst>
                    <a:ext uri="{9D8B030D-6E8A-4147-A177-3AD203B41FA5}">
                      <a16:colId xmlns:a16="http://schemas.microsoft.com/office/drawing/2014/main" val="1373811663"/>
                    </a:ext>
                  </a:extLst>
                </a:gridCol>
              </a:tblGrid>
              <a:tr h="2211858">
                <a:tc>
                  <a:txBody>
                    <a:bodyPr/>
                    <a:lstStyle/>
                    <a:p>
                      <a:r>
                        <a:rPr lang="en-US" sz="1100" b="0" i="1" dirty="0">
                          <a:solidFill>
                            <a:schemeClr val="bg1"/>
                          </a:solidFill>
                          <a:latin typeface="Verdana" panose="020B0604030504040204" pitchFamily="34" charset="0"/>
                          <a:ea typeface="Verdana" panose="020B0604030504040204" pitchFamily="34" charset="0"/>
                        </a:rPr>
                        <a:t>E.g., A/B testing on your website, customer surveys for past customers, etc.</a:t>
                      </a:r>
                    </a:p>
                  </a:txBody>
                  <a:tcPr>
                    <a:solidFill>
                      <a:schemeClr val="tx1"/>
                    </a:solidFill>
                  </a:tcPr>
                </a:tc>
                <a:extLst>
                  <a:ext uri="{0D108BD9-81ED-4DB2-BD59-A6C34878D82A}">
                    <a16:rowId xmlns:a16="http://schemas.microsoft.com/office/drawing/2014/main" val="1713756365"/>
                  </a:ext>
                </a:extLst>
              </a:tr>
            </a:tbl>
          </a:graphicData>
        </a:graphic>
      </p:graphicFrame>
      <p:sp>
        <p:nvSpPr>
          <p:cNvPr id="5" name="TextBox 4">
            <a:extLst>
              <a:ext uri="{FF2B5EF4-FFF2-40B4-BE49-F238E27FC236}">
                <a16:creationId xmlns:a16="http://schemas.microsoft.com/office/drawing/2014/main" id="{2595A053-E274-57C7-615E-E1E0DEF46127}"/>
              </a:ext>
            </a:extLst>
          </p:cNvPr>
          <p:cNvSpPr txBox="1"/>
          <p:nvPr/>
        </p:nvSpPr>
        <p:spPr>
          <a:xfrm>
            <a:off x="736497" y="311733"/>
            <a:ext cx="5577807" cy="283539"/>
          </a:xfrm>
          <a:prstGeom prst="rect">
            <a:avLst/>
          </a:prstGeom>
          <a:noFill/>
        </p:spPr>
        <p:txBody>
          <a:bodyPr wrap="square">
            <a:spAutoFit/>
          </a:bodyPr>
          <a:lstStyle/>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Specify how you will test your UVP. </a:t>
            </a:r>
          </a:p>
        </p:txBody>
      </p:sp>
      <p:sp>
        <p:nvSpPr>
          <p:cNvPr id="3" name="TextBox 2">
            <a:extLst>
              <a:ext uri="{FF2B5EF4-FFF2-40B4-BE49-F238E27FC236}">
                <a16:creationId xmlns:a16="http://schemas.microsoft.com/office/drawing/2014/main" id="{C6049000-3A43-2033-F070-6432695A0DD9}"/>
              </a:ext>
            </a:extLst>
          </p:cNvPr>
          <p:cNvSpPr txBox="1"/>
          <p:nvPr/>
        </p:nvSpPr>
        <p:spPr>
          <a:xfrm>
            <a:off x="782641" y="3448976"/>
            <a:ext cx="5485515" cy="495905"/>
          </a:xfrm>
          <a:prstGeom prst="rect">
            <a:avLst/>
          </a:prstGeom>
          <a:noFill/>
        </p:spPr>
        <p:txBody>
          <a:bodyPr wrap="square">
            <a:spAutoFit/>
          </a:bodyPr>
          <a:lstStyle/>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Implement your testing plan and write down any feedback or data you gathered.</a:t>
            </a:r>
          </a:p>
        </p:txBody>
      </p:sp>
      <p:graphicFrame>
        <p:nvGraphicFramePr>
          <p:cNvPr id="6" name="Table 4">
            <a:extLst>
              <a:ext uri="{FF2B5EF4-FFF2-40B4-BE49-F238E27FC236}">
                <a16:creationId xmlns:a16="http://schemas.microsoft.com/office/drawing/2014/main" id="{A8141703-C954-9C1C-F5B6-FA7ABAD5D293}"/>
              </a:ext>
            </a:extLst>
          </p:cNvPr>
          <p:cNvGraphicFramePr>
            <a:graphicFrameLocks noGrp="1"/>
          </p:cNvGraphicFramePr>
          <p:nvPr>
            <p:extLst>
              <p:ext uri="{D42A27DB-BD31-4B8C-83A1-F6EECF244321}">
                <p14:modId xmlns:p14="http://schemas.microsoft.com/office/powerpoint/2010/main" val="2062173722"/>
              </p:ext>
            </p:extLst>
          </p:nvPr>
        </p:nvGraphicFramePr>
        <p:xfrm>
          <a:off x="736498" y="4074459"/>
          <a:ext cx="5485515" cy="4928383"/>
        </p:xfrm>
        <a:graphic>
          <a:graphicData uri="http://schemas.openxmlformats.org/drawingml/2006/table">
            <a:tbl>
              <a:tblPr firstRow="1" bandRow="1">
                <a:tableStyleId>{5C22544A-7EE6-4342-B048-85BDC9FD1C3A}</a:tableStyleId>
              </a:tblPr>
              <a:tblGrid>
                <a:gridCol w="5485515">
                  <a:extLst>
                    <a:ext uri="{9D8B030D-6E8A-4147-A177-3AD203B41FA5}">
                      <a16:colId xmlns:a16="http://schemas.microsoft.com/office/drawing/2014/main" val="1373811663"/>
                    </a:ext>
                  </a:extLst>
                </a:gridCol>
              </a:tblGrid>
              <a:tr h="4928383">
                <a:tc>
                  <a:txBody>
                    <a:bodyPr/>
                    <a:lstStyle/>
                    <a:p>
                      <a:endParaRPr lang="en-US" sz="1100" b="0" i="1" dirty="0">
                        <a:solidFill>
                          <a:schemeClr val="tx1"/>
                        </a:solidFill>
                        <a:latin typeface="Verdana" panose="020B0604030504040204" pitchFamily="34" charset="0"/>
                        <a:ea typeface="Verdana" panose="020B0604030504040204" pitchFamily="34" charset="0"/>
                      </a:endParaRPr>
                    </a:p>
                  </a:txBody>
                  <a:tcPr>
                    <a:solidFill>
                      <a:schemeClr val="tx1"/>
                    </a:solidFill>
                  </a:tcPr>
                </a:tc>
                <a:extLst>
                  <a:ext uri="{0D108BD9-81ED-4DB2-BD59-A6C34878D82A}">
                    <a16:rowId xmlns:a16="http://schemas.microsoft.com/office/drawing/2014/main" val="1713756365"/>
                  </a:ext>
                </a:extLst>
              </a:tr>
            </a:tbl>
          </a:graphicData>
        </a:graphic>
      </p:graphicFrame>
      <p:pic>
        <p:nvPicPr>
          <p:cNvPr id="7" name="Picture 6" descr="A red and black logo&#10;&#10;Description automatically generated">
            <a:extLst>
              <a:ext uri="{FF2B5EF4-FFF2-40B4-BE49-F238E27FC236}">
                <a16:creationId xmlns:a16="http://schemas.microsoft.com/office/drawing/2014/main" id="{0AC53148-E2A3-EAE4-8CAB-8AE2910DF2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10421817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a:t>Create Your Unique Value Proposition Planner</a:t>
            </a:r>
            <a:endParaRPr lang="en-GB" dirty="0"/>
          </a:p>
        </p:txBody>
      </p:sp>
      <p:graphicFrame>
        <p:nvGraphicFramePr>
          <p:cNvPr id="4" name="Table 4">
            <a:extLst>
              <a:ext uri="{FF2B5EF4-FFF2-40B4-BE49-F238E27FC236}">
                <a16:creationId xmlns:a16="http://schemas.microsoft.com/office/drawing/2014/main" id="{FCE62F54-9371-5D65-FEBF-2343CC858884}"/>
              </a:ext>
            </a:extLst>
          </p:cNvPr>
          <p:cNvGraphicFramePr>
            <a:graphicFrameLocks noGrp="1"/>
          </p:cNvGraphicFramePr>
          <p:nvPr>
            <p:extLst>
              <p:ext uri="{D42A27DB-BD31-4B8C-83A1-F6EECF244321}">
                <p14:modId xmlns:p14="http://schemas.microsoft.com/office/powerpoint/2010/main" val="1692128493"/>
              </p:ext>
            </p:extLst>
          </p:nvPr>
        </p:nvGraphicFramePr>
        <p:xfrm>
          <a:off x="736498" y="820271"/>
          <a:ext cx="5485515" cy="8059001"/>
        </p:xfrm>
        <a:graphic>
          <a:graphicData uri="http://schemas.openxmlformats.org/drawingml/2006/table">
            <a:tbl>
              <a:tblPr firstRow="1" bandRow="1">
                <a:tableStyleId>{5C22544A-7EE6-4342-B048-85BDC9FD1C3A}</a:tableStyleId>
              </a:tblPr>
              <a:tblGrid>
                <a:gridCol w="5485515">
                  <a:extLst>
                    <a:ext uri="{9D8B030D-6E8A-4147-A177-3AD203B41FA5}">
                      <a16:colId xmlns:a16="http://schemas.microsoft.com/office/drawing/2014/main" val="1373811663"/>
                    </a:ext>
                  </a:extLst>
                </a:gridCol>
              </a:tblGrid>
              <a:tr h="8059001">
                <a:tc>
                  <a:txBody>
                    <a:bodyPr/>
                    <a:lstStyle/>
                    <a:p>
                      <a:endParaRPr lang="en-US" sz="1100" b="0" i="1" dirty="0">
                        <a:solidFill>
                          <a:schemeClr val="tx1"/>
                        </a:solidFill>
                        <a:latin typeface="Verdana" panose="020B0604030504040204" pitchFamily="34" charset="0"/>
                        <a:ea typeface="Verdana" panose="020B0604030504040204" pitchFamily="34" charset="0"/>
                      </a:endParaRPr>
                    </a:p>
                  </a:txBody>
                  <a:tcPr>
                    <a:solidFill>
                      <a:schemeClr val="tx1"/>
                    </a:solidFill>
                  </a:tcPr>
                </a:tc>
                <a:extLst>
                  <a:ext uri="{0D108BD9-81ED-4DB2-BD59-A6C34878D82A}">
                    <a16:rowId xmlns:a16="http://schemas.microsoft.com/office/drawing/2014/main" val="1713756365"/>
                  </a:ext>
                </a:extLst>
              </a:tr>
            </a:tbl>
          </a:graphicData>
        </a:graphic>
      </p:graphicFrame>
      <p:sp>
        <p:nvSpPr>
          <p:cNvPr id="5" name="TextBox 4">
            <a:extLst>
              <a:ext uri="{FF2B5EF4-FFF2-40B4-BE49-F238E27FC236}">
                <a16:creationId xmlns:a16="http://schemas.microsoft.com/office/drawing/2014/main" id="{2595A053-E274-57C7-615E-E1E0DEF46127}"/>
              </a:ext>
            </a:extLst>
          </p:cNvPr>
          <p:cNvSpPr txBox="1"/>
          <p:nvPr/>
        </p:nvSpPr>
        <p:spPr>
          <a:xfrm>
            <a:off x="736498" y="368647"/>
            <a:ext cx="5577807" cy="283539"/>
          </a:xfrm>
          <a:prstGeom prst="rect">
            <a:avLst/>
          </a:prstGeom>
          <a:noFill/>
        </p:spPr>
        <p:txBody>
          <a:bodyPr wrap="square">
            <a:spAutoFit/>
          </a:bodyPr>
          <a:lstStyle/>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Analyze the feedback/data and identify areas for improvement.</a:t>
            </a:r>
          </a:p>
        </p:txBody>
      </p:sp>
      <p:pic>
        <p:nvPicPr>
          <p:cNvPr id="3" name="Picture 2" descr="A red and black logo&#10;&#10;Description automatically generated">
            <a:extLst>
              <a:ext uri="{FF2B5EF4-FFF2-40B4-BE49-F238E27FC236}">
                <a16:creationId xmlns:a16="http://schemas.microsoft.com/office/drawing/2014/main" id="{EDAC54FC-DA9F-1D40-61A0-3A282F0551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25335196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85A9D64-7FA4-4ECB-A4C9-BC6FB0439F41}"/>
              </a:ext>
            </a:extLst>
          </p:cNvPr>
          <p:cNvSpPr>
            <a:spLocks noGrp="1"/>
          </p:cNvSpPr>
          <p:nvPr>
            <p:ph type="ftr" sz="quarter" idx="11"/>
          </p:nvPr>
        </p:nvSpPr>
        <p:spPr/>
        <p:txBody>
          <a:bodyPr/>
          <a:lstStyle/>
          <a:p>
            <a:r>
              <a:rPr lang="en-US"/>
              <a:t>Create Your Unique Value Proposition Planner</a:t>
            </a:r>
            <a:endParaRPr lang="en-GB" dirty="0"/>
          </a:p>
        </p:txBody>
      </p:sp>
      <p:graphicFrame>
        <p:nvGraphicFramePr>
          <p:cNvPr id="3" name="Table 3">
            <a:extLst>
              <a:ext uri="{FF2B5EF4-FFF2-40B4-BE49-F238E27FC236}">
                <a16:creationId xmlns:a16="http://schemas.microsoft.com/office/drawing/2014/main" id="{D0B62850-FAD4-9DDF-7FEB-42056C82DA5E}"/>
              </a:ext>
            </a:extLst>
          </p:cNvPr>
          <p:cNvGraphicFramePr>
            <a:graphicFrameLocks noGrp="1"/>
          </p:cNvGraphicFramePr>
          <p:nvPr/>
        </p:nvGraphicFramePr>
        <p:xfrm>
          <a:off x="620927" y="2815280"/>
          <a:ext cx="5616146" cy="6031584"/>
        </p:xfrm>
        <a:graphic>
          <a:graphicData uri="http://schemas.openxmlformats.org/drawingml/2006/table">
            <a:tbl>
              <a:tblPr firstRow="1" bandRow="1">
                <a:tableStyleId>{5C22544A-7EE6-4342-B048-85BDC9FD1C3A}</a:tableStyleId>
              </a:tblPr>
              <a:tblGrid>
                <a:gridCol w="5616146">
                  <a:extLst>
                    <a:ext uri="{9D8B030D-6E8A-4147-A177-3AD203B41FA5}">
                      <a16:colId xmlns:a16="http://schemas.microsoft.com/office/drawing/2014/main" val="3462950126"/>
                    </a:ext>
                  </a:extLst>
                </a:gridCol>
              </a:tblGrid>
              <a:tr h="6031584">
                <a:tc>
                  <a:txBody>
                    <a:bodyPr/>
                    <a:lstStyle/>
                    <a:p>
                      <a:endParaRPr lang="en-US" sz="1500" dirty="0"/>
                    </a:p>
                  </a:txBody>
                  <a:tcPr>
                    <a:solidFill>
                      <a:schemeClr val="tx1"/>
                    </a:solidFill>
                  </a:tcPr>
                </a:tc>
                <a:extLst>
                  <a:ext uri="{0D108BD9-81ED-4DB2-BD59-A6C34878D82A}">
                    <a16:rowId xmlns:a16="http://schemas.microsoft.com/office/drawing/2014/main" val="3259146471"/>
                  </a:ext>
                </a:extLst>
              </a:tr>
            </a:tbl>
          </a:graphicData>
        </a:graphic>
      </p:graphicFrame>
      <p:sp>
        <p:nvSpPr>
          <p:cNvPr id="12" name="TextBox 11">
            <a:extLst>
              <a:ext uri="{FF2B5EF4-FFF2-40B4-BE49-F238E27FC236}">
                <a16:creationId xmlns:a16="http://schemas.microsoft.com/office/drawing/2014/main" id="{A3D6F211-E999-44F4-AEBF-900024404B4E}"/>
              </a:ext>
            </a:extLst>
          </p:cNvPr>
          <p:cNvSpPr txBox="1"/>
          <p:nvPr/>
        </p:nvSpPr>
        <p:spPr>
          <a:xfrm>
            <a:off x="800282" y="649004"/>
            <a:ext cx="3433482" cy="1446550"/>
          </a:xfrm>
          <a:prstGeom prst="rect">
            <a:avLst/>
          </a:prstGeom>
          <a:noFill/>
        </p:spPr>
        <p:txBody>
          <a:bodyPr wrap="square">
            <a:spAutoFit/>
          </a:bodyPr>
          <a:lstStyle/>
          <a:p>
            <a:endParaRPr lang="en-US" sz="2800" b="1" dirty="0">
              <a:solidFill>
                <a:schemeClr val="tx1">
                  <a:lumMod val="85000"/>
                  <a:lumOff val="15000"/>
                </a:schemeClr>
              </a:solidFill>
              <a:latin typeface="Santorini" pitchFamily="50" charset="0"/>
              <a:ea typeface="Verdana" panose="020B0604030504040204" pitchFamily="34" charset="0"/>
            </a:endParaRPr>
          </a:p>
          <a:p>
            <a:r>
              <a:rPr lang="en-US" sz="3200" b="1" dirty="0">
                <a:solidFill>
                  <a:schemeClr val="tx1">
                    <a:lumMod val="85000"/>
                    <a:lumOff val="15000"/>
                  </a:schemeClr>
                </a:solidFill>
                <a:latin typeface="Century Gothic" panose="020B0502020202020204" pitchFamily="34" charset="0"/>
                <a:ea typeface="Verdana" panose="020B0604030504040204" pitchFamily="34" charset="0"/>
              </a:rPr>
              <a:t>Notes</a:t>
            </a:r>
          </a:p>
          <a:p>
            <a:endParaRPr lang="en-US" sz="2800" b="1" dirty="0">
              <a:solidFill>
                <a:schemeClr val="tx1">
                  <a:lumMod val="85000"/>
                  <a:lumOff val="15000"/>
                </a:schemeClr>
              </a:solidFill>
              <a:latin typeface="Santorini" pitchFamily="50" charset="0"/>
              <a:ea typeface="Verdana" panose="020B0604030504040204" pitchFamily="34" charset="0"/>
            </a:endParaRPr>
          </a:p>
        </p:txBody>
      </p:sp>
      <p:pic>
        <p:nvPicPr>
          <p:cNvPr id="4" name="Picture 3" descr="A red and black logo&#10;&#10;Description automatically generated">
            <a:extLst>
              <a:ext uri="{FF2B5EF4-FFF2-40B4-BE49-F238E27FC236}">
                <a16:creationId xmlns:a16="http://schemas.microsoft.com/office/drawing/2014/main" id="{D00B33BD-6D46-3A5E-4CED-48F842B4E2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5281112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85A9D64-7FA4-4ECB-A4C9-BC6FB0439F41}"/>
              </a:ext>
            </a:extLst>
          </p:cNvPr>
          <p:cNvSpPr>
            <a:spLocks noGrp="1"/>
          </p:cNvSpPr>
          <p:nvPr>
            <p:ph type="ftr" sz="quarter" idx="11"/>
          </p:nvPr>
        </p:nvSpPr>
        <p:spPr/>
        <p:txBody>
          <a:bodyPr/>
          <a:lstStyle/>
          <a:p>
            <a:r>
              <a:rPr lang="en-US"/>
              <a:t>Create Your Unique Value Proposition Planner</a:t>
            </a:r>
            <a:endParaRPr lang="en-GB" dirty="0"/>
          </a:p>
        </p:txBody>
      </p:sp>
      <p:graphicFrame>
        <p:nvGraphicFramePr>
          <p:cNvPr id="3" name="Table 3">
            <a:extLst>
              <a:ext uri="{FF2B5EF4-FFF2-40B4-BE49-F238E27FC236}">
                <a16:creationId xmlns:a16="http://schemas.microsoft.com/office/drawing/2014/main" id="{D0B62850-FAD4-9DDF-7FEB-42056C82DA5E}"/>
              </a:ext>
            </a:extLst>
          </p:cNvPr>
          <p:cNvGraphicFramePr>
            <a:graphicFrameLocks noGrp="1"/>
          </p:cNvGraphicFramePr>
          <p:nvPr/>
        </p:nvGraphicFramePr>
        <p:xfrm>
          <a:off x="620927" y="2815280"/>
          <a:ext cx="5616146" cy="6031584"/>
        </p:xfrm>
        <a:graphic>
          <a:graphicData uri="http://schemas.openxmlformats.org/drawingml/2006/table">
            <a:tbl>
              <a:tblPr firstRow="1" bandRow="1">
                <a:tableStyleId>{5C22544A-7EE6-4342-B048-85BDC9FD1C3A}</a:tableStyleId>
              </a:tblPr>
              <a:tblGrid>
                <a:gridCol w="5616146">
                  <a:extLst>
                    <a:ext uri="{9D8B030D-6E8A-4147-A177-3AD203B41FA5}">
                      <a16:colId xmlns:a16="http://schemas.microsoft.com/office/drawing/2014/main" val="3462950126"/>
                    </a:ext>
                  </a:extLst>
                </a:gridCol>
              </a:tblGrid>
              <a:tr h="6031584">
                <a:tc>
                  <a:txBody>
                    <a:bodyPr/>
                    <a:lstStyle/>
                    <a:p>
                      <a:endParaRPr lang="en-US" sz="1500" dirty="0"/>
                    </a:p>
                  </a:txBody>
                  <a:tcPr>
                    <a:solidFill>
                      <a:schemeClr val="tx1"/>
                    </a:solidFill>
                  </a:tcPr>
                </a:tc>
                <a:extLst>
                  <a:ext uri="{0D108BD9-81ED-4DB2-BD59-A6C34878D82A}">
                    <a16:rowId xmlns:a16="http://schemas.microsoft.com/office/drawing/2014/main" val="3259146471"/>
                  </a:ext>
                </a:extLst>
              </a:tr>
            </a:tbl>
          </a:graphicData>
        </a:graphic>
      </p:graphicFrame>
      <p:sp>
        <p:nvSpPr>
          <p:cNvPr id="12" name="TextBox 11">
            <a:extLst>
              <a:ext uri="{FF2B5EF4-FFF2-40B4-BE49-F238E27FC236}">
                <a16:creationId xmlns:a16="http://schemas.microsoft.com/office/drawing/2014/main" id="{A3D6F211-E999-44F4-AEBF-900024404B4E}"/>
              </a:ext>
            </a:extLst>
          </p:cNvPr>
          <p:cNvSpPr txBox="1"/>
          <p:nvPr/>
        </p:nvSpPr>
        <p:spPr>
          <a:xfrm>
            <a:off x="746492" y="652186"/>
            <a:ext cx="3433482" cy="1446550"/>
          </a:xfrm>
          <a:prstGeom prst="rect">
            <a:avLst/>
          </a:prstGeom>
          <a:noFill/>
        </p:spPr>
        <p:txBody>
          <a:bodyPr wrap="square">
            <a:spAutoFit/>
          </a:bodyPr>
          <a:lstStyle/>
          <a:p>
            <a:endParaRPr lang="en-US" sz="2800" b="1" dirty="0">
              <a:solidFill>
                <a:schemeClr val="tx1">
                  <a:lumMod val="85000"/>
                  <a:lumOff val="15000"/>
                </a:schemeClr>
              </a:solidFill>
              <a:latin typeface="Santorini" pitchFamily="50" charset="0"/>
              <a:ea typeface="Verdana" panose="020B0604030504040204" pitchFamily="34" charset="0"/>
            </a:endParaRPr>
          </a:p>
          <a:p>
            <a:r>
              <a:rPr lang="en-US" sz="3200" b="1" dirty="0">
                <a:solidFill>
                  <a:schemeClr val="tx1">
                    <a:lumMod val="85000"/>
                    <a:lumOff val="15000"/>
                  </a:schemeClr>
                </a:solidFill>
                <a:latin typeface="Century Gothic" panose="020B0502020202020204" pitchFamily="34" charset="0"/>
                <a:ea typeface="Verdana" panose="020B0604030504040204" pitchFamily="34" charset="0"/>
              </a:rPr>
              <a:t>Notes</a:t>
            </a:r>
          </a:p>
          <a:p>
            <a:endParaRPr lang="en-US" sz="2800" b="1" dirty="0">
              <a:solidFill>
                <a:schemeClr val="tx1">
                  <a:lumMod val="85000"/>
                  <a:lumOff val="15000"/>
                </a:schemeClr>
              </a:solidFill>
              <a:latin typeface="Santorini" pitchFamily="50" charset="0"/>
              <a:ea typeface="Verdana" panose="020B0604030504040204" pitchFamily="34" charset="0"/>
            </a:endParaRPr>
          </a:p>
        </p:txBody>
      </p:sp>
      <p:pic>
        <p:nvPicPr>
          <p:cNvPr id="4" name="Picture 3" descr="A red and black logo&#10;&#10;Description automatically generated">
            <a:extLst>
              <a:ext uri="{FF2B5EF4-FFF2-40B4-BE49-F238E27FC236}">
                <a16:creationId xmlns:a16="http://schemas.microsoft.com/office/drawing/2014/main" id="{FEE48E0E-431A-E293-E955-849CBCA5B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25648452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3C74F2-5C3E-4391-ACBB-3EAD0FF4B0F3}"/>
              </a:ext>
            </a:extLst>
          </p:cNvPr>
          <p:cNvPicPr>
            <a:picLocks noChangeAspect="1"/>
          </p:cNvPicPr>
          <p:nvPr/>
        </p:nvPicPr>
        <p:blipFill>
          <a:blip r:embed="rId2">
            <a:extLst>
              <a:ext uri="{28A0092B-C50C-407E-A947-70E740481C1C}">
                <a14:useLocalDpi xmlns:a14="http://schemas.microsoft.com/office/drawing/2010/main" val="0"/>
              </a:ext>
            </a:extLst>
          </a:blip>
          <a:srcRect l="13253" r="13253"/>
          <a:stretch/>
        </p:blipFill>
        <p:spPr>
          <a:xfrm>
            <a:off x="188727" y="543444"/>
            <a:ext cx="6527322" cy="5920940"/>
          </a:xfrm>
          <a:prstGeom prst="rect">
            <a:avLst/>
          </a:prstGeom>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8C8A2FBA-2B1B-4B4B-B24D-61451B2D55AB}"/>
              </a:ext>
            </a:extLst>
          </p:cNvPr>
          <p:cNvSpPr txBox="1"/>
          <p:nvPr/>
        </p:nvSpPr>
        <p:spPr>
          <a:xfrm>
            <a:off x="572257" y="7083373"/>
            <a:ext cx="6143793" cy="1828708"/>
          </a:xfrm>
          <a:prstGeom prst="rect">
            <a:avLst/>
          </a:prstGeom>
        </p:spPr>
        <p:txBody>
          <a:bodyPr vert="horz" lIns="91440" tIns="45720" rIns="91440" bIns="45720" rtlCol="0" anchor="ctr">
            <a:normAutofit/>
          </a:bodyPr>
          <a:lstStyle/>
          <a:p>
            <a:pPr defTabSz="685796">
              <a:lnSpc>
                <a:spcPct val="90000"/>
              </a:lnSpc>
              <a:spcBef>
                <a:spcPct val="0"/>
              </a:spcBef>
              <a:spcAft>
                <a:spcPts val="1800"/>
              </a:spcAft>
            </a:pPr>
            <a:r>
              <a:rPr lang="en-US" sz="3200" b="1" dirty="0">
                <a:solidFill>
                  <a:srgbClr val="000000"/>
                </a:solidFill>
                <a:latin typeface="+mj-lt"/>
                <a:ea typeface="+mj-ea"/>
                <a:cs typeface="+mj-cs"/>
              </a:rPr>
              <a:t>Step 8: </a:t>
            </a:r>
          </a:p>
          <a:p>
            <a:pPr defTabSz="685796">
              <a:lnSpc>
                <a:spcPct val="90000"/>
              </a:lnSpc>
              <a:spcBef>
                <a:spcPct val="0"/>
              </a:spcBef>
              <a:spcAft>
                <a:spcPts val="1800"/>
              </a:spcAft>
            </a:pPr>
            <a:r>
              <a:rPr lang="en-US" sz="3200" dirty="0">
                <a:solidFill>
                  <a:srgbClr val="000000"/>
                </a:solidFill>
                <a:latin typeface="+mj-lt"/>
                <a:ea typeface="+mj-ea"/>
                <a:cs typeface="+mj-cs"/>
              </a:rPr>
              <a:t>Schedule UVP Check-Ins</a:t>
            </a:r>
            <a:endParaRPr lang="en-US" sz="900" dirty="0">
              <a:solidFill>
                <a:srgbClr val="000000"/>
              </a:solidFill>
              <a:latin typeface="+mj-lt"/>
              <a:ea typeface="+mj-ea"/>
              <a:cs typeface="+mj-cs"/>
            </a:endParaRP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a:xfrm>
            <a:off x="1577038" y="9234030"/>
            <a:ext cx="3703922" cy="163074"/>
          </a:xfrm>
        </p:spPr>
        <p:txBody>
          <a:bodyPr vert="horz" lIns="91440" tIns="45720" rIns="91440" bIns="45720" rtlCol="0" anchor="ctr">
            <a:normAutofit/>
          </a:bodyPr>
          <a:lstStyle/>
          <a:p>
            <a:pPr defTabSz="514347">
              <a:lnSpc>
                <a:spcPct val="90000"/>
              </a:lnSpc>
              <a:spcAft>
                <a:spcPts val="600"/>
              </a:spcAft>
              <a:defRPr/>
            </a:pPr>
            <a:r>
              <a:rPr lang="en-US" sz="500">
                <a:solidFill>
                  <a:srgbClr val="898989"/>
                </a:solidFill>
              </a:rPr>
              <a:t>Create Your Unique Value Proposition Planner</a:t>
            </a:r>
            <a:endParaRPr lang="en-US" sz="500" dirty="0">
              <a:solidFill>
                <a:srgbClr val="898989"/>
              </a:solidFill>
            </a:endParaRPr>
          </a:p>
        </p:txBody>
      </p:sp>
      <p:pic>
        <p:nvPicPr>
          <p:cNvPr id="3" name="Picture 2" descr="A red and black logo&#10;&#10;Description automatically generated">
            <a:extLst>
              <a:ext uri="{FF2B5EF4-FFF2-40B4-BE49-F238E27FC236}">
                <a16:creationId xmlns:a16="http://schemas.microsoft.com/office/drawing/2014/main" id="{172873A0-EA47-A683-57F8-FC867D7846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163520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8A2FBA-2B1B-4B4B-B24D-61451B2D55AB}"/>
              </a:ext>
            </a:extLst>
          </p:cNvPr>
          <p:cNvSpPr txBox="1"/>
          <p:nvPr/>
        </p:nvSpPr>
        <p:spPr>
          <a:xfrm>
            <a:off x="1158607" y="425340"/>
            <a:ext cx="4540783" cy="1289777"/>
          </a:xfrm>
          <a:prstGeom prst="rect">
            <a:avLst/>
          </a:prstGeom>
          <a:noFill/>
        </p:spPr>
        <p:txBody>
          <a:bodyPr wrap="square">
            <a:spAutoFit/>
          </a:bodyPr>
          <a:lstStyle/>
          <a:p>
            <a:pPr>
              <a:lnSpc>
                <a:spcPct val="300000"/>
              </a:lnSpc>
              <a:spcBef>
                <a:spcPts val="1200"/>
              </a:spcBef>
              <a:spcAft>
                <a:spcPts val="1200"/>
              </a:spcAft>
            </a:pPr>
            <a:r>
              <a:rPr lang="en-US" sz="3200" b="1" dirty="0">
                <a:solidFill>
                  <a:schemeClr val="tx1">
                    <a:lumMod val="75000"/>
                    <a:lumOff val="25000"/>
                  </a:schemeClr>
                </a:solidFill>
                <a:latin typeface="Century Gothic" panose="020B0502020202020204" pitchFamily="34" charset="0"/>
              </a:rPr>
              <a:t>Why You Want A UVP</a:t>
            </a:r>
          </a:p>
        </p:txBody>
      </p:sp>
      <p:sp>
        <p:nvSpPr>
          <p:cNvPr id="3" name="TextBox 2">
            <a:extLst>
              <a:ext uri="{FF2B5EF4-FFF2-40B4-BE49-F238E27FC236}">
                <a16:creationId xmlns:a16="http://schemas.microsoft.com/office/drawing/2014/main" id="{1B7B45FA-B36F-4C6A-A104-497754023E40}"/>
              </a:ext>
            </a:extLst>
          </p:cNvPr>
          <p:cNvSpPr txBox="1"/>
          <p:nvPr/>
        </p:nvSpPr>
        <p:spPr>
          <a:xfrm>
            <a:off x="665808" y="2904752"/>
            <a:ext cx="5526382" cy="6046655"/>
          </a:xfrm>
          <a:prstGeom prst="rect">
            <a:avLst/>
          </a:prstGeom>
          <a:solidFill>
            <a:schemeClr val="tx1"/>
          </a:solidFill>
        </p:spPr>
        <p:txBody>
          <a:bodyPr wrap="square">
            <a:spAutoFit/>
          </a:bodyPr>
          <a:lstStyle/>
          <a:p>
            <a:pPr>
              <a:lnSpc>
                <a:spcPct val="115000"/>
              </a:lnSpc>
              <a:spcAft>
                <a:spcPts val="1200"/>
              </a:spcAft>
            </a:pPr>
            <a:endParaRPr lang="en-US" sz="1200" kern="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1200"/>
              </a:spcAft>
            </a:pPr>
            <a:r>
              <a:rPr lang="en-US" sz="1200" kern="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Before you start on Step 1, it’s important to clarify exactly why you want to create a Unique Value Proposition (UVP).</a:t>
            </a:r>
          </a:p>
          <a:p>
            <a:pPr>
              <a:lnSpc>
                <a:spcPct val="115000"/>
              </a:lnSpc>
              <a:spcAft>
                <a:spcPts val="1200"/>
              </a:spcAft>
            </a:pPr>
            <a:r>
              <a:rPr lang="en-US" sz="1200" kern="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Small business owners may develop a UVP for the business as a whole or for a specific product or service they want to sell.</a:t>
            </a:r>
          </a:p>
          <a:p>
            <a:pPr>
              <a:lnSpc>
                <a:spcPct val="115000"/>
              </a:lnSpc>
              <a:spcAft>
                <a:spcPts val="1200"/>
              </a:spcAft>
            </a:pPr>
            <a:r>
              <a:rPr lang="en-US" sz="1200" kern="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You probably have a specific outcome in mind for this planner. Perhaps you’re just starting your business and want a compelling message that conveys what your brand is about. Perhaps you’re established and need a concise UVP to market your latest product or service. </a:t>
            </a:r>
          </a:p>
          <a:p>
            <a:pPr>
              <a:lnSpc>
                <a:spcPct val="115000"/>
              </a:lnSpc>
              <a:spcAft>
                <a:spcPts val="1200"/>
              </a:spcAft>
            </a:pPr>
            <a:r>
              <a:rPr lang="en-US" sz="1200" kern="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Whatever your situation, be clear about what you need a UVP for. Then you’ll be creating the most useful statement for your current marketing needs.</a:t>
            </a:r>
          </a:p>
          <a:p>
            <a:pPr>
              <a:lnSpc>
                <a:spcPct val="115000"/>
              </a:lnSpc>
              <a:spcAft>
                <a:spcPts val="1200"/>
              </a:spcAft>
            </a:pPr>
            <a:endParaRPr lang="en-US" sz="1400" b="1" kern="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1200"/>
              </a:spcAft>
            </a:pPr>
            <a:r>
              <a:rPr lang="en-US" sz="1200" b="1" kern="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Complete the questions on the next page</a:t>
            </a:r>
          </a:p>
          <a:p>
            <a:pPr>
              <a:lnSpc>
                <a:spcPct val="115000"/>
              </a:lnSpc>
              <a:spcAft>
                <a:spcPts val="1200"/>
              </a:spcAft>
            </a:pPr>
            <a:endParaRPr lang="en-US" sz="1200" b="1" kern="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1200"/>
              </a:spcAft>
            </a:pPr>
            <a:endParaRPr lang="en-US" sz="1200" b="1" kern="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1200"/>
              </a:spcAft>
            </a:pPr>
            <a:endParaRPr lang="en-US" sz="1200" b="1" kern="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1200"/>
              </a:spcAft>
            </a:pPr>
            <a:endParaRPr lang="en-US" sz="1200" b="1" kern="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628647" lvl="1" indent="-171449">
              <a:lnSpc>
                <a:spcPct val="115000"/>
              </a:lnSpc>
              <a:spcAft>
                <a:spcPts val="1200"/>
              </a:spcAft>
              <a:buFont typeface="Arial" panose="020B0604020202020204" pitchFamily="34" charset="0"/>
              <a:buChar char="•"/>
            </a:pPr>
            <a:endParaRPr lang="en-US" sz="1200" kern="10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a:t>Create Your Unique Value Proposition Planner</a:t>
            </a:r>
            <a:endParaRPr lang="en-GB" dirty="0"/>
          </a:p>
        </p:txBody>
      </p:sp>
      <p:pic>
        <p:nvPicPr>
          <p:cNvPr id="4" name="Picture 3" descr="A red and black logo&#10;&#10;Description automatically generated">
            <a:extLst>
              <a:ext uri="{FF2B5EF4-FFF2-40B4-BE49-F238E27FC236}">
                <a16:creationId xmlns:a16="http://schemas.microsoft.com/office/drawing/2014/main" id="{7DA13F4C-D5C2-ED5C-7015-9350EE4121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9202712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8A2FBA-2B1B-4B4B-B24D-61451B2D55AB}"/>
              </a:ext>
            </a:extLst>
          </p:cNvPr>
          <p:cNvSpPr txBox="1"/>
          <p:nvPr/>
        </p:nvSpPr>
        <p:spPr>
          <a:xfrm>
            <a:off x="562232" y="1059136"/>
            <a:ext cx="5733536" cy="602857"/>
          </a:xfrm>
          <a:prstGeom prst="rect">
            <a:avLst/>
          </a:prstGeom>
          <a:noFill/>
        </p:spPr>
        <p:txBody>
          <a:bodyPr wrap="square">
            <a:spAutoFit/>
          </a:bodyPr>
          <a:lstStyle/>
          <a:p>
            <a:pPr algn="ctr">
              <a:lnSpc>
                <a:spcPct val="114000"/>
              </a:lnSpc>
            </a:pPr>
            <a:r>
              <a:rPr lang="en-US" sz="3200" b="1" dirty="0">
                <a:solidFill>
                  <a:schemeClr val="tx1">
                    <a:lumMod val="75000"/>
                    <a:lumOff val="25000"/>
                  </a:schemeClr>
                </a:solidFill>
                <a:latin typeface="Century Gothic" panose="020B0502020202020204" pitchFamily="34" charset="0"/>
                <a:ea typeface="Helvetica" panose="020B0604020202020204" pitchFamily="34" charset="0"/>
                <a:cs typeface="Verdana" panose="020B0604030504040204" pitchFamily="34" charset="0"/>
              </a:rPr>
              <a:t>Schedule UVP Check-Ins</a:t>
            </a:r>
            <a:endParaRPr lang="en-US" sz="3200" b="1" dirty="0">
              <a:solidFill>
                <a:schemeClr val="tx1">
                  <a:lumMod val="75000"/>
                  <a:lumOff val="25000"/>
                </a:schemeClr>
              </a:solidFill>
              <a:latin typeface="Century Gothic" panose="020B0502020202020204" pitchFamily="34" charset="0"/>
            </a:endParaRPr>
          </a:p>
        </p:txBody>
      </p:sp>
      <p:sp>
        <p:nvSpPr>
          <p:cNvPr id="3" name="TextBox 2">
            <a:extLst>
              <a:ext uri="{FF2B5EF4-FFF2-40B4-BE49-F238E27FC236}">
                <a16:creationId xmlns:a16="http://schemas.microsoft.com/office/drawing/2014/main" id="{1B7B45FA-B36F-4C6A-A104-497754023E40}"/>
              </a:ext>
            </a:extLst>
          </p:cNvPr>
          <p:cNvSpPr txBox="1"/>
          <p:nvPr/>
        </p:nvSpPr>
        <p:spPr>
          <a:xfrm>
            <a:off x="692528" y="2798670"/>
            <a:ext cx="5472946" cy="6048194"/>
          </a:xfrm>
          <a:prstGeom prst="rect">
            <a:avLst/>
          </a:prstGeom>
          <a:solidFill>
            <a:schemeClr val="tx1"/>
          </a:solidFill>
        </p:spPr>
        <p:txBody>
          <a:bodyPr wrap="square">
            <a:spAutoFit/>
          </a:bodyPr>
          <a:lstStyle/>
          <a:p>
            <a:pPr>
              <a:lnSpc>
                <a:spcPct val="115000"/>
              </a:lnSpc>
              <a:spcAft>
                <a:spcPts val="1200"/>
              </a:spcAft>
            </a:pPr>
            <a:endPar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You’ve created and tested your UVP. However, it isn’t set in stone.</a:t>
            </a:r>
          </a:p>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It’s crucial to review it regularly and update it when needed so it’s still relevant and continues to serve its purpose as a foundational element of your marketing.</a:t>
            </a:r>
          </a:p>
          <a:p>
            <a:pPr>
              <a:lnSpc>
                <a:spcPct val="115000"/>
              </a:lnSpc>
              <a:spcAft>
                <a:spcPts val="1200"/>
              </a:spcAft>
            </a:pPr>
            <a:endPar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Here are some instances when you might need to update your UVP:</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Shifts in customer preferences</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Introduction of new products/services</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Changes in market trends</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New technology introduced into your products or services</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Planned rebrand with new brand identity and messaging</a:t>
            </a:r>
          </a:p>
          <a:p>
            <a:pPr marL="171449" indent="-171449">
              <a:lnSpc>
                <a:spcPct val="115000"/>
              </a:lnSpc>
              <a:spcAft>
                <a:spcPts val="1200"/>
              </a:spcAft>
              <a:buFont typeface="Arial" panose="020B0604020202020204" pitchFamily="34" charset="0"/>
              <a:buChar char="•"/>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Insights and feedback from customers pointing to areas for improvement</a:t>
            </a:r>
          </a:p>
          <a:p>
            <a:pPr marL="171449" indent="-171449">
              <a:lnSpc>
                <a:spcPct val="115000"/>
              </a:lnSpc>
              <a:spcAft>
                <a:spcPts val="1200"/>
              </a:spcAft>
              <a:buFont typeface="Arial" panose="020B0604020202020204" pitchFamily="34" charset="0"/>
              <a:buChar char="•"/>
            </a:pPr>
            <a:endPar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71449" indent="-171449">
              <a:lnSpc>
                <a:spcPct val="115000"/>
              </a:lnSpc>
              <a:spcAft>
                <a:spcPts val="1200"/>
              </a:spcAft>
              <a:buFont typeface="Arial" panose="020B0604020202020204" pitchFamily="34" charset="0"/>
              <a:buChar char="•"/>
            </a:pPr>
            <a:endPar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71449" indent="-171449">
              <a:lnSpc>
                <a:spcPct val="115000"/>
              </a:lnSpc>
              <a:spcAft>
                <a:spcPts val="1200"/>
              </a:spcAft>
              <a:buFont typeface="Arial" panose="020B0604020202020204" pitchFamily="34" charset="0"/>
              <a:buChar char="•"/>
            </a:pPr>
            <a:endPar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71449" indent="-171449">
              <a:lnSpc>
                <a:spcPct val="115000"/>
              </a:lnSpc>
              <a:spcAft>
                <a:spcPts val="1200"/>
              </a:spcAft>
              <a:buFont typeface="Arial" panose="020B0604020202020204" pitchFamily="34" charset="0"/>
              <a:buChar char="•"/>
            </a:pPr>
            <a:endPar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a:t>Create Your Unique Value Proposition Planner</a:t>
            </a:r>
            <a:endParaRPr lang="en-GB" dirty="0"/>
          </a:p>
        </p:txBody>
      </p:sp>
      <p:pic>
        <p:nvPicPr>
          <p:cNvPr id="4" name="Picture 3" descr="A red and black logo&#10;&#10;Description automatically generated">
            <a:extLst>
              <a:ext uri="{FF2B5EF4-FFF2-40B4-BE49-F238E27FC236}">
                <a16:creationId xmlns:a16="http://schemas.microsoft.com/office/drawing/2014/main" id="{EBF16678-2DB8-69D9-36CB-D127835D03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41485121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a:t>Create Your Unique Value Proposition Planner</a:t>
            </a:r>
            <a:endParaRPr lang="en-GB" dirty="0"/>
          </a:p>
        </p:txBody>
      </p:sp>
      <p:sp>
        <p:nvSpPr>
          <p:cNvPr id="5" name="TextBox 4">
            <a:extLst>
              <a:ext uri="{FF2B5EF4-FFF2-40B4-BE49-F238E27FC236}">
                <a16:creationId xmlns:a16="http://schemas.microsoft.com/office/drawing/2014/main" id="{2595A053-E274-57C7-615E-E1E0DEF46127}"/>
              </a:ext>
            </a:extLst>
          </p:cNvPr>
          <p:cNvSpPr txBox="1"/>
          <p:nvPr/>
        </p:nvSpPr>
        <p:spPr>
          <a:xfrm>
            <a:off x="753515" y="492047"/>
            <a:ext cx="5577807" cy="495905"/>
          </a:xfrm>
          <a:prstGeom prst="rect">
            <a:avLst/>
          </a:prstGeom>
          <a:noFill/>
        </p:spPr>
        <p:txBody>
          <a:bodyPr wrap="square">
            <a:spAutoFit/>
          </a:bodyPr>
          <a:lstStyle/>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Set a date in your calendar to review your UVP, three months from now.</a:t>
            </a:r>
          </a:p>
        </p:txBody>
      </p:sp>
      <p:sp>
        <p:nvSpPr>
          <p:cNvPr id="3" name="TextBox 2">
            <a:extLst>
              <a:ext uri="{FF2B5EF4-FFF2-40B4-BE49-F238E27FC236}">
                <a16:creationId xmlns:a16="http://schemas.microsoft.com/office/drawing/2014/main" id="{C6049000-3A43-2033-F070-6432695A0DD9}"/>
              </a:ext>
            </a:extLst>
          </p:cNvPr>
          <p:cNvSpPr txBox="1"/>
          <p:nvPr/>
        </p:nvSpPr>
        <p:spPr>
          <a:xfrm>
            <a:off x="715369" y="3376211"/>
            <a:ext cx="5485515" cy="283539"/>
          </a:xfrm>
          <a:prstGeom prst="rect">
            <a:avLst/>
          </a:prstGeom>
          <a:noFill/>
        </p:spPr>
        <p:txBody>
          <a:bodyPr wrap="square">
            <a:spAutoFit/>
          </a:bodyPr>
          <a:lstStyle/>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Set reminder alerts for the review date.</a:t>
            </a:r>
          </a:p>
        </p:txBody>
      </p:sp>
      <p:graphicFrame>
        <p:nvGraphicFramePr>
          <p:cNvPr id="7" name="Table 6">
            <a:extLst>
              <a:ext uri="{FF2B5EF4-FFF2-40B4-BE49-F238E27FC236}">
                <a16:creationId xmlns:a16="http://schemas.microsoft.com/office/drawing/2014/main" id="{B1920C7E-BD05-7645-E764-21ECD2CAF3CF}"/>
              </a:ext>
            </a:extLst>
          </p:cNvPr>
          <p:cNvGraphicFramePr>
            <a:graphicFrameLocks noGrp="1"/>
          </p:cNvGraphicFramePr>
          <p:nvPr>
            <p:extLst>
              <p:ext uri="{D42A27DB-BD31-4B8C-83A1-F6EECF244321}">
                <p14:modId xmlns:p14="http://schemas.microsoft.com/office/powerpoint/2010/main" val="834848519"/>
              </p:ext>
            </p:extLst>
          </p:nvPr>
        </p:nvGraphicFramePr>
        <p:xfrm>
          <a:off x="686244" y="1088026"/>
          <a:ext cx="5543767" cy="1466530"/>
        </p:xfrm>
        <a:graphic>
          <a:graphicData uri="http://schemas.openxmlformats.org/drawingml/2006/table">
            <a:tbl>
              <a:tblPr firstRow="1" bandRow="1">
                <a:tableStyleId>{F5AB1C69-6EDB-4FF4-983F-18BD219EF322}</a:tableStyleId>
              </a:tblPr>
              <a:tblGrid>
                <a:gridCol w="1972665">
                  <a:extLst>
                    <a:ext uri="{9D8B030D-6E8A-4147-A177-3AD203B41FA5}">
                      <a16:colId xmlns:a16="http://schemas.microsoft.com/office/drawing/2014/main" val="3260044437"/>
                    </a:ext>
                  </a:extLst>
                </a:gridCol>
                <a:gridCol w="3571102">
                  <a:extLst>
                    <a:ext uri="{9D8B030D-6E8A-4147-A177-3AD203B41FA5}">
                      <a16:colId xmlns:a16="http://schemas.microsoft.com/office/drawing/2014/main" val="3614276846"/>
                    </a:ext>
                  </a:extLst>
                </a:gridCol>
              </a:tblGrid>
              <a:tr h="1466530">
                <a:tc>
                  <a:txBody>
                    <a:bodyPr/>
                    <a:lstStyle/>
                    <a:p>
                      <a:pPr algn="ctr"/>
                      <a:r>
                        <a:rPr lang="en-US" sz="1200" b="1" dirty="0">
                          <a:solidFill>
                            <a:schemeClr val="bg1"/>
                          </a:solidFill>
                          <a:latin typeface="Verdana" panose="020B0604030504040204" pitchFamily="34" charset="0"/>
                          <a:ea typeface="Verdana" panose="020B0604030504040204" pitchFamily="34" charset="0"/>
                        </a:rPr>
                        <a:t>Review Date</a:t>
                      </a:r>
                    </a:p>
                  </a:txBody>
                  <a:tcPr anchor="ctr">
                    <a:solidFill>
                      <a:schemeClr val="tx1"/>
                    </a:solidFill>
                  </a:tcPr>
                </a:tc>
                <a:tc>
                  <a:txBody>
                    <a:bodyPr/>
                    <a:lstStyle/>
                    <a:p>
                      <a:endParaRPr lang="en-US" sz="1500" dirty="0">
                        <a:solidFill>
                          <a:schemeClr val="bg1"/>
                        </a:solidFill>
                      </a:endParaRPr>
                    </a:p>
                  </a:txBody>
                  <a:tcPr>
                    <a:solidFill>
                      <a:schemeClr val="tx1"/>
                    </a:solidFill>
                  </a:tcPr>
                </a:tc>
                <a:extLst>
                  <a:ext uri="{0D108BD9-81ED-4DB2-BD59-A6C34878D82A}">
                    <a16:rowId xmlns:a16="http://schemas.microsoft.com/office/drawing/2014/main" val="336391380"/>
                  </a:ext>
                </a:extLst>
              </a:tr>
            </a:tbl>
          </a:graphicData>
        </a:graphic>
      </p:graphicFrame>
      <p:graphicFrame>
        <p:nvGraphicFramePr>
          <p:cNvPr id="8" name="Table 7">
            <a:extLst>
              <a:ext uri="{FF2B5EF4-FFF2-40B4-BE49-F238E27FC236}">
                <a16:creationId xmlns:a16="http://schemas.microsoft.com/office/drawing/2014/main" id="{78A1B71A-6505-57DE-1AC3-45CBF34219FD}"/>
              </a:ext>
            </a:extLst>
          </p:cNvPr>
          <p:cNvGraphicFramePr>
            <a:graphicFrameLocks noGrp="1"/>
          </p:cNvGraphicFramePr>
          <p:nvPr>
            <p:extLst>
              <p:ext uri="{D42A27DB-BD31-4B8C-83A1-F6EECF244321}">
                <p14:modId xmlns:p14="http://schemas.microsoft.com/office/powerpoint/2010/main" val="75803606"/>
              </p:ext>
            </p:extLst>
          </p:nvPr>
        </p:nvGraphicFramePr>
        <p:xfrm>
          <a:off x="753515" y="3811363"/>
          <a:ext cx="5543767" cy="2850903"/>
        </p:xfrm>
        <a:graphic>
          <a:graphicData uri="http://schemas.openxmlformats.org/drawingml/2006/table">
            <a:tbl>
              <a:tblPr firstRow="1" bandRow="1">
                <a:tableStyleId>{F5AB1C69-6EDB-4FF4-983F-18BD219EF322}</a:tableStyleId>
              </a:tblPr>
              <a:tblGrid>
                <a:gridCol w="1972665">
                  <a:extLst>
                    <a:ext uri="{9D8B030D-6E8A-4147-A177-3AD203B41FA5}">
                      <a16:colId xmlns:a16="http://schemas.microsoft.com/office/drawing/2014/main" val="3260044437"/>
                    </a:ext>
                  </a:extLst>
                </a:gridCol>
                <a:gridCol w="3571102">
                  <a:extLst>
                    <a:ext uri="{9D8B030D-6E8A-4147-A177-3AD203B41FA5}">
                      <a16:colId xmlns:a16="http://schemas.microsoft.com/office/drawing/2014/main" val="3614276846"/>
                    </a:ext>
                  </a:extLst>
                </a:gridCol>
              </a:tblGrid>
              <a:tr h="950301">
                <a:tc>
                  <a:txBody>
                    <a:bodyPr/>
                    <a:lstStyle/>
                    <a:p>
                      <a:pPr algn="ctr"/>
                      <a:r>
                        <a:rPr lang="en-US" sz="1200" b="1" dirty="0">
                          <a:solidFill>
                            <a:schemeClr val="bg1"/>
                          </a:solidFill>
                          <a:latin typeface="Verdana" panose="020B0604030504040204" pitchFamily="34" charset="0"/>
                          <a:ea typeface="Verdana" panose="020B0604030504040204" pitchFamily="34" charset="0"/>
                        </a:rPr>
                        <a:t>Reminder 1</a:t>
                      </a:r>
                    </a:p>
                  </a:txBody>
                  <a:tcPr anchor="ctr">
                    <a:solidFill>
                      <a:schemeClr val="tx1"/>
                    </a:solidFill>
                  </a:tcPr>
                </a:tc>
                <a:tc>
                  <a:txBody>
                    <a:bodyPr/>
                    <a:lstStyle/>
                    <a:p>
                      <a:endParaRPr lang="en-US" sz="1500" dirty="0">
                        <a:solidFill>
                          <a:schemeClr val="bg1"/>
                        </a:solidFill>
                      </a:endParaRPr>
                    </a:p>
                  </a:txBody>
                  <a:tcPr>
                    <a:solidFill>
                      <a:schemeClr val="tx1"/>
                    </a:solidFill>
                  </a:tcPr>
                </a:tc>
                <a:extLst>
                  <a:ext uri="{0D108BD9-81ED-4DB2-BD59-A6C34878D82A}">
                    <a16:rowId xmlns:a16="http://schemas.microsoft.com/office/drawing/2014/main" val="336391380"/>
                  </a:ext>
                </a:extLst>
              </a:tr>
              <a:tr h="950301">
                <a:tc>
                  <a:txBody>
                    <a:bodyPr/>
                    <a:lstStyle/>
                    <a:p>
                      <a:pPr algn="ctr"/>
                      <a:r>
                        <a:rPr lang="en-US" sz="1200" b="1" dirty="0">
                          <a:solidFill>
                            <a:schemeClr val="bg1"/>
                          </a:solidFill>
                          <a:latin typeface="Verdana" panose="020B0604030504040204" pitchFamily="34" charset="0"/>
                          <a:ea typeface="Verdana" panose="020B0604030504040204" pitchFamily="34" charset="0"/>
                        </a:rPr>
                        <a:t>Reminder 2</a:t>
                      </a:r>
                    </a:p>
                  </a:txBody>
                  <a:tcPr anchor="ctr">
                    <a:solidFill>
                      <a:schemeClr val="tx1"/>
                    </a:solidFill>
                  </a:tcPr>
                </a:tc>
                <a:tc>
                  <a:txBody>
                    <a:bodyPr/>
                    <a:lstStyle/>
                    <a:p>
                      <a:endParaRPr lang="en-US" sz="1500" dirty="0">
                        <a:solidFill>
                          <a:schemeClr val="bg1"/>
                        </a:solidFill>
                      </a:endParaRPr>
                    </a:p>
                  </a:txBody>
                  <a:tcPr>
                    <a:solidFill>
                      <a:schemeClr val="tx1"/>
                    </a:solidFill>
                  </a:tcPr>
                </a:tc>
                <a:extLst>
                  <a:ext uri="{0D108BD9-81ED-4DB2-BD59-A6C34878D82A}">
                    <a16:rowId xmlns:a16="http://schemas.microsoft.com/office/drawing/2014/main" val="759431390"/>
                  </a:ext>
                </a:extLst>
              </a:tr>
              <a:tr h="950301">
                <a:tc>
                  <a:txBody>
                    <a:bodyPr/>
                    <a:lstStyle/>
                    <a:p>
                      <a:pPr algn="ctr"/>
                      <a:r>
                        <a:rPr lang="en-US" sz="1200" b="1" dirty="0">
                          <a:solidFill>
                            <a:schemeClr val="bg1"/>
                          </a:solidFill>
                          <a:latin typeface="Verdana" panose="020B0604030504040204" pitchFamily="34" charset="0"/>
                          <a:ea typeface="Verdana" panose="020B0604030504040204" pitchFamily="34" charset="0"/>
                        </a:rPr>
                        <a:t>Reminder 3</a:t>
                      </a:r>
                    </a:p>
                  </a:txBody>
                  <a:tcPr anchor="ctr">
                    <a:solidFill>
                      <a:schemeClr val="tx1"/>
                    </a:solidFill>
                  </a:tcPr>
                </a:tc>
                <a:tc>
                  <a:txBody>
                    <a:bodyPr/>
                    <a:lstStyle/>
                    <a:p>
                      <a:endParaRPr lang="en-US" sz="1500" dirty="0">
                        <a:solidFill>
                          <a:schemeClr val="bg1"/>
                        </a:solidFill>
                      </a:endParaRPr>
                    </a:p>
                  </a:txBody>
                  <a:tcPr>
                    <a:solidFill>
                      <a:schemeClr val="tx1"/>
                    </a:solidFill>
                  </a:tcPr>
                </a:tc>
                <a:extLst>
                  <a:ext uri="{0D108BD9-81ED-4DB2-BD59-A6C34878D82A}">
                    <a16:rowId xmlns:a16="http://schemas.microsoft.com/office/drawing/2014/main" val="452026332"/>
                  </a:ext>
                </a:extLst>
              </a:tr>
            </a:tbl>
          </a:graphicData>
        </a:graphic>
      </p:graphicFrame>
      <p:pic>
        <p:nvPicPr>
          <p:cNvPr id="4" name="Picture 3" descr="A red and black logo&#10;&#10;Description automatically generated">
            <a:extLst>
              <a:ext uri="{FF2B5EF4-FFF2-40B4-BE49-F238E27FC236}">
                <a16:creationId xmlns:a16="http://schemas.microsoft.com/office/drawing/2014/main" id="{8DCC3C8F-1D93-1152-F4D1-02352DE183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18745186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a:t>Create Your Unique Value Proposition Planner</a:t>
            </a:r>
            <a:endParaRPr lang="en-GB" dirty="0"/>
          </a:p>
        </p:txBody>
      </p:sp>
      <p:sp>
        <p:nvSpPr>
          <p:cNvPr id="4" name="TextBox 3">
            <a:extLst>
              <a:ext uri="{FF2B5EF4-FFF2-40B4-BE49-F238E27FC236}">
                <a16:creationId xmlns:a16="http://schemas.microsoft.com/office/drawing/2014/main" id="{D9106AB1-5F4B-878C-40AA-EB0AFD604030}"/>
              </a:ext>
            </a:extLst>
          </p:cNvPr>
          <p:cNvSpPr txBox="1"/>
          <p:nvPr/>
        </p:nvSpPr>
        <p:spPr>
          <a:xfrm>
            <a:off x="667267" y="404233"/>
            <a:ext cx="5153379" cy="495905"/>
          </a:xfrm>
          <a:prstGeom prst="rect">
            <a:avLst/>
          </a:prstGeom>
          <a:noFill/>
        </p:spPr>
        <p:txBody>
          <a:bodyPr wrap="square">
            <a:spAutoFit/>
          </a:bodyPr>
          <a:lstStyle/>
          <a:p>
            <a:pPr>
              <a:lnSpc>
                <a:spcPct val="115000"/>
              </a:lnSpc>
              <a:spcAft>
                <a:spcPts val="1200"/>
              </a:spcAft>
            </a:pPr>
            <a:r>
              <a:rPr lang="en-US" sz="1200" kern="100" dirty="0">
                <a:solidFill>
                  <a:schemeClr val="bg1"/>
                </a:solidFill>
                <a:latin typeface="Verdana" panose="020B0604030504040204" pitchFamily="34" charset="0"/>
                <a:ea typeface="Verdana" panose="020B0604030504040204" pitchFamily="34" charset="0"/>
                <a:cs typeface="Verdana" panose="020B0604030504040204" pitchFamily="34" charset="0"/>
              </a:rPr>
              <a:t>Write down what changes in your business or market might prompt a UVP update.</a:t>
            </a:r>
          </a:p>
        </p:txBody>
      </p:sp>
      <p:graphicFrame>
        <p:nvGraphicFramePr>
          <p:cNvPr id="5" name="Table 4">
            <a:extLst>
              <a:ext uri="{FF2B5EF4-FFF2-40B4-BE49-F238E27FC236}">
                <a16:creationId xmlns:a16="http://schemas.microsoft.com/office/drawing/2014/main" id="{6F189A7C-660B-130F-5DEE-D439791FC45A}"/>
              </a:ext>
            </a:extLst>
          </p:cNvPr>
          <p:cNvGraphicFramePr>
            <a:graphicFrameLocks noGrp="1"/>
          </p:cNvGraphicFramePr>
          <p:nvPr>
            <p:extLst>
              <p:ext uri="{D42A27DB-BD31-4B8C-83A1-F6EECF244321}">
                <p14:modId xmlns:p14="http://schemas.microsoft.com/office/powerpoint/2010/main" val="2808307893"/>
              </p:ext>
            </p:extLst>
          </p:nvPr>
        </p:nvGraphicFramePr>
        <p:xfrm>
          <a:off x="667267" y="1089213"/>
          <a:ext cx="5523469" cy="7774524"/>
        </p:xfrm>
        <a:graphic>
          <a:graphicData uri="http://schemas.openxmlformats.org/drawingml/2006/table">
            <a:tbl>
              <a:tblPr firstRow="1" bandRow="1">
                <a:tableStyleId>{5C22544A-7EE6-4342-B048-85BDC9FD1C3A}</a:tableStyleId>
              </a:tblPr>
              <a:tblGrid>
                <a:gridCol w="5523469">
                  <a:extLst>
                    <a:ext uri="{9D8B030D-6E8A-4147-A177-3AD203B41FA5}">
                      <a16:colId xmlns:a16="http://schemas.microsoft.com/office/drawing/2014/main" val="203094388"/>
                    </a:ext>
                  </a:extLst>
                </a:gridCol>
              </a:tblGrid>
              <a:tr h="7774524">
                <a:tc>
                  <a:txBody>
                    <a:bodyPr/>
                    <a:lstStyle/>
                    <a:p>
                      <a:endParaRPr lang="en-US" sz="1500" dirty="0"/>
                    </a:p>
                  </a:txBody>
                  <a:tcPr>
                    <a:solidFill>
                      <a:schemeClr val="tx1"/>
                    </a:solidFill>
                  </a:tcPr>
                </a:tc>
                <a:extLst>
                  <a:ext uri="{0D108BD9-81ED-4DB2-BD59-A6C34878D82A}">
                    <a16:rowId xmlns:a16="http://schemas.microsoft.com/office/drawing/2014/main" val="272886640"/>
                  </a:ext>
                </a:extLst>
              </a:tr>
            </a:tbl>
          </a:graphicData>
        </a:graphic>
      </p:graphicFrame>
      <p:pic>
        <p:nvPicPr>
          <p:cNvPr id="3" name="Picture 2" descr="A red and black logo&#10;&#10;Description automatically generated">
            <a:extLst>
              <a:ext uri="{FF2B5EF4-FFF2-40B4-BE49-F238E27FC236}">
                <a16:creationId xmlns:a16="http://schemas.microsoft.com/office/drawing/2014/main" id="{1E8EB6E7-BA48-DEE1-6525-168281E86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4372239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8A2FBA-2B1B-4B4B-B24D-61451B2D55AB}"/>
              </a:ext>
            </a:extLst>
          </p:cNvPr>
          <p:cNvSpPr txBox="1"/>
          <p:nvPr/>
        </p:nvSpPr>
        <p:spPr>
          <a:xfrm>
            <a:off x="525162" y="235575"/>
            <a:ext cx="5807676" cy="1289777"/>
          </a:xfrm>
          <a:prstGeom prst="rect">
            <a:avLst/>
          </a:prstGeom>
          <a:noFill/>
        </p:spPr>
        <p:txBody>
          <a:bodyPr wrap="square">
            <a:spAutoFit/>
          </a:bodyPr>
          <a:lstStyle/>
          <a:p>
            <a:pPr algn="ctr">
              <a:lnSpc>
                <a:spcPct val="300000"/>
              </a:lnSpc>
              <a:spcBef>
                <a:spcPts val="1200"/>
              </a:spcBef>
              <a:spcAft>
                <a:spcPts val="1200"/>
              </a:spcAft>
            </a:pPr>
            <a:r>
              <a:rPr lang="en-US" sz="3200" b="1" dirty="0">
                <a:solidFill>
                  <a:schemeClr val="tx1">
                    <a:lumMod val="75000"/>
                    <a:lumOff val="25000"/>
                  </a:schemeClr>
                </a:solidFill>
                <a:latin typeface="Century Gothic" panose="020B0502020202020204" pitchFamily="34" charset="0"/>
                <a:ea typeface="Helvetica" panose="020B0604020202020204" pitchFamily="34" charset="0"/>
                <a:cs typeface="Verdana" panose="020B0604030504040204" pitchFamily="34" charset="0"/>
              </a:rPr>
              <a:t>Congratulations!</a:t>
            </a:r>
          </a:p>
        </p:txBody>
      </p:sp>
      <p:sp>
        <p:nvSpPr>
          <p:cNvPr id="3" name="TextBox 2">
            <a:extLst>
              <a:ext uri="{FF2B5EF4-FFF2-40B4-BE49-F238E27FC236}">
                <a16:creationId xmlns:a16="http://schemas.microsoft.com/office/drawing/2014/main" id="{1B7B45FA-B36F-4C6A-A104-497754023E40}"/>
              </a:ext>
            </a:extLst>
          </p:cNvPr>
          <p:cNvSpPr txBox="1"/>
          <p:nvPr/>
        </p:nvSpPr>
        <p:spPr>
          <a:xfrm>
            <a:off x="811430" y="2852789"/>
            <a:ext cx="5235143" cy="5994077"/>
          </a:xfrm>
          <a:prstGeom prst="rect">
            <a:avLst/>
          </a:prstGeom>
          <a:solidFill>
            <a:schemeClr val="tx1"/>
          </a:solidFill>
        </p:spPr>
        <p:txBody>
          <a:bodyPr wrap="square">
            <a:spAutoFit/>
          </a:bodyPr>
          <a:lstStyle/>
          <a:p>
            <a:pPr>
              <a:lnSpc>
                <a:spcPct val="130000"/>
              </a:lnSpc>
              <a:spcAft>
                <a:spcPts val="800"/>
              </a:spcAft>
            </a:pPr>
            <a:endParaRPr lang="en-US" sz="1200" dirty="0">
              <a:solidFill>
                <a:schemeClr val="bg1"/>
              </a:solidFill>
              <a:latin typeface="Verdana" panose="020B060403050404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1200" dirty="0">
                <a:solidFill>
                  <a:schemeClr val="bg1"/>
                </a:solidFill>
                <a:latin typeface="Verdana" panose="020B0604030504040204" pitchFamily="34" charset="0"/>
                <a:ea typeface="Calibri" panose="020F0502020204030204" pitchFamily="34" charset="0"/>
                <a:cs typeface="Times New Roman" panose="02020603050405020304" pitchFamily="18" charset="0"/>
              </a:rPr>
              <a:t>Well done on completing this planner and creating your compelling Unique Value Proposition. You’ve taken a big step forward in your marketing effectiveness.</a:t>
            </a:r>
          </a:p>
          <a:p>
            <a:pPr>
              <a:lnSpc>
                <a:spcPct val="130000"/>
              </a:lnSpc>
              <a:spcAft>
                <a:spcPts val="800"/>
              </a:spcAft>
            </a:pPr>
            <a:endParaRPr lang="en-US" sz="1200" dirty="0">
              <a:solidFill>
                <a:schemeClr val="bg1"/>
              </a:solidFill>
              <a:latin typeface="Verdana" panose="020B060403050404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1200" dirty="0">
                <a:solidFill>
                  <a:schemeClr val="bg1"/>
                </a:solidFill>
                <a:latin typeface="Verdana" panose="020B0604030504040204" pitchFamily="34" charset="0"/>
                <a:ea typeface="Calibri" panose="020F0502020204030204" pitchFamily="34" charset="0"/>
                <a:cs typeface="Times New Roman" panose="02020603050405020304" pitchFamily="18" charset="0"/>
              </a:rPr>
              <a:t>Remember, a strong UVP is a living, breathing part of your business strategy, evolving as your business grows. Stay tuned in to your customers' feedback, checking in with them on a regular basis. And keep a close eye on market trends that could affect your business and marketing. This continuous learning and improvement will ensure your UVP remains relevant and impactful.</a:t>
            </a:r>
          </a:p>
          <a:p>
            <a:pPr>
              <a:lnSpc>
                <a:spcPct val="130000"/>
              </a:lnSpc>
              <a:spcAft>
                <a:spcPts val="800"/>
              </a:spcAft>
            </a:pPr>
            <a:endParaRPr lang="en-US" sz="1200" dirty="0">
              <a:solidFill>
                <a:schemeClr val="bg1"/>
              </a:solidFill>
              <a:latin typeface="Verdana" panose="020B0604030504040204" pitchFamily="34" charset="0"/>
              <a:ea typeface="Calibri" panose="020F0502020204030204" pitchFamily="34" charset="0"/>
              <a:cs typeface="Times New Roman" panose="02020603050405020304" pitchFamily="18" charset="0"/>
            </a:endParaRPr>
          </a:p>
          <a:p>
            <a:pPr>
              <a:lnSpc>
                <a:spcPct val="130000"/>
              </a:lnSpc>
              <a:spcAft>
                <a:spcPts val="800"/>
              </a:spcAft>
            </a:pPr>
            <a:endParaRPr lang="en-US" sz="1200" dirty="0">
              <a:solidFill>
                <a:schemeClr val="bg1"/>
              </a:solidFill>
              <a:latin typeface="Verdana" panose="020B0604030504040204" pitchFamily="34" charset="0"/>
              <a:ea typeface="Calibri" panose="020F0502020204030204" pitchFamily="34" charset="0"/>
              <a:cs typeface="Times New Roman" panose="02020603050405020304" pitchFamily="18" charset="0"/>
            </a:endParaRPr>
          </a:p>
          <a:p>
            <a:pPr>
              <a:lnSpc>
                <a:spcPct val="130000"/>
              </a:lnSpc>
              <a:spcAft>
                <a:spcPts val="800"/>
              </a:spcAft>
            </a:pPr>
            <a:endParaRPr lang="en-US" sz="1200" dirty="0">
              <a:solidFill>
                <a:schemeClr val="bg1"/>
              </a:solidFill>
              <a:latin typeface="Verdana" panose="020B0604030504040204" pitchFamily="34" charset="0"/>
              <a:ea typeface="Calibri" panose="020F0502020204030204" pitchFamily="34" charset="0"/>
              <a:cs typeface="Times New Roman" panose="02020603050405020304" pitchFamily="18" charset="0"/>
            </a:endParaRPr>
          </a:p>
          <a:p>
            <a:pPr>
              <a:lnSpc>
                <a:spcPct val="130000"/>
              </a:lnSpc>
              <a:spcAft>
                <a:spcPts val="800"/>
              </a:spcAft>
            </a:pPr>
            <a:endParaRPr lang="en-US" sz="1200" dirty="0">
              <a:solidFill>
                <a:schemeClr val="bg1"/>
              </a:solidFill>
              <a:latin typeface="Verdana" panose="020B0604030504040204" pitchFamily="34" charset="0"/>
              <a:ea typeface="Calibri" panose="020F0502020204030204" pitchFamily="34" charset="0"/>
              <a:cs typeface="Times New Roman" panose="02020603050405020304" pitchFamily="18" charset="0"/>
            </a:endParaRPr>
          </a:p>
          <a:p>
            <a:pPr>
              <a:lnSpc>
                <a:spcPct val="130000"/>
              </a:lnSpc>
              <a:spcAft>
                <a:spcPts val="800"/>
              </a:spcAft>
            </a:pPr>
            <a:endParaRPr lang="en-US" sz="1200" dirty="0">
              <a:solidFill>
                <a:schemeClr val="bg1"/>
              </a:solidFill>
              <a:latin typeface="Verdana" panose="020B0604030504040204" pitchFamily="34" charset="0"/>
              <a:ea typeface="Calibri" panose="020F0502020204030204" pitchFamily="34" charset="0"/>
              <a:cs typeface="Times New Roman" panose="02020603050405020304" pitchFamily="18" charset="0"/>
            </a:endParaRPr>
          </a:p>
          <a:p>
            <a:pPr>
              <a:lnSpc>
                <a:spcPct val="130000"/>
              </a:lnSpc>
              <a:spcAft>
                <a:spcPts val="800"/>
              </a:spcAft>
            </a:pPr>
            <a:endParaRPr lang="en-US" sz="1200" dirty="0">
              <a:solidFill>
                <a:schemeClr val="bg1"/>
              </a:solidFill>
              <a:latin typeface="Verdana" panose="020B0604030504040204" pitchFamily="34" charset="0"/>
              <a:ea typeface="Calibri" panose="020F0502020204030204" pitchFamily="34" charset="0"/>
              <a:cs typeface="Times New Roman" panose="02020603050405020304" pitchFamily="18" charset="0"/>
            </a:endParaRPr>
          </a:p>
          <a:p>
            <a:pPr>
              <a:lnSpc>
                <a:spcPct val="130000"/>
              </a:lnSpc>
              <a:spcAft>
                <a:spcPts val="800"/>
              </a:spcAft>
            </a:pPr>
            <a:endParaRPr lang="en-US" sz="1200" dirty="0">
              <a:solidFill>
                <a:schemeClr val="bg1"/>
              </a:solidFill>
              <a:latin typeface="Verdana" panose="020B0604030504040204" pitchFamily="34" charset="0"/>
              <a:ea typeface="Calibri" panose="020F0502020204030204" pitchFamily="34" charset="0"/>
              <a:cs typeface="Times New Roman" panose="02020603050405020304" pitchFamily="18" charset="0"/>
            </a:endParaRPr>
          </a:p>
          <a:p>
            <a:pPr>
              <a:lnSpc>
                <a:spcPct val="130000"/>
              </a:lnSpc>
              <a:spcAft>
                <a:spcPts val="800"/>
              </a:spcAft>
            </a:pPr>
            <a:endParaRPr lang="en-US" sz="1200" dirty="0">
              <a:solidFill>
                <a:schemeClr val="bg1"/>
              </a:solidFill>
              <a:latin typeface="Verdana" panose="020B0604030504040204" pitchFamily="34" charset="0"/>
              <a:ea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a:t>Create Your Unique Value Proposition Planner</a:t>
            </a:r>
            <a:endParaRPr lang="en-GB" dirty="0"/>
          </a:p>
        </p:txBody>
      </p:sp>
      <p:pic>
        <p:nvPicPr>
          <p:cNvPr id="4" name="Picture 3" descr="A red and black logo&#10;&#10;Description automatically generated">
            <a:extLst>
              <a:ext uri="{FF2B5EF4-FFF2-40B4-BE49-F238E27FC236}">
                <a16:creationId xmlns:a16="http://schemas.microsoft.com/office/drawing/2014/main" id="{E37DC3A4-8616-1706-6309-C7A0F43F39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21378798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85A9D64-7FA4-4ECB-A4C9-BC6FB0439F41}"/>
              </a:ext>
            </a:extLst>
          </p:cNvPr>
          <p:cNvSpPr>
            <a:spLocks noGrp="1"/>
          </p:cNvSpPr>
          <p:nvPr>
            <p:ph type="ftr" sz="quarter" idx="11"/>
          </p:nvPr>
        </p:nvSpPr>
        <p:spPr/>
        <p:txBody>
          <a:bodyPr/>
          <a:lstStyle/>
          <a:p>
            <a:r>
              <a:rPr lang="en-US"/>
              <a:t>Create Your Unique Value Proposition Planner</a:t>
            </a:r>
            <a:endParaRPr lang="en-GB" dirty="0"/>
          </a:p>
        </p:txBody>
      </p:sp>
      <p:graphicFrame>
        <p:nvGraphicFramePr>
          <p:cNvPr id="3" name="Table 3">
            <a:extLst>
              <a:ext uri="{FF2B5EF4-FFF2-40B4-BE49-F238E27FC236}">
                <a16:creationId xmlns:a16="http://schemas.microsoft.com/office/drawing/2014/main" id="{D0B62850-FAD4-9DDF-7FEB-42056C82DA5E}"/>
              </a:ext>
            </a:extLst>
          </p:cNvPr>
          <p:cNvGraphicFramePr>
            <a:graphicFrameLocks noGrp="1"/>
          </p:cNvGraphicFramePr>
          <p:nvPr/>
        </p:nvGraphicFramePr>
        <p:xfrm>
          <a:off x="620927" y="2815280"/>
          <a:ext cx="5616146" cy="6031584"/>
        </p:xfrm>
        <a:graphic>
          <a:graphicData uri="http://schemas.openxmlformats.org/drawingml/2006/table">
            <a:tbl>
              <a:tblPr firstRow="1" bandRow="1">
                <a:tableStyleId>{5C22544A-7EE6-4342-B048-85BDC9FD1C3A}</a:tableStyleId>
              </a:tblPr>
              <a:tblGrid>
                <a:gridCol w="5616146">
                  <a:extLst>
                    <a:ext uri="{9D8B030D-6E8A-4147-A177-3AD203B41FA5}">
                      <a16:colId xmlns:a16="http://schemas.microsoft.com/office/drawing/2014/main" val="3462950126"/>
                    </a:ext>
                  </a:extLst>
                </a:gridCol>
              </a:tblGrid>
              <a:tr h="6031584">
                <a:tc>
                  <a:txBody>
                    <a:bodyPr/>
                    <a:lstStyle/>
                    <a:p>
                      <a:endParaRPr lang="en-US" sz="1500" dirty="0"/>
                    </a:p>
                  </a:txBody>
                  <a:tcPr>
                    <a:solidFill>
                      <a:schemeClr val="tx1"/>
                    </a:solidFill>
                  </a:tcPr>
                </a:tc>
                <a:extLst>
                  <a:ext uri="{0D108BD9-81ED-4DB2-BD59-A6C34878D82A}">
                    <a16:rowId xmlns:a16="http://schemas.microsoft.com/office/drawing/2014/main" val="3259146471"/>
                  </a:ext>
                </a:extLst>
              </a:tr>
            </a:tbl>
          </a:graphicData>
        </a:graphic>
      </p:graphicFrame>
      <p:sp>
        <p:nvSpPr>
          <p:cNvPr id="12" name="TextBox 11">
            <a:extLst>
              <a:ext uri="{FF2B5EF4-FFF2-40B4-BE49-F238E27FC236}">
                <a16:creationId xmlns:a16="http://schemas.microsoft.com/office/drawing/2014/main" id="{A3D6F211-E999-44F4-AEBF-900024404B4E}"/>
              </a:ext>
            </a:extLst>
          </p:cNvPr>
          <p:cNvSpPr txBox="1"/>
          <p:nvPr/>
        </p:nvSpPr>
        <p:spPr>
          <a:xfrm>
            <a:off x="719599" y="675898"/>
            <a:ext cx="3433482" cy="1446550"/>
          </a:xfrm>
          <a:prstGeom prst="rect">
            <a:avLst/>
          </a:prstGeom>
          <a:noFill/>
        </p:spPr>
        <p:txBody>
          <a:bodyPr wrap="square">
            <a:spAutoFit/>
          </a:bodyPr>
          <a:lstStyle/>
          <a:p>
            <a:endParaRPr lang="en-US" sz="2800" b="1" dirty="0">
              <a:solidFill>
                <a:schemeClr val="tx1">
                  <a:lumMod val="85000"/>
                  <a:lumOff val="15000"/>
                </a:schemeClr>
              </a:solidFill>
              <a:latin typeface="Santorini" pitchFamily="50" charset="0"/>
              <a:ea typeface="Verdana" panose="020B0604030504040204" pitchFamily="34" charset="0"/>
            </a:endParaRPr>
          </a:p>
          <a:p>
            <a:r>
              <a:rPr lang="en-US" sz="3200" b="1" dirty="0">
                <a:solidFill>
                  <a:schemeClr val="tx1">
                    <a:lumMod val="85000"/>
                    <a:lumOff val="15000"/>
                  </a:schemeClr>
                </a:solidFill>
                <a:latin typeface="Century Gothic" panose="020B0502020202020204" pitchFamily="34" charset="0"/>
                <a:ea typeface="Verdana" panose="020B0604030504040204" pitchFamily="34" charset="0"/>
              </a:rPr>
              <a:t>Notes</a:t>
            </a:r>
          </a:p>
          <a:p>
            <a:endParaRPr lang="en-US" sz="2800" b="1" dirty="0">
              <a:solidFill>
                <a:schemeClr val="tx1">
                  <a:lumMod val="85000"/>
                  <a:lumOff val="15000"/>
                </a:schemeClr>
              </a:solidFill>
              <a:latin typeface="Santorini" pitchFamily="50" charset="0"/>
              <a:ea typeface="Verdana" panose="020B0604030504040204" pitchFamily="34" charset="0"/>
            </a:endParaRPr>
          </a:p>
        </p:txBody>
      </p:sp>
      <p:pic>
        <p:nvPicPr>
          <p:cNvPr id="4" name="Picture 3" descr="A red and black logo&#10;&#10;Description automatically generated">
            <a:extLst>
              <a:ext uri="{FF2B5EF4-FFF2-40B4-BE49-F238E27FC236}">
                <a16:creationId xmlns:a16="http://schemas.microsoft.com/office/drawing/2014/main" id="{DBFF7948-7B84-4BF1-4C4E-EADEA7DC55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35817261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85A9D64-7FA4-4ECB-A4C9-BC6FB0439F41}"/>
              </a:ext>
            </a:extLst>
          </p:cNvPr>
          <p:cNvSpPr>
            <a:spLocks noGrp="1"/>
          </p:cNvSpPr>
          <p:nvPr>
            <p:ph type="ftr" sz="quarter" idx="11"/>
          </p:nvPr>
        </p:nvSpPr>
        <p:spPr/>
        <p:txBody>
          <a:bodyPr/>
          <a:lstStyle/>
          <a:p>
            <a:r>
              <a:rPr lang="en-US"/>
              <a:t>Create Your Unique Value Proposition Planner</a:t>
            </a:r>
            <a:endParaRPr lang="en-GB" dirty="0"/>
          </a:p>
        </p:txBody>
      </p:sp>
      <p:graphicFrame>
        <p:nvGraphicFramePr>
          <p:cNvPr id="3" name="Table 3">
            <a:extLst>
              <a:ext uri="{FF2B5EF4-FFF2-40B4-BE49-F238E27FC236}">
                <a16:creationId xmlns:a16="http://schemas.microsoft.com/office/drawing/2014/main" id="{D0B62850-FAD4-9DDF-7FEB-42056C82DA5E}"/>
              </a:ext>
            </a:extLst>
          </p:cNvPr>
          <p:cNvGraphicFramePr>
            <a:graphicFrameLocks noGrp="1"/>
          </p:cNvGraphicFramePr>
          <p:nvPr/>
        </p:nvGraphicFramePr>
        <p:xfrm>
          <a:off x="620927" y="2815280"/>
          <a:ext cx="5616146" cy="6031584"/>
        </p:xfrm>
        <a:graphic>
          <a:graphicData uri="http://schemas.openxmlformats.org/drawingml/2006/table">
            <a:tbl>
              <a:tblPr firstRow="1" bandRow="1">
                <a:tableStyleId>{5C22544A-7EE6-4342-B048-85BDC9FD1C3A}</a:tableStyleId>
              </a:tblPr>
              <a:tblGrid>
                <a:gridCol w="5616146">
                  <a:extLst>
                    <a:ext uri="{9D8B030D-6E8A-4147-A177-3AD203B41FA5}">
                      <a16:colId xmlns:a16="http://schemas.microsoft.com/office/drawing/2014/main" val="3462950126"/>
                    </a:ext>
                  </a:extLst>
                </a:gridCol>
              </a:tblGrid>
              <a:tr h="6031584">
                <a:tc>
                  <a:txBody>
                    <a:bodyPr/>
                    <a:lstStyle/>
                    <a:p>
                      <a:endParaRPr lang="en-US" sz="1500" dirty="0"/>
                    </a:p>
                  </a:txBody>
                  <a:tcPr>
                    <a:solidFill>
                      <a:schemeClr val="tx1"/>
                    </a:solidFill>
                  </a:tcPr>
                </a:tc>
                <a:extLst>
                  <a:ext uri="{0D108BD9-81ED-4DB2-BD59-A6C34878D82A}">
                    <a16:rowId xmlns:a16="http://schemas.microsoft.com/office/drawing/2014/main" val="3259146471"/>
                  </a:ext>
                </a:extLst>
              </a:tr>
            </a:tbl>
          </a:graphicData>
        </a:graphic>
      </p:graphicFrame>
      <p:sp>
        <p:nvSpPr>
          <p:cNvPr id="12" name="TextBox 11">
            <a:extLst>
              <a:ext uri="{FF2B5EF4-FFF2-40B4-BE49-F238E27FC236}">
                <a16:creationId xmlns:a16="http://schemas.microsoft.com/office/drawing/2014/main" id="{A3D6F211-E999-44F4-AEBF-900024404B4E}"/>
              </a:ext>
            </a:extLst>
          </p:cNvPr>
          <p:cNvSpPr txBox="1"/>
          <p:nvPr/>
        </p:nvSpPr>
        <p:spPr>
          <a:xfrm>
            <a:off x="773387" y="662451"/>
            <a:ext cx="3433482" cy="1446550"/>
          </a:xfrm>
          <a:prstGeom prst="rect">
            <a:avLst/>
          </a:prstGeom>
          <a:noFill/>
        </p:spPr>
        <p:txBody>
          <a:bodyPr wrap="square">
            <a:spAutoFit/>
          </a:bodyPr>
          <a:lstStyle/>
          <a:p>
            <a:endParaRPr lang="en-US" sz="2800" b="1" dirty="0">
              <a:solidFill>
                <a:schemeClr val="tx1">
                  <a:lumMod val="85000"/>
                  <a:lumOff val="15000"/>
                </a:schemeClr>
              </a:solidFill>
              <a:latin typeface="Santorini" pitchFamily="50" charset="0"/>
              <a:ea typeface="Verdana" panose="020B0604030504040204" pitchFamily="34" charset="0"/>
            </a:endParaRPr>
          </a:p>
          <a:p>
            <a:r>
              <a:rPr lang="en-US" sz="3200" b="1" dirty="0">
                <a:solidFill>
                  <a:schemeClr val="tx1">
                    <a:lumMod val="85000"/>
                    <a:lumOff val="15000"/>
                  </a:schemeClr>
                </a:solidFill>
                <a:latin typeface="Century Gothic" panose="020B0502020202020204" pitchFamily="34" charset="0"/>
                <a:ea typeface="Verdana" panose="020B0604030504040204" pitchFamily="34" charset="0"/>
              </a:rPr>
              <a:t>Notes</a:t>
            </a:r>
          </a:p>
          <a:p>
            <a:endParaRPr lang="en-US" sz="2800" b="1" dirty="0">
              <a:solidFill>
                <a:schemeClr val="tx1">
                  <a:lumMod val="85000"/>
                  <a:lumOff val="15000"/>
                </a:schemeClr>
              </a:solidFill>
              <a:latin typeface="Santorini" pitchFamily="50" charset="0"/>
              <a:ea typeface="Verdana" panose="020B0604030504040204" pitchFamily="34" charset="0"/>
            </a:endParaRPr>
          </a:p>
        </p:txBody>
      </p:sp>
      <p:pic>
        <p:nvPicPr>
          <p:cNvPr id="4" name="Picture 3" descr="A red and black logo&#10;&#10;Description automatically generated">
            <a:extLst>
              <a:ext uri="{FF2B5EF4-FFF2-40B4-BE49-F238E27FC236}">
                <a16:creationId xmlns:a16="http://schemas.microsoft.com/office/drawing/2014/main" id="{4F1811B6-E687-9B13-411A-29976BA6C8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31549604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85A9D64-7FA4-4ECB-A4C9-BC6FB0439F41}"/>
              </a:ext>
            </a:extLst>
          </p:cNvPr>
          <p:cNvSpPr>
            <a:spLocks noGrp="1"/>
          </p:cNvSpPr>
          <p:nvPr>
            <p:ph type="ftr" sz="quarter" idx="11"/>
          </p:nvPr>
        </p:nvSpPr>
        <p:spPr/>
        <p:txBody>
          <a:bodyPr/>
          <a:lstStyle/>
          <a:p>
            <a:r>
              <a:rPr lang="en-US"/>
              <a:t>Create Your Unique Value Proposition Planner</a:t>
            </a:r>
            <a:endParaRPr lang="en-GB" dirty="0"/>
          </a:p>
        </p:txBody>
      </p:sp>
      <p:graphicFrame>
        <p:nvGraphicFramePr>
          <p:cNvPr id="3" name="Table 3">
            <a:extLst>
              <a:ext uri="{FF2B5EF4-FFF2-40B4-BE49-F238E27FC236}">
                <a16:creationId xmlns:a16="http://schemas.microsoft.com/office/drawing/2014/main" id="{D0B62850-FAD4-9DDF-7FEB-42056C82DA5E}"/>
              </a:ext>
            </a:extLst>
          </p:cNvPr>
          <p:cNvGraphicFramePr>
            <a:graphicFrameLocks noGrp="1"/>
          </p:cNvGraphicFramePr>
          <p:nvPr/>
        </p:nvGraphicFramePr>
        <p:xfrm>
          <a:off x="620927" y="2815280"/>
          <a:ext cx="5616146" cy="6031584"/>
        </p:xfrm>
        <a:graphic>
          <a:graphicData uri="http://schemas.openxmlformats.org/drawingml/2006/table">
            <a:tbl>
              <a:tblPr firstRow="1" bandRow="1">
                <a:tableStyleId>{5C22544A-7EE6-4342-B048-85BDC9FD1C3A}</a:tableStyleId>
              </a:tblPr>
              <a:tblGrid>
                <a:gridCol w="5616146">
                  <a:extLst>
                    <a:ext uri="{9D8B030D-6E8A-4147-A177-3AD203B41FA5}">
                      <a16:colId xmlns:a16="http://schemas.microsoft.com/office/drawing/2014/main" val="3462950126"/>
                    </a:ext>
                  </a:extLst>
                </a:gridCol>
              </a:tblGrid>
              <a:tr h="6031584">
                <a:tc>
                  <a:txBody>
                    <a:bodyPr/>
                    <a:lstStyle/>
                    <a:p>
                      <a:endParaRPr lang="en-US" sz="1500" dirty="0"/>
                    </a:p>
                  </a:txBody>
                  <a:tcPr>
                    <a:solidFill>
                      <a:schemeClr val="tx1"/>
                    </a:solidFill>
                  </a:tcPr>
                </a:tc>
                <a:extLst>
                  <a:ext uri="{0D108BD9-81ED-4DB2-BD59-A6C34878D82A}">
                    <a16:rowId xmlns:a16="http://schemas.microsoft.com/office/drawing/2014/main" val="3259146471"/>
                  </a:ext>
                </a:extLst>
              </a:tr>
            </a:tbl>
          </a:graphicData>
        </a:graphic>
      </p:graphicFrame>
      <p:sp>
        <p:nvSpPr>
          <p:cNvPr id="12" name="TextBox 11">
            <a:extLst>
              <a:ext uri="{FF2B5EF4-FFF2-40B4-BE49-F238E27FC236}">
                <a16:creationId xmlns:a16="http://schemas.microsoft.com/office/drawing/2014/main" id="{A3D6F211-E999-44F4-AEBF-900024404B4E}"/>
              </a:ext>
            </a:extLst>
          </p:cNvPr>
          <p:cNvSpPr txBox="1"/>
          <p:nvPr/>
        </p:nvSpPr>
        <p:spPr>
          <a:xfrm>
            <a:off x="773387" y="652186"/>
            <a:ext cx="3433482" cy="1446550"/>
          </a:xfrm>
          <a:prstGeom prst="rect">
            <a:avLst/>
          </a:prstGeom>
          <a:noFill/>
        </p:spPr>
        <p:txBody>
          <a:bodyPr wrap="square">
            <a:spAutoFit/>
          </a:bodyPr>
          <a:lstStyle/>
          <a:p>
            <a:endParaRPr lang="en-US" sz="2800" b="1" dirty="0">
              <a:solidFill>
                <a:schemeClr val="tx1">
                  <a:lumMod val="85000"/>
                  <a:lumOff val="15000"/>
                </a:schemeClr>
              </a:solidFill>
              <a:latin typeface="Santorini" pitchFamily="50" charset="0"/>
              <a:ea typeface="Verdana" panose="020B0604030504040204" pitchFamily="34" charset="0"/>
            </a:endParaRPr>
          </a:p>
          <a:p>
            <a:r>
              <a:rPr lang="en-US" sz="3200" b="1" dirty="0">
                <a:solidFill>
                  <a:schemeClr val="tx1">
                    <a:lumMod val="85000"/>
                    <a:lumOff val="15000"/>
                  </a:schemeClr>
                </a:solidFill>
                <a:latin typeface="Century Gothic" panose="020B0502020202020204" pitchFamily="34" charset="0"/>
                <a:ea typeface="Verdana" panose="020B0604030504040204" pitchFamily="34" charset="0"/>
              </a:rPr>
              <a:t>Notes</a:t>
            </a:r>
          </a:p>
          <a:p>
            <a:endParaRPr lang="en-US" sz="2800" b="1" dirty="0">
              <a:solidFill>
                <a:schemeClr val="tx1">
                  <a:lumMod val="85000"/>
                  <a:lumOff val="15000"/>
                </a:schemeClr>
              </a:solidFill>
              <a:latin typeface="Santorini" pitchFamily="50" charset="0"/>
              <a:ea typeface="Verdana" panose="020B0604030504040204" pitchFamily="34" charset="0"/>
            </a:endParaRPr>
          </a:p>
        </p:txBody>
      </p:sp>
      <p:pic>
        <p:nvPicPr>
          <p:cNvPr id="4" name="Picture 3" descr="A red and black logo&#10;&#10;Description automatically generated">
            <a:extLst>
              <a:ext uri="{FF2B5EF4-FFF2-40B4-BE49-F238E27FC236}">
                <a16:creationId xmlns:a16="http://schemas.microsoft.com/office/drawing/2014/main" id="{722805B7-FE19-554D-3AE1-1D9B7A425A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37736287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85A9D64-7FA4-4ECB-A4C9-BC6FB0439F41}"/>
              </a:ext>
            </a:extLst>
          </p:cNvPr>
          <p:cNvSpPr>
            <a:spLocks noGrp="1"/>
          </p:cNvSpPr>
          <p:nvPr>
            <p:ph type="ftr" sz="quarter" idx="11"/>
          </p:nvPr>
        </p:nvSpPr>
        <p:spPr/>
        <p:txBody>
          <a:bodyPr/>
          <a:lstStyle/>
          <a:p>
            <a:r>
              <a:rPr lang="en-US"/>
              <a:t>Create Your Unique Value Proposition Planner</a:t>
            </a:r>
            <a:endParaRPr lang="en-GB" dirty="0"/>
          </a:p>
        </p:txBody>
      </p:sp>
      <p:graphicFrame>
        <p:nvGraphicFramePr>
          <p:cNvPr id="3" name="Table 3">
            <a:extLst>
              <a:ext uri="{FF2B5EF4-FFF2-40B4-BE49-F238E27FC236}">
                <a16:creationId xmlns:a16="http://schemas.microsoft.com/office/drawing/2014/main" id="{D0B62850-FAD4-9DDF-7FEB-42056C82DA5E}"/>
              </a:ext>
            </a:extLst>
          </p:cNvPr>
          <p:cNvGraphicFramePr>
            <a:graphicFrameLocks noGrp="1"/>
          </p:cNvGraphicFramePr>
          <p:nvPr/>
        </p:nvGraphicFramePr>
        <p:xfrm>
          <a:off x="620927" y="2815280"/>
          <a:ext cx="5616146" cy="6031584"/>
        </p:xfrm>
        <a:graphic>
          <a:graphicData uri="http://schemas.openxmlformats.org/drawingml/2006/table">
            <a:tbl>
              <a:tblPr firstRow="1" bandRow="1">
                <a:tableStyleId>{5C22544A-7EE6-4342-B048-85BDC9FD1C3A}</a:tableStyleId>
              </a:tblPr>
              <a:tblGrid>
                <a:gridCol w="5616146">
                  <a:extLst>
                    <a:ext uri="{9D8B030D-6E8A-4147-A177-3AD203B41FA5}">
                      <a16:colId xmlns:a16="http://schemas.microsoft.com/office/drawing/2014/main" val="3462950126"/>
                    </a:ext>
                  </a:extLst>
                </a:gridCol>
              </a:tblGrid>
              <a:tr h="6031584">
                <a:tc>
                  <a:txBody>
                    <a:bodyPr/>
                    <a:lstStyle/>
                    <a:p>
                      <a:endParaRPr lang="en-US" sz="1500" dirty="0"/>
                    </a:p>
                  </a:txBody>
                  <a:tcPr>
                    <a:solidFill>
                      <a:schemeClr val="tx1"/>
                    </a:solidFill>
                  </a:tcPr>
                </a:tc>
                <a:extLst>
                  <a:ext uri="{0D108BD9-81ED-4DB2-BD59-A6C34878D82A}">
                    <a16:rowId xmlns:a16="http://schemas.microsoft.com/office/drawing/2014/main" val="3259146471"/>
                  </a:ext>
                </a:extLst>
              </a:tr>
            </a:tbl>
          </a:graphicData>
        </a:graphic>
      </p:graphicFrame>
      <p:sp>
        <p:nvSpPr>
          <p:cNvPr id="12" name="TextBox 11">
            <a:extLst>
              <a:ext uri="{FF2B5EF4-FFF2-40B4-BE49-F238E27FC236}">
                <a16:creationId xmlns:a16="http://schemas.microsoft.com/office/drawing/2014/main" id="{A3D6F211-E999-44F4-AEBF-900024404B4E}"/>
              </a:ext>
            </a:extLst>
          </p:cNvPr>
          <p:cNvSpPr txBox="1"/>
          <p:nvPr/>
        </p:nvSpPr>
        <p:spPr>
          <a:xfrm>
            <a:off x="786834" y="662451"/>
            <a:ext cx="3433482" cy="1446550"/>
          </a:xfrm>
          <a:prstGeom prst="rect">
            <a:avLst/>
          </a:prstGeom>
          <a:noFill/>
        </p:spPr>
        <p:txBody>
          <a:bodyPr wrap="square">
            <a:spAutoFit/>
          </a:bodyPr>
          <a:lstStyle/>
          <a:p>
            <a:endParaRPr lang="en-US" sz="2800" b="1" dirty="0">
              <a:solidFill>
                <a:schemeClr val="tx1">
                  <a:lumMod val="85000"/>
                  <a:lumOff val="15000"/>
                </a:schemeClr>
              </a:solidFill>
              <a:latin typeface="Santorini" pitchFamily="50" charset="0"/>
              <a:ea typeface="Verdana" panose="020B0604030504040204" pitchFamily="34" charset="0"/>
            </a:endParaRPr>
          </a:p>
          <a:p>
            <a:r>
              <a:rPr lang="en-US" sz="3200" b="1" dirty="0">
                <a:solidFill>
                  <a:schemeClr val="tx1">
                    <a:lumMod val="85000"/>
                    <a:lumOff val="15000"/>
                  </a:schemeClr>
                </a:solidFill>
                <a:latin typeface="Century Gothic" panose="020B0502020202020204" pitchFamily="34" charset="0"/>
                <a:ea typeface="Verdana" panose="020B0604030504040204" pitchFamily="34" charset="0"/>
              </a:rPr>
              <a:t>Notes</a:t>
            </a:r>
          </a:p>
          <a:p>
            <a:endParaRPr lang="en-US" sz="2800" b="1" dirty="0">
              <a:solidFill>
                <a:schemeClr val="tx1">
                  <a:lumMod val="85000"/>
                  <a:lumOff val="15000"/>
                </a:schemeClr>
              </a:solidFill>
              <a:latin typeface="Santorini" pitchFamily="50" charset="0"/>
              <a:ea typeface="Verdana" panose="020B0604030504040204" pitchFamily="34" charset="0"/>
            </a:endParaRPr>
          </a:p>
        </p:txBody>
      </p:sp>
      <p:pic>
        <p:nvPicPr>
          <p:cNvPr id="4" name="Picture 3" descr="A red and black logo&#10;&#10;Description automatically generated">
            <a:extLst>
              <a:ext uri="{FF2B5EF4-FFF2-40B4-BE49-F238E27FC236}">
                <a16:creationId xmlns:a16="http://schemas.microsoft.com/office/drawing/2014/main" id="{938DE4F6-E2C8-0652-5D84-7E12A1CA6A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40761896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85A9D64-7FA4-4ECB-A4C9-BC6FB0439F41}"/>
              </a:ext>
            </a:extLst>
          </p:cNvPr>
          <p:cNvSpPr>
            <a:spLocks noGrp="1"/>
          </p:cNvSpPr>
          <p:nvPr>
            <p:ph type="ftr" sz="quarter" idx="11"/>
          </p:nvPr>
        </p:nvSpPr>
        <p:spPr/>
        <p:txBody>
          <a:bodyPr/>
          <a:lstStyle/>
          <a:p>
            <a:r>
              <a:rPr lang="en-US"/>
              <a:t>Create Your Unique Value Proposition Planner</a:t>
            </a:r>
            <a:endParaRPr lang="en-GB" dirty="0"/>
          </a:p>
        </p:txBody>
      </p:sp>
      <p:graphicFrame>
        <p:nvGraphicFramePr>
          <p:cNvPr id="3" name="Table 3">
            <a:extLst>
              <a:ext uri="{FF2B5EF4-FFF2-40B4-BE49-F238E27FC236}">
                <a16:creationId xmlns:a16="http://schemas.microsoft.com/office/drawing/2014/main" id="{D0B62850-FAD4-9DDF-7FEB-42056C82DA5E}"/>
              </a:ext>
            </a:extLst>
          </p:cNvPr>
          <p:cNvGraphicFramePr>
            <a:graphicFrameLocks noGrp="1"/>
          </p:cNvGraphicFramePr>
          <p:nvPr/>
        </p:nvGraphicFramePr>
        <p:xfrm>
          <a:off x="620927" y="2815280"/>
          <a:ext cx="5616146" cy="6031584"/>
        </p:xfrm>
        <a:graphic>
          <a:graphicData uri="http://schemas.openxmlformats.org/drawingml/2006/table">
            <a:tbl>
              <a:tblPr firstRow="1" bandRow="1">
                <a:tableStyleId>{5C22544A-7EE6-4342-B048-85BDC9FD1C3A}</a:tableStyleId>
              </a:tblPr>
              <a:tblGrid>
                <a:gridCol w="5616146">
                  <a:extLst>
                    <a:ext uri="{9D8B030D-6E8A-4147-A177-3AD203B41FA5}">
                      <a16:colId xmlns:a16="http://schemas.microsoft.com/office/drawing/2014/main" val="3462950126"/>
                    </a:ext>
                  </a:extLst>
                </a:gridCol>
              </a:tblGrid>
              <a:tr h="6031584">
                <a:tc>
                  <a:txBody>
                    <a:bodyPr/>
                    <a:lstStyle/>
                    <a:p>
                      <a:endParaRPr lang="en-US" sz="1500" dirty="0"/>
                    </a:p>
                  </a:txBody>
                  <a:tcPr>
                    <a:solidFill>
                      <a:schemeClr val="tx1"/>
                    </a:solidFill>
                  </a:tcPr>
                </a:tc>
                <a:extLst>
                  <a:ext uri="{0D108BD9-81ED-4DB2-BD59-A6C34878D82A}">
                    <a16:rowId xmlns:a16="http://schemas.microsoft.com/office/drawing/2014/main" val="3259146471"/>
                  </a:ext>
                </a:extLst>
              </a:tr>
            </a:tbl>
          </a:graphicData>
        </a:graphic>
      </p:graphicFrame>
      <p:sp>
        <p:nvSpPr>
          <p:cNvPr id="12" name="TextBox 11">
            <a:extLst>
              <a:ext uri="{FF2B5EF4-FFF2-40B4-BE49-F238E27FC236}">
                <a16:creationId xmlns:a16="http://schemas.microsoft.com/office/drawing/2014/main" id="{A3D6F211-E999-44F4-AEBF-900024404B4E}"/>
              </a:ext>
            </a:extLst>
          </p:cNvPr>
          <p:cNvSpPr txBox="1"/>
          <p:nvPr/>
        </p:nvSpPr>
        <p:spPr>
          <a:xfrm>
            <a:off x="759940" y="652186"/>
            <a:ext cx="3433482" cy="1446550"/>
          </a:xfrm>
          <a:prstGeom prst="rect">
            <a:avLst/>
          </a:prstGeom>
          <a:noFill/>
        </p:spPr>
        <p:txBody>
          <a:bodyPr wrap="square">
            <a:spAutoFit/>
          </a:bodyPr>
          <a:lstStyle/>
          <a:p>
            <a:endParaRPr lang="en-US" sz="2800" b="1" dirty="0">
              <a:solidFill>
                <a:schemeClr val="tx1">
                  <a:lumMod val="85000"/>
                  <a:lumOff val="15000"/>
                </a:schemeClr>
              </a:solidFill>
              <a:latin typeface="Santorini" pitchFamily="50" charset="0"/>
              <a:ea typeface="Verdana" panose="020B0604030504040204" pitchFamily="34" charset="0"/>
            </a:endParaRPr>
          </a:p>
          <a:p>
            <a:r>
              <a:rPr lang="en-US" sz="3200" b="1" dirty="0">
                <a:solidFill>
                  <a:schemeClr val="tx1">
                    <a:lumMod val="85000"/>
                    <a:lumOff val="15000"/>
                  </a:schemeClr>
                </a:solidFill>
                <a:latin typeface="Century Gothic" panose="020B0502020202020204" pitchFamily="34" charset="0"/>
                <a:ea typeface="Verdana" panose="020B0604030504040204" pitchFamily="34" charset="0"/>
              </a:rPr>
              <a:t>Notes</a:t>
            </a:r>
          </a:p>
          <a:p>
            <a:endParaRPr lang="en-US" sz="2800" b="1" dirty="0">
              <a:solidFill>
                <a:schemeClr val="tx1">
                  <a:lumMod val="85000"/>
                  <a:lumOff val="15000"/>
                </a:schemeClr>
              </a:solidFill>
              <a:latin typeface="Santorini" pitchFamily="50" charset="0"/>
              <a:ea typeface="Verdana" panose="020B0604030504040204" pitchFamily="34" charset="0"/>
            </a:endParaRPr>
          </a:p>
        </p:txBody>
      </p:sp>
      <p:pic>
        <p:nvPicPr>
          <p:cNvPr id="4" name="Picture 3" descr="A red and black logo&#10;&#10;Description automatically generated">
            <a:extLst>
              <a:ext uri="{FF2B5EF4-FFF2-40B4-BE49-F238E27FC236}">
                <a16:creationId xmlns:a16="http://schemas.microsoft.com/office/drawing/2014/main" id="{717EC56D-CEF2-8402-EBB0-3DD07EF740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1246969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a:t>Create Your Unique Value Proposition Planner</a:t>
            </a:r>
            <a:endParaRPr lang="en-GB" dirty="0"/>
          </a:p>
        </p:txBody>
      </p:sp>
      <p:graphicFrame>
        <p:nvGraphicFramePr>
          <p:cNvPr id="4" name="Table 11">
            <a:extLst>
              <a:ext uri="{FF2B5EF4-FFF2-40B4-BE49-F238E27FC236}">
                <a16:creationId xmlns:a16="http://schemas.microsoft.com/office/drawing/2014/main" id="{E989984A-C3AD-3A77-BF2A-83FEFE0B8C66}"/>
              </a:ext>
            </a:extLst>
          </p:cNvPr>
          <p:cNvGraphicFramePr>
            <a:graphicFrameLocks noGrp="1"/>
          </p:cNvGraphicFramePr>
          <p:nvPr>
            <p:extLst>
              <p:ext uri="{D42A27DB-BD31-4B8C-83A1-F6EECF244321}">
                <p14:modId xmlns:p14="http://schemas.microsoft.com/office/powerpoint/2010/main" val="2394035940"/>
              </p:ext>
            </p:extLst>
          </p:nvPr>
        </p:nvGraphicFramePr>
        <p:xfrm>
          <a:off x="515471" y="652186"/>
          <a:ext cx="5827061" cy="8188874"/>
        </p:xfrm>
        <a:graphic>
          <a:graphicData uri="http://schemas.openxmlformats.org/drawingml/2006/table">
            <a:tbl>
              <a:tblPr firstRow="1" bandRow="1">
                <a:tableStyleId>{5C22544A-7EE6-4342-B048-85BDC9FD1C3A}</a:tableStyleId>
              </a:tblPr>
              <a:tblGrid>
                <a:gridCol w="5827061">
                  <a:extLst>
                    <a:ext uri="{9D8B030D-6E8A-4147-A177-3AD203B41FA5}">
                      <a16:colId xmlns:a16="http://schemas.microsoft.com/office/drawing/2014/main" val="2971550326"/>
                    </a:ext>
                  </a:extLst>
                </a:gridCol>
              </a:tblGrid>
              <a:tr h="660393">
                <a:tc>
                  <a:txBody>
                    <a:bodyPr/>
                    <a:lstStyle/>
                    <a:p>
                      <a:r>
                        <a:rPr lang="en-US" sz="1200" b="1" dirty="0">
                          <a:solidFill>
                            <a:schemeClr val="bg1"/>
                          </a:solidFill>
                          <a:latin typeface="Verdana" panose="020B0604030504040204" pitchFamily="34" charset="0"/>
                          <a:ea typeface="Verdana" panose="020B0604030504040204" pitchFamily="34" charset="0"/>
                        </a:rPr>
                        <a:t>What are you creating a UVP for? </a:t>
                      </a:r>
                    </a:p>
                  </a:txBody>
                  <a:tcPr anchor="ctr">
                    <a:solidFill>
                      <a:schemeClr val="tx1"/>
                    </a:solidFill>
                  </a:tcPr>
                </a:tc>
                <a:extLst>
                  <a:ext uri="{0D108BD9-81ED-4DB2-BD59-A6C34878D82A}">
                    <a16:rowId xmlns:a16="http://schemas.microsoft.com/office/drawing/2014/main" val="3681130948"/>
                  </a:ext>
                </a:extLst>
              </a:tr>
              <a:tr h="3434044">
                <a:tc>
                  <a:txBody>
                    <a:bodyPr/>
                    <a:lstStyle/>
                    <a:p>
                      <a:r>
                        <a:rPr lang="en-US" sz="1100" b="0" i="1" dirty="0">
                          <a:solidFill>
                            <a:schemeClr val="bg1"/>
                          </a:solidFill>
                          <a:latin typeface="Verdana" panose="020B0604030504040204" pitchFamily="34" charset="0"/>
                          <a:ea typeface="Verdana" panose="020B0604030504040204" pitchFamily="34" charset="0"/>
                        </a:rPr>
                        <a:t>E.g., for your business as a whole or for a specific product or service. </a:t>
                      </a:r>
                      <a:endParaRPr lang="en-US" sz="1100" i="1" dirty="0">
                        <a:solidFill>
                          <a:schemeClr val="bg1"/>
                        </a:solidFill>
                        <a:latin typeface="Verdana" panose="020B0604030504040204" pitchFamily="34" charset="0"/>
                        <a:ea typeface="Verdana" panose="020B0604030504040204" pitchFamily="34" charset="0"/>
                      </a:endParaRPr>
                    </a:p>
                  </a:txBody>
                  <a:tcPr>
                    <a:solidFill>
                      <a:schemeClr val="tx1"/>
                    </a:solidFill>
                  </a:tcPr>
                </a:tc>
                <a:extLst>
                  <a:ext uri="{0D108BD9-81ED-4DB2-BD59-A6C34878D82A}">
                    <a16:rowId xmlns:a16="http://schemas.microsoft.com/office/drawing/2014/main" val="823467774"/>
                  </a:ext>
                </a:extLst>
              </a:tr>
              <a:tr h="660393">
                <a:tc>
                  <a:txBody>
                    <a:bodyPr/>
                    <a:lstStyle/>
                    <a:p>
                      <a:r>
                        <a:rPr lang="en-US" sz="1200" b="1" dirty="0">
                          <a:latin typeface="Verdana" panose="020B0604030504040204" pitchFamily="34" charset="0"/>
                          <a:ea typeface="Verdana" panose="020B0604030504040204" pitchFamily="34" charset="0"/>
                        </a:rPr>
                        <a:t>How do you plan to use this UVP? </a:t>
                      </a:r>
                    </a:p>
                  </a:txBody>
                  <a:tcPr anchor="ctr">
                    <a:solidFill>
                      <a:schemeClr val="tx1"/>
                    </a:solidFill>
                  </a:tcPr>
                </a:tc>
                <a:extLst>
                  <a:ext uri="{0D108BD9-81ED-4DB2-BD59-A6C34878D82A}">
                    <a16:rowId xmlns:a16="http://schemas.microsoft.com/office/drawing/2014/main" val="1587425275"/>
                  </a:ext>
                </a:extLst>
              </a:tr>
              <a:tr h="3434044">
                <a:tc>
                  <a:txBody>
                    <a:bodyPr/>
                    <a:lstStyle/>
                    <a:p>
                      <a:r>
                        <a:rPr lang="en-US" sz="1100" i="1" dirty="0">
                          <a:latin typeface="Verdana" panose="020B0604030504040204" pitchFamily="34" charset="0"/>
                          <a:ea typeface="Verdana" panose="020B0604030504040204" pitchFamily="34" charset="0"/>
                        </a:rPr>
                        <a:t>E.g., on your website's About page, on a sales page, and/or elsewhere.</a:t>
                      </a:r>
                    </a:p>
                  </a:txBody>
                  <a:tcPr>
                    <a:solidFill>
                      <a:schemeClr val="tx1"/>
                    </a:solidFill>
                  </a:tcPr>
                </a:tc>
                <a:extLst>
                  <a:ext uri="{0D108BD9-81ED-4DB2-BD59-A6C34878D82A}">
                    <a16:rowId xmlns:a16="http://schemas.microsoft.com/office/drawing/2014/main" val="1552561266"/>
                  </a:ext>
                </a:extLst>
              </a:tr>
            </a:tbl>
          </a:graphicData>
        </a:graphic>
      </p:graphicFrame>
      <p:pic>
        <p:nvPicPr>
          <p:cNvPr id="3" name="Picture 2" descr="A red and black logo&#10;&#10;Description automatically generated">
            <a:extLst>
              <a:ext uri="{FF2B5EF4-FFF2-40B4-BE49-F238E27FC236}">
                <a16:creationId xmlns:a16="http://schemas.microsoft.com/office/drawing/2014/main" id="{08E42AE8-A4F7-DD1E-5FFC-56CD1AE3D3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1830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85A9D64-7FA4-4ECB-A4C9-BC6FB0439F41}"/>
              </a:ext>
            </a:extLst>
          </p:cNvPr>
          <p:cNvSpPr>
            <a:spLocks noGrp="1"/>
          </p:cNvSpPr>
          <p:nvPr>
            <p:ph type="ftr" sz="quarter" idx="11"/>
          </p:nvPr>
        </p:nvSpPr>
        <p:spPr/>
        <p:txBody>
          <a:bodyPr/>
          <a:lstStyle/>
          <a:p>
            <a:r>
              <a:rPr lang="en-US"/>
              <a:t>Create Your Unique Value Proposition Planner</a:t>
            </a:r>
            <a:endParaRPr lang="en-GB" dirty="0"/>
          </a:p>
        </p:txBody>
      </p:sp>
      <p:graphicFrame>
        <p:nvGraphicFramePr>
          <p:cNvPr id="3" name="Table 3">
            <a:extLst>
              <a:ext uri="{FF2B5EF4-FFF2-40B4-BE49-F238E27FC236}">
                <a16:creationId xmlns:a16="http://schemas.microsoft.com/office/drawing/2014/main" id="{D0B62850-FAD4-9DDF-7FEB-42056C82DA5E}"/>
              </a:ext>
            </a:extLst>
          </p:cNvPr>
          <p:cNvGraphicFramePr>
            <a:graphicFrameLocks noGrp="1"/>
          </p:cNvGraphicFramePr>
          <p:nvPr>
            <p:extLst>
              <p:ext uri="{D42A27DB-BD31-4B8C-83A1-F6EECF244321}">
                <p14:modId xmlns:p14="http://schemas.microsoft.com/office/powerpoint/2010/main" val="1443292872"/>
              </p:ext>
            </p:extLst>
          </p:nvPr>
        </p:nvGraphicFramePr>
        <p:xfrm>
          <a:off x="620927" y="2815280"/>
          <a:ext cx="5616146" cy="6031584"/>
        </p:xfrm>
        <a:graphic>
          <a:graphicData uri="http://schemas.openxmlformats.org/drawingml/2006/table">
            <a:tbl>
              <a:tblPr firstRow="1" bandRow="1">
                <a:tableStyleId>{5C22544A-7EE6-4342-B048-85BDC9FD1C3A}</a:tableStyleId>
              </a:tblPr>
              <a:tblGrid>
                <a:gridCol w="5616146">
                  <a:extLst>
                    <a:ext uri="{9D8B030D-6E8A-4147-A177-3AD203B41FA5}">
                      <a16:colId xmlns:a16="http://schemas.microsoft.com/office/drawing/2014/main" val="3462950126"/>
                    </a:ext>
                  </a:extLst>
                </a:gridCol>
              </a:tblGrid>
              <a:tr h="6031584">
                <a:tc>
                  <a:txBody>
                    <a:bodyPr/>
                    <a:lstStyle/>
                    <a:p>
                      <a:endParaRPr lang="en-US" sz="1500" dirty="0"/>
                    </a:p>
                  </a:txBody>
                  <a:tcPr>
                    <a:solidFill>
                      <a:schemeClr val="tx1"/>
                    </a:solidFill>
                  </a:tcPr>
                </a:tc>
                <a:extLst>
                  <a:ext uri="{0D108BD9-81ED-4DB2-BD59-A6C34878D82A}">
                    <a16:rowId xmlns:a16="http://schemas.microsoft.com/office/drawing/2014/main" val="3259146471"/>
                  </a:ext>
                </a:extLst>
              </a:tr>
            </a:tbl>
          </a:graphicData>
        </a:graphic>
      </p:graphicFrame>
      <p:sp>
        <p:nvSpPr>
          <p:cNvPr id="12" name="TextBox 11">
            <a:extLst>
              <a:ext uri="{FF2B5EF4-FFF2-40B4-BE49-F238E27FC236}">
                <a16:creationId xmlns:a16="http://schemas.microsoft.com/office/drawing/2014/main" id="{A3D6F211-E999-44F4-AEBF-900024404B4E}"/>
              </a:ext>
            </a:extLst>
          </p:cNvPr>
          <p:cNvSpPr txBox="1"/>
          <p:nvPr/>
        </p:nvSpPr>
        <p:spPr>
          <a:xfrm>
            <a:off x="759940" y="662451"/>
            <a:ext cx="3433482" cy="1446550"/>
          </a:xfrm>
          <a:prstGeom prst="rect">
            <a:avLst/>
          </a:prstGeom>
          <a:noFill/>
        </p:spPr>
        <p:txBody>
          <a:bodyPr wrap="square">
            <a:spAutoFit/>
          </a:bodyPr>
          <a:lstStyle/>
          <a:p>
            <a:endParaRPr lang="en-US" sz="2800" b="1" dirty="0">
              <a:solidFill>
                <a:schemeClr val="tx1">
                  <a:lumMod val="85000"/>
                  <a:lumOff val="15000"/>
                </a:schemeClr>
              </a:solidFill>
              <a:latin typeface="Santorini" pitchFamily="50" charset="0"/>
              <a:ea typeface="Verdana" panose="020B0604030504040204" pitchFamily="34" charset="0"/>
            </a:endParaRPr>
          </a:p>
          <a:p>
            <a:r>
              <a:rPr lang="en-US" sz="3200" b="1" dirty="0">
                <a:solidFill>
                  <a:schemeClr val="tx1">
                    <a:lumMod val="85000"/>
                    <a:lumOff val="15000"/>
                  </a:schemeClr>
                </a:solidFill>
                <a:latin typeface="Century Gothic" panose="020B0502020202020204" pitchFamily="34" charset="0"/>
                <a:ea typeface="Verdana" panose="020B0604030504040204" pitchFamily="34" charset="0"/>
              </a:rPr>
              <a:t>Notes</a:t>
            </a:r>
          </a:p>
          <a:p>
            <a:endParaRPr lang="en-US" sz="2800" b="1" dirty="0">
              <a:solidFill>
                <a:schemeClr val="tx1">
                  <a:lumMod val="85000"/>
                  <a:lumOff val="15000"/>
                </a:schemeClr>
              </a:solidFill>
              <a:latin typeface="Santorini" pitchFamily="50" charset="0"/>
              <a:ea typeface="Verdana" panose="020B0604030504040204" pitchFamily="34" charset="0"/>
            </a:endParaRPr>
          </a:p>
        </p:txBody>
      </p:sp>
      <p:pic>
        <p:nvPicPr>
          <p:cNvPr id="4" name="Picture 3" descr="A red and black logo&#10;&#10;Description automatically generated">
            <a:extLst>
              <a:ext uri="{FF2B5EF4-FFF2-40B4-BE49-F238E27FC236}">
                <a16:creationId xmlns:a16="http://schemas.microsoft.com/office/drawing/2014/main" id="{CB192D3D-5EF2-439D-6DF9-1A12225D9A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1757073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3C74F2-5C3E-4391-ACBB-3EAD0FF4B0F3}"/>
              </a:ext>
            </a:extLst>
          </p:cNvPr>
          <p:cNvPicPr>
            <a:picLocks noChangeAspect="1"/>
          </p:cNvPicPr>
          <p:nvPr/>
        </p:nvPicPr>
        <p:blipFill>
          <a:blip r:embed="rId2">
            <a:extLst>
              <a:ext uri="{28A0092B-C50C-407E-A947-70E740481C1C}">
                <a14:useLocalDpi xmlns:a14="http://schemas.microsoft.com/office/drawing/2010/main" val="0"/>
              </a:ext>
            </a:extLst>
          </a:blip>
          <a:srcRect t="19763" b="19763"/>
          <a:stretch/>
        </p:blipFill>
        <p:spPr>
          <a:xfrm>
            <a:off x="163728" y="508897"/>
            <a:ext cx="6530541" cy="5923859"/>
          </a:xfrm>
          <a:prstGeom prst="rect">
            <a:avLst/>
          </a:prstGeom>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8C8A2FBA-2B1B-4B4B-B24D-61451B2D55AB}"/>
              </a:ext>
            </a:extLst>
          </p:cNvPr>
          <p:cNvSpPr txBox="1"/>
          <p:nvPr/>
        </p:nvSpPr>
        <p:spPr>
          <a:xfrm>
            <a:off x="572258" y="7083373"/>
            <a:ext cx="5713485" cy="1828708"/>
          </a:xfrm>
          <a:prstGeom prst="rect">
            <a:avLst/>
          </a:prstGeom>
        </p:spPr>
        <p:txBody>
          <a:bodyPr vert="horz" lIns="91440" tIns="45720" rIns="91440" bIns="45720" rtlCol="0" anchor="ctr">
            <a:normAutofit/>
          </a:bodyPr>
          <a:lstStyle/>
          <a:p>
            <a:pPr defTabSz="685796">
              <a:lnSpc>
                <a:spcPct val="90000"/>
              </a:lnSpc>
              <a:spcBef>
                <a:spcPct val="0"/>
              </a:spcBef>
              <a:spcAft>
                <a:spcPts val="1800"/>
              </a:spcAft>
            </a:pPr>
            <a:r>
              <a:rPr lang="en-US" sz="3200" b="1" dirty="0">
                <a:solidFill>
                  <a:srgbClr val="000000"/>
                </a:solidFill>
                <a:latin typeface="+mj-lt"/>
                <a:ea typeface="+mj-ea"/>
                <a:cs typeface="+mj-cs"/>
              </a:rPr>
              <a:t>Step 1: </a:t>
            </a:r>
            <a:r>
              <a:rPr lang="en-US" sz="3200" dirty="0">
                <a:solidFill>
                  <a:srgbClr val="000000"/>
                </a:solidFill>
                <a:latin typeface="+mj-lt"/>
                <a:ea typeface="+mj-ea"/>
                <a:cs typeface="+mj-cs"/>
              </a:rPr>
              <a:t>Create a Target Audience Profile</a:t>
            </a: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a:xfrm>
            <a:off x="1577038" y="9234030"/>
            <a:ext cx="3703922" cy="163074"/>
          </a:xfrm>
        </p:spPr>
        <p:txBody>
          <a:bodyPr vert="horz" lIns="91440" tIns="45720" rIns="91440" bIns="45720" rtlCol="0" anchor="ctr">
            <a:normAutofit/>
          </a:bodyPr>
          <a:lstStyle/>
          <a:p>
            <a:pPr defTabSz="514347">
              <a:lnSpc>
                <a:spcPct val="90000"/>
              </a:lnSpc>
              <a:spcAft>
                <a:spcPts val="600"/>
              </a:spcAft>
              <a:defRPr/>
            </a:pPr>
            <a:r>
              <a:rPr lang="en-US" sz="500">
                <a:solidFill>
                  <a:srgbClr val="898989"/>
                </a:solidFill>
              </a:rPr>
              <a:t>Create Your Unique Value Proposition Planner</a:t>
            </a:r>
            <a:endParaRPr lang="en-US" sz="500" dirty="0">
              <a:solidFill>
                <a:srgbClr val="898989"/>
              </a:solidFill>
            </a:endParaRPr>
          </a:p>
        </p:txBody>
      </p:sp>
      <p:pic>
        <p:nvPicPr>
          <p:cNvPr id="3" name="Picture 2" descr="A red and black logo&#10;&#10;Description automatically generated">
            <a:extLst>
              <a:ext uri="{FF2B5EF4-FFF2-40B4-BE49-F238E27FC236}">
                <a16:creationId xmlns:a16="http://schemas.microsoft.com/office/drawing/2014/main" id="{9825DF4C-4217-073B-891B-0A039D6E0F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348" y="8964455"/>
            <a:ext cx="790343" cy="675200"/>
          </a:xfrm>
          <a:prstGeom prst="rect">
            <a:avLst/>
          </a:prstGeom>
        </p:spPr>
      </p:pic>
    </p:spTree>
    <p:extLst>
      <p:ext uri="{BB962C8B-B14F-4D97-AF65-F5344CB8AC3E}">
        <p14:creationId xmlns:p14="http://schemas.microsoft.com/office/powerpoint/2010/main" val="29206789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0</TotalTime>
  <Words>3966</Words>
  <Application>Microsoft Office PowerPoint</Application>
  <PresentationFormat>A4 Paper (210x297 mm)</PresentationFormat>
  <Paragraphs>459</Paragraphs>
  <Slides>68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68</vt:i4>
      </vt:variant>
    </vt:vector>
  </HeadingPairs>
  <TitlesOfParts>
    <vt:vector size="77" baseType="lpstr">
      <vt:lpstr>Arial</vt:lpstr>
      <vt:lpstr>Brannboll Fet</vt:lpstr>
      <vt:lpstr>Calibri</vt:lpstr>
      <vt:lpstr>Century Gothic</vt:lpstr>
      <vt:lpstr>Courier New</vt:lpstr>
      <vt:lpstr>Santorini</vt:lpstr>
      <vt:lpstr>Verdana</vt:lpstr>
      <vt:lpstr>Wingdings 2</vt:lpstr>
      <vt:lpstr>Quotable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Arrow</dc:creator>
  <cp:lastModifiedBy>Jeffrey Oravbiere</cp:lastModifiedBy>
  <cp:revision>293</cp:revision>
  <dcterms:created xsi:type="dcterms:W3CDTF">2020-09-23T11:09:40Z</dcterms:created>
  <dcterms:modified xsi:type="dcterms:W3CDTF">2025-04-23T08:45:21Z</dcterms:modified>
</cp:coreProperties>
</file>